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8000663" cy="25199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31" d="100"/>
          <a:sy n="31" d="100"/>
        </p:scale>
        <p:origin x="308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050" y="4124164"/>
            <a:ext cx="15300564" cy="8773325"/>
          </a:xfrm>
        </p:spPr>
        <p:txBody>
          <a:bodyPr anchor="b"/>
          <a:lstStyle>
            <a:lvl1pPr algn="ctr">
              <a:defRPr sz="1181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3235822"/>
            <a:ext cx="13500497" cy="6084159"/>
          </a:xfrm>
        </p:spPr>
        <p:txBody>
          <a:bodyPr/>
          <a:lstStyle>
            <a:lvl1pPr marL="0" indent="0" algn="ctr">
              <a:buNone/>
              <a:defRPr sz="4725"/>
            </a:lvl1pPr>
            <a:lvl2pPr marL="900044" indent="0" algn="ctr">
              <a:buNone/>
              <a:defRPr sz="3937"/>
            </a:lvl2pPr>
            <a:lvl3pPr marL="1800088" indent="0" algn="ctr">
              <a:buNone/>
              <a:defRPr sz="3543"/>
            </a:lvl3pPr>
            <a:lvl4pPr marL="2700132" indent="0" algn="ctr">
              <a:buNone/>
              <a:defRPr sz="3150"/>
            </a:lvl4pPr>
            <a:lvl5pPr marL="3600176" indent="0" algn="ctr">
              <a:buNone/>
              <a:defRPr sz="3150"/>
            </a:lvl5pPr>
            <a:lvl6pPr marL="4500220" indent="0" algn="ctr">
              <a:buNone/>
              <a:defRPr sz="3150"/>
            </a:lvl6pPr>
            <a:lvl7pPr marL="5400264" indent="0" algn="ctr">
              <a:buNone/>
              <a:defRPr sz="3150"/>
            </a:lvl7pPr>
            <a:lvl8pPr marL="6300307" indent="0" algn="ctr">
              <a:buNone/>
              <a:defRPr sz="3150"/>
            </a:lvl8pPr>
            <a:lvl9pPr marL="7200351" indent="0" algn="ctr">
              <a:buNone/>
              <a:defRPr sz="315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27/06/24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2324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27/06/24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29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5" y="1341665"/>
            <a:ext cx="3881393" cy="2135581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6" y="1341665"/>
            <a:ext cx="11419171" cy="2135581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27/06/24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5584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27/06/24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1183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1" y="6282501"/>
            <a:ext cx="15525572" cy="10482488"/>
          </a:xfrm>
        </p:spPr>
        <p:txBody>
          <a:bodyPr anchor="b"/>
          <a:lstStyle>
            <a:lvl1pPr>
              <a:defRPr sz="1181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1" y="16864157"/>
            <a:ext cx="15525572" cy="5512493"/>
          </a:xfrm>
        </p:spPr>
        <p:txBody>
          <a:bodyPr/>
          <a:lstStyle>
            <a:lvl1pPr marL="0" indent="0">
              <a:buNone/>
              <a:defRPr sz="4725">
                <a:solidFill>
                  <a:schemeClr val="tx1"/>
                </a:solidFill>
              </a:defRPr>
            </a:lvl1pPr>
            <a:lvl2pPr marL="900044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27/06/24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7864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6708326"/>
            <a:ext cx="7650282" cy="1598915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6708326"/>
            <a:ext cx="7650282" cy="1598915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27/06/24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799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341671"/>
            <a:ext cx="15525572" cy="487083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2" y="6177496"/>
            <a:ext cx="7615123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2" y="9204991"/>
            <a:ext cx="7615123" cy="135391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7" y="6177496"/>
            <a:ext cx="7652626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7" y="9204991"/>
            <a:ext cx="7652626" cy="135391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27/06/24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002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27/06/24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9909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27/06/24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0370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3628335"/>
            <a:ext cx="9112836" cy="17908316"/>
          </a:xfrm>
        </p:spPr>
        <p:txBody>
          <a:bodyPr/>
          <a:lstStyle>
            <a:lvl1pPr>
              <a:defRPr sz="6300"/>
            </a:lvl1pPr>
            <a:lvl2pPr>
              <a:defRPr sz="5512"/>
            </a:lvl2pPr>
            <a:lvl3pPr>
              <a:defRPr sz="4725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27/06/24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4446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3628335"/>
            <a:ext cx="9112836" cy="17908316"/>
          </a:xfrm>
        </p:spPr>
        <p:txBody>
          <a:bodyPr anchor="t"/>
          <a:lstStyle>
            <a:lvl1pPr marL="0" indent="0">
              <a:buNone/>
              <a:defRPr sz="6300"/>
            </a:lvl1pPr>
            <a:lvl2pPr marL="900044" indent="0">
              <a:buNone/>
              <a:defRPr sz="5512"/>
            </a:lvl2pPr>
            <a:lvl3pPr marL="1800088" indent="0">
              <a:buNone/>
              <a:defRPr sz="4725"/>
            </a:lvl3pPr>
            <a:lvl4pPr marL="2700132" indent="0">
              <a:buNone/>
              <a:defRPr sz="3937"/>
            </a:lvl4pPr>
            <a:lvl5pPr marL="3600176" indent="0">
              <a:buNone/>
              <a:defRPr sz="3937"/>
            </a:lvl5pPr>
            <a:lvl6pPr marL="4500220" indent="0">
              <a:buNone/>
              <a:defRPr sz="3937"/>
            </a:lvl6pPr>
            <a:lvl7pPr marL="5400264" indent="0">
              <a:buNone/>
              <a:defRPr sz="3937"/>
            </a:lvl7pPr>
            <a:lvl8pPr marL="6300307" indent="0">
              <a:buNone/>
              <a:defRPr sz="3937"/>
            </a:lvl8pPr>
            <a:lvl9pPr marL="7200351" indent="0">
              <a:buNone/>
              <a:defRPr sz="3937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27/06/24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623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1341671"/>
            <a:ext cx="15525572" cy="487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6708326"/>
            <a:ext cx="15525572" cy="15989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5FF15-30A9-49F5-BFC9-F88BE8248892}" type="datetimeFigureOut">
              <a:rPr lang="it-IT" smtClean="0"/>
              <a:t>27/06/24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23356649"/>
            <a:ext cx="6075224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3879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00088" rtl="0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800088" rtl="0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8E984613-DF2B-B019-2D5A-E80297D016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805" y="1274190"/>
            <a:ext cx="15249049" cy="124829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E49033B8-8CAC-466C-468B-DDE18EEEBE4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712"/>
          <a:stretch/>
        </p:blipFill>
        <p:spPr>
          <a:xfrm>
            <a:off x="1084050" y="21336807"/>
            <a:ext cx="15249049" cy="2507399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43744354-7079-2544-87A1-05E140A47D5E}"/>
              </a:ext>
            </a:extLst>
          </p:cNvPr>
          <p:cNvSpPr txBox="1"/>
          <p:nvPr/>
        </p:nvSpPr>
        <p:spPr>
          <a:xfrm>
            <a:off x="1596936" y="4299893"/>
            <a:ext cx="15568845" cy="16927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6571"/>
              </a:lnSpc>
            </a:pPr>
            <a:r>
              <a:rPr lang="it-IT" sz="6600" b="1" dirty="0" err="1">
                <a:latin typeface="Century Gothic" panose="020B0502020202020204" pitchFamily="34" charset="0"/>
                <a:cs typeface="Helvetica Neue Medium"/>
              </a:rPr>
              <a:t>Cubbit</a:t>
            </a:r>
            <a:r>
              <a:rPr lang="it-IT" sz="6600" b="1" dirty="0">
                <a:latin typeface="Century Gothic" panose="020B0502020202020204" pitchFamily="34" charset="0"/>
                <a:cs typeface="Helvetica Neue Medium"/>
              </a:rPr>
              <a:t> On-</a:t>
            </a:r>
            <a:r>
              <a:rPr lang="it-IT" sz="6600" b="1" dirty="0" err="1">
                <a:latin typeface="Century Gothic" panose="020B0502020202020204" pitchFamily="34" charset="0"/>
                <a:cs typeface="Helvetica Neue Medium"/>
              </a:rPr>
              <a:t>Premises</a:t>
            </a:r>
            <a:r>
              <a:rPr lang="it-IT" sz="6600" b="1" dirty="0">
                <a:latin typeface="Century Gothic" panose="020B0502020202020204" pitchFamily="34" charset="0"/>
                <a:cs typeface="Helvetica Neue Medium"/>
              </a:rPr>
              <a:t> Distributed Cloud Object Storage (CODCOS)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94AF1879-8F1C-5373-0BD2-C340E8D81D77}"/>
              </a:ext>
            </a:extLst>
          </p:cNvPr>
          <p:cNvSpPr txBox="1"/>
          <p:nvPr/>
        </p:nvSpPr>
        <p:spPr>
          <a:xfrm>
            <a:off x="1596937" y="6252061"/>
            <a:ext cx="15027917" cy="40626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Finanziato dal Programma regionale a valere sul Fondo Europeo di Sviluppo Regionale 2021/2027 di Regione Lombardia PR FESR 2021-2027</a:t>
            </a:r>
          </a:p>
          <a:p>
            <a:pPr algn="just"/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it-IT" sz="3400" i="1" dirty="0">
                <a:latin typeface="Century Gothic" panose="020B0502020202020204" pitchFamily="34" charset="0"/>
              </a:rPr>
              <a:t>Azione: Sostegno agli investimenti in ricerca, sviluppo e innovazione</a:t>
            </a:r>
          </a:p>
          <a:p>
            <a:pPr algn="just"/>
            <a:r>
              <a:rPr lang="it-IT" sz="3400" i="1" dirty="0">
                <a:latin typeface="Century Gothic" panose="020B0502020202020204" pitchFamily="34" charset="0"/>
              </a:rPr>
              <a:t>Bando: RICERCA &amp; INNOVA - </a:t>
            </a:r>
            <a:r>
              <a:rPr lang="it-IT" sz="2800" i="1" dirty="0">
                <a:latin typeface="Century Gothic" panose="020B0502020202020204" pitchFamily="34" charset="0"/>
              </a:rPr>
              <a:t>Promozione di progetti di ricerca, sviluppo e innovazione finalizzati all’introduzione di soluzioni tecnologiche innovative, realizzati da PMI lombarde al fine di consolidare e rafforzare le ricadute positive sul sistema competitivo di Regione Lombardia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636AB62-52A8-CF7E-F77C-07A4ED9FE180}"/>
              </a:ext>
            </a:extLst>
          </p:cNvPr>
          <p:cNvSpPr txBox="1"/>
          <p:nvPr/>
        </p:nvSpPr>
        <p:spPr>
          <a:xfrm>
            <a:off x="3123121" y="21798275"/>
            <a:ext cx="558545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Programma Regionale a valere sul</a:t>
            </a:r>
          </a:p>
          <a:p>
            <a:r>
              <a:rPr lang="it-IT" sz="2000" dirty="0"/>
              <a:t>Fondo Europeo di Sviluppo Regionale</a:t>
            </a:r>
          </a:p>
          <a:p>
            <a:r>
              <a:rPr lang="it-IT" sz="2000" dirty="0"/>
              <a:t>PR FESR 2021-2027</a:t>
            </a:r>
          </a:p>
          <a:p>
            <a:endParaRPr lang="it-IT" sz="2000" dirty="0"/>
          </a:p>
          <a:p>
            <a:r>
              <a:rPr lang="it-IT" sz="2000" dirty="0"/>
              <a:t>www.fesr.regione.lombardia.it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A47D8754-7823-2BD0-3899-3130B6F8C5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5134" y="21848121"/>
            <a:ext cx="1484772" cy="148477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6CB37395-F2E2-7016-2496-3B3C9E8D4644}"/>
              </a:ext>
            </a:extLst>
          </p:cNvPr>
          <p:cNvSpPr txBox="1"/>
          <p:nvPr/>
        </p:nvSpPr>
        <p:spPr>
          <a:xfrm>
            <a:off x="1486370" y="10697219"/>
            <a:ext cx="15027917" cy="110491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it-IT" sz="3400" dirty="0">
                <a:latin typeface="Century Gothic" panose="020B0502020202020204" pitchFamily="34" charset="0"/>
                <a:cs typeface="Helvetica Neue Medium"/>
              </a:rPr>
              <a:t>Beneficiario: </a:t>
            </a:r>
            <a:r>
              <a:rPr lang="it-IT" sz="3600" b="1" dirty="0" err="1">
                <a:latin typeface="Century Gothic" panose="020B0502020202020204" pitchFamily="34" charset="0"/>
                <a:cs typeface="Helvetica Neue Medium"/>
              </a:rPr>
              <a:t>Cubbit</a:t>
            </a:r>
            <a:r>
              <a:rPr lang="it-IT" sz="3600" b="1" dirty="0">
                <a:latin typeface="Century Gothic" panose="020B0502020202020204" pitchFamily="34" charset="0"/>
                <a:cs typeface="Helvetica Neue Medium"/>
              </a:rPr>
              <a:t> </a:t>
            </a:r>
            <a:r>
              <a:rPr lang="it-IT" sz="3600" b="1" dirty="0" err="1">
                <a:latin typeface="Century Gothic" panose="020B0502020202020204" pitchFamily="34" charset="0"/>
                <a:cs typeface="Helvetica Neue Medium"/>
              </a:rPr>
              <a:t>Srl</a:t>
            </a:r>
            <a:r>
              <a:rPr lang="it-IT" sz="3600" b="1" dirty="0">
                <a:latin typeface="Century Gothic" panose="020B0502020202020204" pitchFamily="34" charset="0"/>
                <a:cs typeface="Helvetica Neue Medium"/>
              </a:rPr>
              <a:t> </a:t>
            </a:r>
          </a:p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Descrizione:</a:t>
            </a:r>
          </a:p>
          <a:p>
            <a:pPr algn="just"/>
            <a:r>
              <a:rPr lang="it-IT" sz="3400" b="1" dirty="0">
                <a:latin typeface="Century Gothic" panose="020B0502020202020204" pitchFamily="34" charset="0"/>
                <a:cs typeface="Helvetica Neue Medium"/>
              </a:rPr>
              <a:t>CODCOS</a:t>
            </a:r>
            <a:r>
              <a:rPr lang="it-IT" sz="3400" dirty="0">
                <a:latin typeface="Century Gothic" panose="020B0502020202020204" pitchFamily="34" charset="0"/>
                <a:cs typeface="Helvetica Neue Medium"/>
              </a:rPr>
              <a:t> permetterà di attivare in Lombardia i primi piloti funzionanti di un cloud Europeo datacenter-free in grado di proteggere la digital </a:t>
            </a:r>
            <a:r>
              <a:rPr lang="it-IT" sz="3400" dirty="0" err="1">
                <a:latin typeface="Century Gothic" panose="020B0502020202020204" pitchFamily="34" charset="0"/>
                <a:cs typeface="Helvetica Neue Medium"/>
              </a:rPr>
              <a:t>sovereignty</a:t>
            </a:r>
            <a:r>
              <a:rPr lang="it-IT" sz="3400" dirty="0">
                <a:latin typeface="Century Gothic" panose="020B0502020202020204" pitchFamily="34" charset="0"/>
                <a:cs typeface="Helvetica Neue Medium"/>
              </a:rPr>
              <a:t> e permettere ad Aziende e/o Amministrazioni Lombarde di risparmiare sui costi IT ed impatto energetico, creando un format di prodotto che potrà poi scalare in Italia e in Europa, incrementando così il fatturato e la conseguente occupazione lavorativa nella sede operativa Lombarda di </a:t>
            </a:r>
            <a:r>
              <a:rPr lang="it-IT" sz="3400" dirty="0" err="1">
                <a:latin typeface="Century Gothic" panose="020B0502020202020204" pitchFamily="34" charset="0"/>
                <a:cs typeface="Helvetica Neue Medium"/>
              </a:rPr>
              <a:t>Cubbit</a:t>
            </a:r>
            <a:r>
              <a:rPr lang="it-IT" sz="3400" dirty="0">
                <a:latin typeface="Century Gothic" panose="020B0502020202020204" pitchFamily="34" charset="0"/>
                <a:cs typeface="Helvetica Neue Medium"/>
              </a:rPr>
              <a:t> </a:t>
            </a:r>
            <a:r>
              <a:rPr lang="it-IT" sz="3400" dirty="0" err="1">
                <a:latin typeface="Century Gothic" panose="020B0502020202020204" pitchFamily="34" charset="0"/>
                <a:cs typeface="Helvetica Neue Medium"/>
              </a:rPr>
              <a:t>srl</a:t>
            </a:r>
            <a:r>
              <a:rPr lang="it-IT" sz="3400" dirty="0">
                <a:latin typeface="Century Gothic" panose="020B0502020202020204" pitchFamily="34" charset="0"/>
                <a:cs typeface="Helvetica Neue Medium"/>
              </a:rPr>
              <a:t>.</a:t>
            </a:r>
          </a:p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r>
              <a:rPr lang="it-IT" sz="3400" dirty="0">
                <a:latin typeface="Century Gothic" panose="020B0502020202020204" pitchFamily="34" charset="0"/>
                <a:cs typeface="Helvetica Neue Medium"/>
              </a:rPr>
              <a:t>Importo totale: 981.679,16 €</a:t>
            </a:r>
          </a:p>
          <a:p>
            <a:endParaRPr lang="it-IT" sz="3600" dirty="0">
              <a:effectLst/>
              <a:latin typeface="Helvetica" pitchFamily="2" charset="0"/>
            </a:endParaRPr>
          </a:p>
          <a:p>
            <a:endParaRPr lang="it-IT" sz="3400" i="1" dirty="0">
              <a:latin typeface="Century Gothic" panose="020B0502020202020204" pitchFamily="34" charset="0"/>
            </a:endParaRPr>
          </a:p>
          <a:p>
            <a:r>
              <a:rPr lang="it-IT" sz="3400" i="1" dirty="0">
                <a:latin typeface="Century Gothic" panose="020B0502020202020204" pitchFamily="34" charset="0"/>
              </a:rPr>
              <a:t>Agevolazione concessa o liquidata: </a:t>
            </a:r>
          </a:p>
          <a:p>
            <a:r>
              <a:rPr lang="it-IT" sz="3400" i="1" dirty="0">
                <a:latin typeface="Century Gothic" panose="020B0502020202020204" pitchFamily="34" charset="0"/>
              </a:rPr>
              <a:t>Contributo: 343.587,71 €</a:t>
            </a:r>
          </a:p>
          <a:p>
            <a:r>
              <a:rPr lang="it-IT" sz="3400" i="1" dirty="0">
                <a:latin typeface="Century Gothic" panose="020B0502020202020204" pitchFamily="34" charset="0"/>
              </a:rPr>
              <a:t>finanziamento: 638.091,45 €</a:t>
            </a: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</p:txBody>
      </p:sp>
      <p:pic>
        <p:nvPicPr>
          <p:cNvPr id="7" name="image2.png">
            <a:extLst>
              <a:ext uri="{FF2B5EF4-FFF2-40B4-BE49-F238E27FC236}">
                <a16:creationId xmlns:a16="http://schemas.microsoft.com/office/drawing/2014/main" id="{02DF1026-447F-2269-E67A-825290A165CA}"/>
              </a:ext>
            </a:extLst>
          </p:cNvPr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9231421" y="22121135"/>
            <a:ext cx="3032449" cy="1211758"/>
          </a:xfrm>
          <a:prstGeom prst="rect">
            <a:avLst/>
          </a:prstGeom>
          <a:ln/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CD2BC0C0-7A13-5B25-BAAA-BCFDC8303F36}"/>
              </a:ext>
            </a:extLst>
          </p:cNvPr>
          <p:cNvSpPr txBox="1"/>
          <p:nvPr/>
        </p:nvSpPr>
        <p:spPr>
          <a:xfrm>
            <a:off x="10027304" y="23332893"/>
            <a:ext cx="630579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err="1">
                <a:solidFill>
                  <a:srgbClr val="7F7F7F"/>
                </a:solidFill>
                <a:effectLst/>
                <a:latin typeface="Avenir" panose="02000503020000020003" pitchFamily="2" charset="0"/>
                <a:ea typeface="Avenir" panose="02000503020000020003" pitchFamily="2" charset="0"/>
                <a:cs typeface="Avenir" panose="02000503020000020003" pitchFamily="2" charset="0"/>
              </a:rPr>
              <a:t>admin@cubbit.io</a:t>
            </a:r>
            <a:r>
              <a:rPr lang="it-IT" sz="3200" dirty="0">
                <a:solidFill>
                  <a:srgbClr val="7F7F7F"/>
                </a:solidFill>
                <a:effectLst/>
                <a:latin typeface="Avenir" panose="02000503020000020003" pitchFamily="2" charset="0"/>
                <a:ea typeface="Avenir" panose="02000503020000020003" pitchFamily="2" charset="0"/>
                <a:cs typeface="Avenir" panose="02000503020000020003" pitchFamily="2" charset="0"/>
              </a:rPr>
              <a:t> | </a:t>
            </a:r>
            <a:r>
              <a:rPr lang="it-IT" sz="3200" dirty="0" err="1">
                <a:solidFill>
                  <a:srgbClr val="7F7F7F"/>
                </a:solidFill>
                <a:effectLst/>
                <a:latin typeface="Avenir" panose="02000503020000020003" pitchFamily="2" charset="0"/>
                <a:ea typeface="Avenir" panose="02000503020000020003" pitchFamily="2" charset="0"/>
                <a:cs typeface="Avenir" panose="02000503020000020003" pitchFamily="2" charset="0"/>
              </a:rPr>
              <a:t>www.cubbit.io</a:t>
            </a:r>
            <a:endParaRPr lang="it-IT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284291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101</TotalTime>
  <Words>209</Words>
  <Application>Microsoft Macintosh PowerPoint</Application>
  <PresentationFormat>Personalizzato</PresentationFormat>
  <Paragraphs>24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Arial</vt:lpstr>
      <vt:lpstr>Avenir</vt:lpstr>
      <vt:lpstr>Calibri</vt:lpstr>
      <vt:lpstr>Calibri Light</vt:lpstr>
      <vt:lpstr>Century Gothic</vt:lpstr>
      <vt:lpstr>Helvetica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Giorgio Pier Luigi Bocca</dc:creator>
  <cp:lastModifiedBy>Microsoft Office User</cp:lastModifiedBy>
  <cp:revision>10</cp:revision>
  <cp:lastPrinted>2024-06-27T08:54:31Z</cp:lastPrinted>
  <dcterms:created xsi:type="dcterms:W3CDTF">2023-03-14T09:17:31Z</dcterms:created>
  <dcterms:modified xsi:type="dcterms:W3CDTF">2024-06-27T08:54:33Z</dcterms:modified>
</cp:coreProperties>
</file>