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ED0FE-82F9-8E30-E9D6-81D3ED11A83A}" v="9" dt="2025-01-17T12:11:01.2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in Mariya" userId="S::ivin@masscomglobal.com::f64f327d-f910-4f1f-9324-4a37c86c2f75" providerId="AD" clId="Web-{F12ED0FE-82F9-8E30-E9D6-81D3ED11A83A}"/>
    <pc:docChg chg="modSld">
      <pc:chgData name="Ivin Mariya" userId="S::ivin@masscomglobal.com::f64f327d-f910-4f1f-9324-4a37c86c2f75" providerId="AD" clId="Web-{F12ED0FE-82F9-8E30-E9D6-81D3ED11A83A}" dt="2025-01-17T12:11:01.238" v="4" actId="1076"/>
      <pc:docMkLst>
        <pc:docMk/>
      </pc:docMkLst>
      <pc:sldChg chg="modSp">
        <pc:chgData name="Ivin Mariya" userId="S::ivin@masscomglobal.com::f64f327d-f910-4f1f-9324-4a37c86c2f75" providerId="AD" clId="Web-{F12ED0FE-82F9-8E30-E9D6-81D3ED11A83A}" dt="2025-01-17T12:11:01.238" v="4" actId="1076"/>
        <pc:sldMkLst>
          <pc:docMk/>
          <pc:sldMk cId="0" sldId="272"/>
        </pc:sldMkLst>
        <pc:spChg chg="mod">
          <ac:chgData name="Ivin Mariya" userId="S::ivin@masscomglobal.com::f64f327d-f910-4f1f-9324-4a37c86c2f75" providerId="AD" clId="Web-{F12ED0FE-82F9-8E30-E9D6-81D3ED11A83A}" dt="2025-01-17T12:11:01.238" v="4" actId="1076"/>
          <ac:spMkLst>
            <pc:docMk/>
            <pc:sldMk cId="0" sldId="272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1111249"/>
            <a:ext cx="10267949" cy="52387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985" y="894969"/>
            <a:ext cx="3937000" cy="925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" y="0"/>
            <a:ext cx="12067540" cy="5798820"/>
            <a:chOff x="121920" y="0"/>
            <a:chExt cx="12067540" cy="5798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3967" y="0"/>
              <a:ext cx="8634984" cy="57134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" y="0"/>
              <a:ext cx="12059539" cy="57988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09473" y="3594938"/>
            <a:ext cx="31273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rlito"/>
                <a:cs typeface="Carlito"/>
              </a:rPr>
              <a:t>Suvarnabhumi </a:t>
            </a:r>
            <a:r>
              <a:rPr sz="3600" dirty="0">
                <a:latin typeface="Carlito"/>
                <a:cs typeface="Carlito"/>
              </a:rPr>
              <a:t>Airport</a:t>
            </a:r>
            <a:r>
              <a:rPr sz="3600" spc="-55" dirty="0">
                <a:latin typeface="Carlito"/>
                <a:cs typeface="Carlito"/>
              </a:rPr>
              <a:t> </a:t>
            </a:r>
            <a:r>
              <a:rPr sz="3600" spc="-25" dirty="0">
                <a:latin typeface="Carlito"/>
                <a:cs typeface="Carlito"/>
              </a:rPr>
              <a:t>Bangkok, </a:t>
            </a:r>
            <a:r>
              <a:rPr sz="3600" spc="-10" dirty="0">
                <a:latin typeface="Carlito"/>
                <a:cs typeface="Carlito"/>
              </a:rPr>
              <a:t>Thailand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6551" y="466344"/>
            <a:ext cx="1937385" cy="544195"/>
            <a:chOff x="606551" y="466344"/>
            <a:chExt cx="1937385" cy="5441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" y="466344"/>
              <a:ext cx="1937004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0371" y="1007363"/>
              <a:ext cx="1130935" cy="0"/>
            </a:xfrm>
            <a:custGeom>
              <a:avLst/>
              <a:gdLst/>
              <a:ahLst/>
              <a:cxnLst/>
              <a:rect l="l" t="t" r="r" b="b"/>
              <a:pathLst>
                <a:path w="1130935">
                  <a:moveTo>
                    <a:pt x="0" y="0"/>
                  </a:moveTo>
                  <a:lnTo>
                    <a:pt x="1130554" y="0"/>
                  </a:lnTo>
                </a:path>
              </a:pathLst>
            </a:custGeom>
            <a:ln w="6350">
              <a:solidFill>
                <a:srgbClr val="FD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</a:t>
            </a:r>
            <a:r>
              <a:rPr spc="-35" dirty="0"/>
              <a:t> </a:t>
            </a:r>
            <a:r>
              <a:rPr dirty="0"/>
              <a:t>View</a:t>
            </a:r>
            <a:r>
              <a:rPr spc="-30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Network</a:t>
            </a:r>
            <a:r>
              <a:rPr spc="-4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50" dirty="0"/>
              <a:t>B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648" y="487261"/>
            <a:ext cx="1882967" cy="171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7483" y="1737360"/>
            <a:ext cx="7946135" cy="43479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6595"/>
            <a:ext cx="12192000" cy="6661784"/>
            <a:chOff x="0" y="196595"/>
            <a:chExt cx="12192000" cy="66617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0700" y="1295399"/>
              <a:ext cx="6591300" cy="49651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6595"/>
              <a:ext cx="12191999" cy="6661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8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Arrival</a:t>
            </a:r>
            <a:r>
              <a:rPr spc="-90" dirty="0"/>
              <a:t> </a:t>
            </a:r>
            <a:r>
              <a:rPr dirty="0"/>
              <a:t>Concourse</a:t>
            </a:r>
            <a:r>
              <a:rPr spc="-65" dirty="0"/>
              <a:t> </a:t>
            </a:r>
            <a:r>
              <a:rPr dirty="0"/>
              <a:t>Lightbox</a:t>
            </a:r>
            <a:r>
              <a:rPr spc="-75" dirty="0"/>
              <a:t> </a:t>
            </a:r>
            <a:r>
              <a:rPr spc="254" dirty="0">
                <a:latin typeface="Trebuchet MS"/>
                <a:cs typeface="Trebuchet MS"/>
              </a:rPr>
              <a:t>–</a:t>
            </a:r>
            <a:r>
              <a:rPr spc="-165" dirty="0">
                <a:latin typeface="Trebuchet MS"/>
                <a:cs typeface="Trebuchet MS"/>
              </a:rPr>
              <a:t> </a:t>
            </a:r>
            <a:r>
              <a:rPr spc="-20" dirty="0"/>
              <a:t>Head-</a:t>
            </a:r>
            <a:r>
              <a:rPr spc="-25" dirty="0"/>
              <a:t>On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551" y="466344"/>
            <a:ext cx="1937004" cy="213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5985" y="2374849"/>
            <a:ext cx="2301875" cy="58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rlito"/>
                <a:cs typeface="Carlito"/>
              </a:rPr>
              <a:t>Location</a:t>
            </a:r>
            <a:r>
              <a:rPr sz="1400" b="1" spc="-8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details</a:t>
            </a:r>
            <a:endParaRPr sz="1400">
              <a:latin typeface="Carlito"/>
              <a:cs typeface="Carlito"/>
            </a:endParaRPr>
          </a:p>
          <a:p>
            <a:pPr marL="37465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latin typeface="Carlito"/>
                <a:cs typeface="Carlito"/>
              </a:rPr>
              <a:t>International</a:t>
            </a:r>
            <a:r>
              <a:rPr sz="1400" dirty="0">
                <a:latin typeface="Carlito"/>
                <a:cs typeface="Carlito"/>
              </a:rPr>
              <a:t> /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Arrival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corridors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59" y="3489705"/>
            <a:ext cx="2670810" cy="143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rlito"/>
                <a:cs typeface="Carlito"/>
              </a:rPr>
              <a:t>Spec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Carlito"/>
                <a:cs typeface="Carlito"/>
              </a:rPr>
              <a:t>Media: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Beam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Lightbox</a:t>
            </a:r>
            <a:endParaRPr sz="1400">
              <a:latin typeface="Carlito"/>
              <a:cs typeface="Carlito"/>
            </a:endParaRPr>
          </a:p>
          <a:p>
            <a:pPr marL="12700" marR="5715">
              <a:lnSpc>
                <a:spcPct val="200000"/>
              </a:lnSpc>
            </a:pPr>
            <a:r>
              <a:rPr sz="1400" dirty="0">
                <a:latin typeface="Carlito"/>
                <a:cs typeface="Carlito"/>
              </a:rPr>
              <a:t>Dimensions: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5.00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(W)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x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1.50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(H) </a:t>
            </a:r>
            <a:r>
              <a:rPr sz="1400" spc="-10" dirty="0">
                <a:latin typeface="Carlito"/>
                <a:cs typeface="Carlito"/>
              </a:rPr>
              <a:t>Indicative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rate: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87850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USD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</a:t>
            </a:r>
            <a:r>
              <a:rPr spc="-15" dirty="0"/>
              <a:t> </a:t>
            </a:r>
            <a:r>
              <a:rPr spc="-20" dirty="0"/>
              <a:t>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648" y="487261"/>
            <a:ext cx="1882967" cy="171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7232" y="1717548"/>
            <a:ext cx="7837932" cy="4427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622"/>
            <a:ext cx="12192000" cy="6818630"/>
            <a:chOff x="0" y="39622"/>
            <a:chExt cx="12192000" cy="6818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9795" y="1147571"/>
              <a:ext cx="9252204" cy="4636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22"/>
              <a:ext cx="12191999" cy="681837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8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Arrival</a:t>
            </a:r>
            <a:r>
              <a:rPr spc="-50" dirty="0"/>
              <a:t> </a:t>
            </a:r>
            <a:r>
              <a:rPr dirty="0"/>
              <a:t>Concourse</a:t>
            </a:r>
            <a:r>
              <a:rPr spc="-75" dirty="0"/>
              <a:t> </a:t>
            </a:r>
            <a:r>
              <a:rPr dirty="0"/>
              <a:t>Dual</a:t>
            </a:r>
            <a:r>
              <a:rPr spc="-70" dirty="0"/>
              <a:t> </a:t>
            </a:r>
            <a:r>
              <a:rPr spc="-10" dirty="0"/>
              <a:t>Digital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551" y="466344"/>
            <a:ext cx="1937004" cy="213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1659" y="2374849"/>
            <a:ext cx="2101215" cy="58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rlito"/>
                <a:cs typeface="Carlito"/>
              </a:rPr>
              <a:t>Location</a:t>
            </a:r>
            <a:r>
              <a:rPr sz="1400" b="1" spc="-8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details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latin typeface="Carlito"/>
                <a:cs typeface="Carlito"/>
              </a:rPr>
              <a:t>International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Arrival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corridor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59" y="3489705"/>
            <a:ext cx="2670810" cy="143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rlito"/>
                <a:cs typeface="Carlito"/>
              </a:rPr>
              <a:t>Spec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Carlito"/>
                <a:cs typeface="Carlito"/>
              </a:rPr>
              <a:t>Media: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2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LED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Media</a:t>
            </a:r>
            <a:endParaRPr sz="1400">
              <a:latin typeface="Carlito"/>
              <a:cs typeface="Carlito"/>
            </a:endParaRPr>
          </a:p>
          <a:p>
            <a:pPr marL="12700" marR="5715">
              <a:lnSpc>
                <a:spcPct val="200000"/>
              </a:lnSpc>
            </a:pPr>
            <a:r>
              <a:rPr sz="1400" dirty="0">
                <a:latin typeface="Carlito"/>
                <a:cs typeface="Carlito"/>
              </a:rPr>
              <a:t>Dimensions: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5.00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(W)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x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3.00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(H) </a:t>
            </a:r>
            <a:r>
              <a:rPr sz="1400" spc="-10" dirty="0">
                <a:latin typeface="Carlito"/>
                <a:cs typeface="Carlito"/>
              </a:rPr>
              <a:t>Indicative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rate: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162950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USD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</a:t>
            </a:r>
            <a:r>
              <a:rPr spc="-15" dirty="0"/>
              <a:t> </a:t>
            </a:r>
            <a:r>
              <a:rPr spc="-20" dirty="0"/>
              <a:t>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648" y="487261"/>
            <a:ext cx="1882967" cy="171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1492" y="1719072"/>
            <a:ext cx="8141208" cy="43875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8185" y="1106183"/>
            <a:ext cx="6904355" cy="4723765"/>
            <a:chOff x="5108185" y="1106183"/>
            <a:chExt cx="6904355" cy="4723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8185" y="1106183"/>
              <a:ext cx="6903982" cy="47233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4395" y="1171194"/>
              <a:ext cx="6556248" cy="463524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8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Arrival</a:t>
            </a:r>
            <a:r>
              <a:rPr spc="-60" dirty="0"/>
              <a:t> </a:t>
            </a:r>
            <a:r>
              <a:rPr dirty="0"/>
              <a:t>Concourse</a:t>
            </a:r>
            <a:r>
              <a:rPr spc="-95" dirty="0"/>
              <a:t> </a:t>
            </a:r>
            <a:r>
              <a:rPr dirty="0"/>
              <a:t>Digital</a:t>
            </a:r>
            <a:r>
              <a:rPr spc="-65" dirty="0"/>
              <a:t> </a:t>
            </a:r>
            <a:r>
              <a:rPr spc="-10" dirty="0"/>
              <a:t>Network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648" y="487261"/>
            <a:ext cx="1882967" cy="1715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1659" y="2374849"/>
            <a:ext cx="1547495" cy="58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rlito"/>
                <a:cs typeface="Carlito"/>
              </a:rPr>
              <a:t>Location</a:t>
            </a:r>
            <a:r>
              <a:rPr sz="1400" b="1" spc="-8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details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latin typeface="Carlito"/>
                <a:cs typeface="Carlito"/>
              </a:rPr>
              <a:t>International</a:t>
            </a:r>
            <a:r>
              <a:rPr sz="1400" spc="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Arrivals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59" y="3489705"/>
            <a:ext cx="2938780" cy="1221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rlito"/>
                <a:cs typeface="Carlito"/>
              </a:rPr>
              <a:t>Spec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Carlito"/>
                <a:cs typeface="Carlito"/>
              </a:rPr>
              <a:t>Media: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10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LCD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Screens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55" dirty="0">
                <a:latin typeface="Trebuchet MS"/>
                <a:cs typeface="Trebuchet MS"/>
              </a:rPr>
              <a:t>Dimensions: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85” </a:t>
            </a:r>
            <a:r>
              <a:rPr sz="1400" spc="-95" dirty="0">
                <a:latin typeface="Trebuchet MS"/>
                <a:cs typeface="Trebuchet MS"/>
              </a:rPr>
              <a:t>(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1.08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m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W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105" dirty="0">
                <a:latin typeface="Trebuchet MS"/>
                <a:cs typeface="Trebuchet MS"/>
              </a:rPr>
              <a:t>x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1.90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m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H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rlito"/>
                <a:cs typeface="Carlito"/>
              </a:rPr>
              <a:t>Indicative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rate: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1062500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USD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</a:t>
            </a:r>
            <a:r>
              <a:rPr spc="-15" dirty="0"/>
              <a:t> </a:t>
            </a:r>
            <a:r>
              <a:rPr spc="-20" dirty="0"/>
              <a:t>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648" y="487261"/>
            <a:ext cx="1882967" cy="171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0507" y="1711451"/>
            <a:ext cx="7220711" cy="4160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4342" y="2710404"/>
            <a:ext cx="5159561" cy="124523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GB" sz="8000" b="1" dirty="0"/>
              <a:t>Thank </a:t>
            </a:r>
            <a:r>
              <a:rPr lang="en-GB" sz="8000" b="1" spc="-655" dirty="0"/>
              <a:t>Y</a:t>
            </a:r>
            <a:r>
              <a:rPr lang="en-GB" sz="8000" b="1" spc="25" dirty="0"/>
              <a:t>ou</a:t>
            </a:r>
            <a:endParaRPr sz="80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59" y="5916167"/>
            <a:ext cx="10916920" cy="0"/>
          </a:xfrm>
          <a:custGeom>
            <a:avLst/>
            <a:gdLst/>
            <a:ahLst/>
            <a:cxnLst/>
            <a:rect l="l" t="t" r="r" b="b"/>
            <a:pathLst>
              <a:path w="10916920">
                <a:moveTo>
                  <a:pt x="0" y="0"/>
                </a:moveTo>
                <a:lnTo>
                  <a:pt x="10916793" y="0"/>
                </a:lnTo>
              </a:path>
            </a:pathLst>
          </a:custGeom>
          <a:ln w="6350">
            <a:solidFill>
              <a:srgbClr val="FD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44328" y="633983"/>
            <a:ext cx="1382395" cy="299085"/>
          </a:xfrm>
          <a:custGeom>
            <a:avLst/>
            <a:gdLst/>
            <a:ahLst/>
            <a:cxnLst/>
            <a:rect l="l" t="t" r="r" b="b"/>
            <a:pathLst>
              <a:path w="1382395" h="299084">
                <a:moveTo>
                  <a:pt x="1332483" y="0"/>
                </a:moveTo>
                <a:lnTo>
                  <a:pt x="49783" y="0"/>
                </a:lnTo>
                <a:lnTo>
                  <a:pt x="30432" y="3921"/>
                </a:lnTo>
                <a:lnTo>
                  <a:pt x="14604" y="14604"/>
                </a:lnTo>
                <a:lnTo>
                  <a:pt x="3921" y="30432"/>
                </a:lnTo>
                <a:lnTo>
                  <a:pt x="0" y="49783"/>
                </a:lnTo>
                <a:lnTo>
                  <a:pt x="0" y="248919"/>
                </a:lnTo>
                <a:lnTo>
                  <a:pt x="3921" y="268271"/>
                </a:lnTo>
                <a:lnTo>
                  <a:pt x="14604" y="284099"/>
                </a:lnTo>
                <a:lnTo>
                  <a:pt x="30432" y="294782"/>
                </a:lnTo>
                <a:lnTo>
                  <a:pt x="49783" y="298703"/>
                </a:lnTo>
                <a:lnTo>
                  <a:pt x="1332483" y="298703"/>
                </a:lnTo>
                <a:lnTo>
                  <a:pt x="1351835" y="294782"/>
                </a:lnTo>
                <a:lnTo>
                  <a:pt x="1367662" y="284099"/>
                </a:lnTo>
                <a:lnTo>
                  <a:pt x="1378346" y="268271"/>
                </a:lnTo>
                <a:lnTo>
                  <a:pt x="1382268" y="248919"/>
                </a:lnTo>
                <a:lnTo>
                  <a:pt x="1382268" y="49783"/>
                </a:lnTo>
                <a:lnTo>
                  <a:pt x="1378346" y="30432"/>
                </a:lnTo>
                <a:lnTo>
                  <a:pt x="1367663" y="14604"/>
                </a:lnTo>
                <a:lnTo>
                  <a:pt x="1351835" y="3921"/>
                </a:lnTo>
                <a:lnTo>
                  <a:pt x="13324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724" y="783336"/>
            <a:ext cx="9088120" cy="0"/>
          </a:xfrm>
          <a:custGeom>
            <a:avLst/>
            <a:gdLst/>
            <a:ahLst/>
            <a:cxnLst/>
            <a:rect l="l" t="t" r="r" b="b"/>
            <a:pathLst>
              <a:path w="9088120">
                <a:moveTo>
                  <a:pt x="0" y="0"/>
                </a:moveTo>
                <a:lnTo>
                  <a:pt x="9087993" y="0"/>
                </a:lnTo>
              </a:path>
            </a:pathLst>
          </a:custGeom>
          <a:ln w="6350">
            <a:solidFill>
              <a:srgbClr val="FD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88" y="492251"/>
            <a:ext cx="11358975" cy="5873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3" y="550163"/>
            <a:ext cx="10751820" cy="5522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9058"/>
            <a:ext cx="12179935" cy="6758940"/>
            <a:chOff x="0" y="99058"/>
            <a:chExt cx="12179935" cy="6758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9529" y="1184148"/>
              <a:ext cx="7820279" cy="46816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058"/>
              <a:ext cx="12179807" cy="67589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8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Check-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Fid</a:t>
            </a:r>
            <a:r>
              <a:rPr spc="5" dirty="0"/>
              <a:t> </a:t>
            </a:r>
            <a:r>
              <a:rPr spc="-10" dirty="0"/>
              <a:t>Network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551" y="466344"/>
            <a:ext cx="1937004" cy="213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1659" y="2228469"/>
            <a:ext cx="2685415" cy="2588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rlito"/>
                <a:cs typeface="Carlito"/>
              </a:rPr>
              <a:t>Location</a:t>
            </a:r>
            <a:r>
              <a:rPr sz="1400" b="1" spc="-6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details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rlito"/>
                <a:cs typeface="Carlito"/>
              </a:rPr>
              <a:t>International</a:t>
            </a:r>
            <a:r>
              <a:rPr sz="1400" spc="3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&amp;Domestic Departures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arlito"/>
              <a:cs typeface="Carlito"/>
            </a:endParaRPr>
          </a:p>
          <a:p>
            <a:pPr marL="26670">
              <a:lnSpc>
                <a:spcPct val="100000"/>
              </a:lnSpc>
            </a:pPr>
            <a:r>
              <a:rPr sz="1400" b="1" spc="-20" dirty="0">
                <a:latin typeface="Carlito"/>
                <a:cs typeface="Carlito"/>
              </a:rPr>
              <a:t>Spec</a:t>
            </a:r>
            <a:endParaRPr sz="1400">
              <a:latin typeface="Carlito"/>
              <a:cs typeface="Carlito"/>
            </a:endParaRPr>
          </a:p>
          <a:p>
            <a:pPr marL="26670">
              <a:lnSpc>
                <a:spcPct val="100000"/>
              </a:lnSpc>
              <a:spcBef>
                <a:spcPts val="869"/>
              </a:spcBef>
            </a:pPr>
            <a:r>
              <a:rPr sz="1400" dirty="0">
                <a:latin typeface="Carlito"/>
                <a:cs typeface="Carlito"/>
              </a:rPr>
              <a:t>Media: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9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Lightboxes</a:t>
            </a:r>
            <a:endParaRPr sz="1400">
              <a:latin typeface="Carlito"/>
              <a:cs typeface="Carlito"/>
            </a:endParaRPr>
          </a:p>
          <a:p>
            <a:pPr marL="26670" marR="5080">
              <a:lnSpc>
                <a:spcPct val="200000"/>
              </a:lnSpc>
            </a:pPr>
            <a:r>
              <a:rPr sz="1400" dirty="0">
                <a:latin typeface="Carlito"/>
                <a:cs typeface="Carlito"/>
              </a:rPr>
              <a:t>Dimensions: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3.75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(W)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x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1.20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(H) </a:t>
            </a:r>
            <a:r>
              <a:rPr sz="1400" spc="-10" dirty="0">
                <a:latin typeface="Carlito"/>
                <a:cs typeface="Carlito"/>
              </a:rPr>
              <a:t>Indicative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rate: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206250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USD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8062" y="1813653"/>
              <a:ext cx="6306426" cy="42801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</a:t>
            </a:r>
            <a:r>
              <a:rPr spc="-15" dirty="0"/>
              <a:t> </a:t>
            </a:r>
            <a:r>
              <a:rPr spc="-20" dirty="0"/>
              <a:t>View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551" y="466344"/>
            <a:ext cx="1937004" cy="213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320"/>
            <a:ext cx="12192000" cy="6583680"/>
            <a:chOff x="0" y="274320"/>
            <a:chExt cx="12192000" cy="6583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2807" y="1146047"/>
              <a:ext cx="5049012" cy="2924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4320"/>
              <a:ext cx="12191999" cy="65836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89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Check-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Domination</a:t>
            </a:r>
            <a:r>
              <a:rPr spc="-10" dirty="0"/>
              <a:t> Lightbox Network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06551" y="466344"/>
            <a:ext cx="11567160" cy="5245735"/>
            <a:chOff x="606551" y="466344"/>
            <a:chExt cx="11567160" cy="52457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" y="466344"/>
              <a:ext cx="1937004" cy="213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5987" y="2183892"/>
              <a:ext cx="3887724" cy="35280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81659" y="2275458"/>
            <a:ext cx="2621280" cy="617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rlito"/>
                <a:cs typeface="Carlito"/>
              </a:rPr>
              <a:t>Location</a:t>
            </a:r>
            <a:r>
              <a:rPr sz="1400" b="1" spc="-6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details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400" spc="-10" dirty="0">
                <a:latin typeface="Carlito"/>
                <a:cs typeface="Carlito"/>
              </a:rPr>
              <a:t>International</a:t>
            </a:r>
            <a:r>
              <a:rPr sz="1400" dirty="0">
                <a:latin typeface="Carlito"/>
                <a:cs typeface="Carlito"/>
              </a:rPr>
              <a:t> &amp;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Domestic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Departure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985" y="3570477"/>
            <a:ext cx="3108325" cy="2468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rlito"/>
                <a:cs typeface="Carlito"/>
              </a:rPr>
              <a:t>Spec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ct val="200000"/>
              </a:lnSpc>
              <a:spcBef>
                <a:spcPts val="745"/>
              </a:spcBef>
            </a:pPr>
            <a:r>
              <a:rPr sz="1400" dirty="0">
                <a:latin typeface="Carlito"/>
                <a:cs typeface="Carlito"/>
              </a:rPr>
              <a:t>Media: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Network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A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15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Lightboxes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(5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Media) Indicative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rate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: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214350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USD</a:t>
            </a:r>
            <a:endParaRPr sz="1400">
              <a:latin typeface="Carlito"/>
              <a:cs typeface="Carlito"/>
            </a:endParaRPr>
          </a:p>
          <a:p>
            <a:pPr marL="12700" marR="490855">
              <a:lnSpc>
                <a:spcPct val="200000"/>
              </a:lnSpc>
            </a:pPr>
            <a:r>
              <a:rPr sz="1400" dirty="0">
                <a:latin typeface="Carlito"/>
                <a:cs typeface="Carlito"/>
              </a:rPr>
              <a:t>Network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B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12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20" dirty="0">
                <a:latin typeface="Carlito"/>
                <a:cs typeface="Carlito"/>
              </a:rPr>
              <a:t>Lightboxes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(4</a:t>
            </a:r>
            <a:r>
              <a:rPr sz="1400" spc="-10" dirty="0">
                <a:latin typeface="Carlito"/>
                <a:cs typeface="Carlito"/>
              </a:rPr>
              <a:t> Media) Indicative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rate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: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164000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USD </a:t>
            </a:r>
            <a:r>
              <a:rPr sz="1400" dirty="0">
                <a:latin typeface="Carlito"/>
                <a:cs typeface="Carlito"/>
              </a:rPr>
              <a:t>Dimensions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1.70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(W)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x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2.50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(H)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Map</a:t>
            </a:r>
            <a:r>
              <a:rPr spc="-15" dirty="0"/>
              <a:t> </a:t>
            </a:r>
            <a:r>
              <a:rPr spc="-20" dirty="0"/>
              <a:t>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648" y="487261"/>
            <a:ext cx="1882967" cy="171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9216" y="1796795"/>
            <a:ext cx="7973568" cy="42016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1" y="103630"/>
            <a:ext cx="12172315" cy="6754495"/>
            <a:chOff x="19811" y="103630"/>
            <a:chExt cx="12172315" cy="675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4811" y="1181100"/>
              <a:ext cx="6437376" cy="4677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1" y="103630"/>
              <a:ext cx="12172188" cy="67543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89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Security</a:t>
            </a:r>
            <a:r>
              <a:rPr spc="-40" dirty="0"/>
              <a:t> </a:t>
            </a:r>
            <a:r>
              <a:rPr dirty="0"/>
              <a:t>Check</a:t>
            </a:r>
            <a:r>
              <a:rPr spc="-40" dirty="0"/>
              <a:t> </a:t>
            </a:r>
            <a:r>
              <a:rPr dirty="0"/>
              <a:t>Lightbox</a:t>
            </a:r>
            <a:r>
              <a:rPr spc="-50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10" dirty="0"/>
              <a:t>Before </a:t>
            </a:r>
            <a:r>
              <a:rPr dirty="0"/>
              <a:t>Security</a:t>
            </a:r>
            <a:r>
              <a:rPr spc="-40" dirty="0"/>
              <a:t> </a:t>
            </a:r>
            <a:r>
              <a:rPr spc="-10" dirty="0"/>
              <a:t>Check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551" y="466344"/>
            <a:ext cx="1937004" cy="213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6912" y="2431161"/>
            <a:ext cx="265620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rlito"/>
                <a:cs typeface="Carlito"/>
              </a:rPr>
              <a:t>Location</a:t>
            </a:r>
            <a:r>
              <a:rPr sz="1400" b="1" spc="-6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details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rlito"/>
                <a:cs typeface="Carlito"/>
              </a:rPr>
              <a:t>International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Security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Checking</a:t>
            </a:r>
            <a:r>
              <a:rPr sz="1400" spc="-20" dirty="0">
                <a:latin typeface="Carlito"/>
                <a:cs typeface="Carlito"/>
              </a:rPr>
              <a:t> Area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447" y="3696080"/>
            <a:ext cx="2707640" cy="151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rlito"/>
                <a:cs typeface="Carlito"/>
              </a:rPr>
              <a:t>Spec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400" dirty="0">
                <a:latin typeface="Carlito"/>
                <a:cs typeface="Carlito"/>
              </a:rPr>
              <a:t>Media: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Lightbox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ct val="200000"/>
              </a:lnSpc>
              <a:spcBef>
                <a:spcPts val="10"/>
              </a:spcBef>
            </a:pPr>
            <a:r>
              <a:rPr sz="1400" dirty="0">
                <a:latin typeface="Carlito"/>
                <a:cs typeface="Carlito"/>
              </a:rPr>
              <a:t>Dimensions: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5.00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(W)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X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2.00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(H) </a:t>
            </a:r>
            <a:r>
              <a:rPr sz="1400" spc="-10" dirty="0">
                <a:latin typeface="Carlito"/>
                <a:cs typeface="Carlito"/>
              </a:rPr>
              <a:t>Indicative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rate: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60150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USD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622"/>
            <a:ext cx="12192000" cy="6818630"/>
            <a:chOff x="0" y="39622"/>
            <a:chExt cx="12192000" cy="6818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8987" y="1175004"/>
              <a:ext cx="6573011" cy="47167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22"/>
              <a:ext cx="12191999" cy="681837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89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Security</a:t>
            </a:r>
            <a:r>
              <a:rPr spc="-40" dirty="0"/>
              <a:t> </a:t>
            </a:r>
            <a:r>
              <a:rPr dirty="0"/>
              <a:t>Check</a:t>
            </a:r>
            <a:r>
              <a:rPr spc="-40" dirty="0"/>
              <a:t> </a:t>
            </a:r>
            <a:r>
              <a:rPr dirty="0"/>
              <a:t>Lightbox</a:t>
            </a:r>
            <a:r>
              <a:rPr spc="-50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0" dirty="0"/>
              <a:t>After </a:t>
            </a:r>
            <a:r>
              <a:rPr dirty="0"/>
              <a:t>Security</a:t>
            </a:r>
            <a:r>
              <a:rPr spc="-40" dirty="0"/>
              <a:t> </a:t>
            </a:r>
            <a:r>
              <a:rPr spc="-10" dirty="0"/>
              <a:t>Check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551" y="466344"/>
            <a:ext cx="1937004" cy="213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1659" y="2374849"/>
            <a:ext cx="1812925" cy="58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rlito"/>
                <a:cs typeface="Carlito"/>
              </a:rPr>
              <a:t>Location</a:t>
            </a:r>
            <a:r>
              <a:rPr sz="1400" b="1" spc="-8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details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latin typeface="Carlito"/>
                <a:cs typeface="Carlito"/>
              </a:rPr>
              <a:t>International</a:t>
            </a:r>
            <a:r>
              <a:rPr sz="1400" spc="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Departures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59" y="3489705"/>
            <a:ext cx="2416175" cy="143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rlito"/>
                <a:cs typeface="Carlito"/>
              </a:rPr>
              <a:t>Spec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Carlito"/>
                <a:cs typeface="Carlito"/>
              </a:rPr>
              <a:t>Media: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Side</a:t>
            </a:r>
            <a:r>
              <a:rPr sz="1400" spc="-6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Wall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Lightbox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ct val="200000"/>
              </a:lnSpc>
            </a:pPr>
            <a:r>
              <a:rPr sz="1400" dirty="0">
                <a:latin typeface="Carlito"/>
                <a:cs typeface="Carlito"/>
              </a:rPr>
              <a:t>Dimensions: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5.00m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W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x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2.00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m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50" dirty="0">
                <a:latin typeface="Carlito"/>
                <a:cs typeface="Carlito"/>
              </a:rPr>
              <a:t>H </a:t>
            </a:r>
            <a:r>
              <a:rPr sz="1400" spc="-10" dirty="0">
                <a:latin typeface="Carlito"/>
                <a:cs typeface="Carlito"/>
              </a:rPr>
              <a:t>Indicative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rate: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77900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25" dirty="0">
                <a:latin typeface="Carlito"/>
                <a:cs typeface="Carlito"/>
              </a:rPr>
              <a:t>USD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Check-In Fid Network</vt:lpstr>
      <vt:lpstr>Map View</vt:lpstr>
      <vt:lpstr>Check-In Domination Lightbox Network</vt:lpstr>
      <vt:lpstr>Map View</vt:lpstr>
      <vt:lpstr>Security Check Lightbox - Before Security Check</vt:lpstr>
      <vt:lpstr>Security Check Lightbox - After Security Check</vt:lpstr>
      <vt:lpstr>Map View for Network A and B</vt:lpstr>
      <vt:lpstr>Arrival Concourse Lightbox – Head-On</vt:lpstr>
      <vt:lpstr>Map View</vt:lpstr>
      <vt:lpstr>Arrival Concourse Dual Digital</vt:lpstr>
      <vt:lpstr>Map View</vt:lpstr>
      <vt:lpstr>Arrival Concourse Digital Network</vt:lpstr>
      <vt:lpstr>Map View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terms:created xsi:type="dcterms:W3CDTF">2025-01-17T12:07:07Z</dcterms:created>
  <dcterms:modified xsi:type="dcterms:W3CDTF">2025-01-17T12:11:05Z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2025-01-17T00:00:00Z</vt:filetime>
  </property>
  <property fmtid="{D5CDD505-2E9C-101B-9397-08002B2CF9AE}" pid="3" name="Producer">
    <vt:lpwstr>3-Heights(TM) PDF Security Shell 4.8.25.2 (http://www.pdf-tools.com)</vt:lpwstr>
  </property>
</Properties>
</file>