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47" r:id="rId2"/>
    <p:sldId id="345" r:id="rId3"/>
    <p:sldId id="269" r:id="rId4"/>
    <p:sldId id="270" r:id="rId5"/>
    <p:sldId id="310" r:id="rId6"/>
    <p:sldId id="271" r:id="rId7"/>
    <p:sldId id="272" r:id="rId8"/>
    <p:sldId id="311" r:id="rId9"/>
    <p:sldId id="284" r:id="rId10"/>
    <p:sldId id="285" r:id="rId11"/>
    <p:sldId id="286" r:id="rId12"/>
    <p:sldId id="344" r:id="rId13"/>
    <p:sldId id="289" r:id="rId14"/>
    <p:sldId id="291" r:id="rId15"/>
    <p:sldId id="292" r:id="rId16"/>
    <p:sldId id="316" r:id="rId17"/>
    <p:sldId id="293" r:id="rId18"/>
    <p:sldId id="294" r:id="rId19"/>
    <p:sldId id="295" r:id="rId20"/>
    <p:sldId id="317" r:id="rId21"/>
    <p:sldId id="341" r:id="rId22"/>
    <p:sldId id="262" r:id="rId23"/>
    <p:sldId id="263" r:id="rId24"/>
    <p:sldId id="264" r:id="rId25"/>
    <p:sldId id="309" r:id="rId26"/>
    <p:sldId id="278" r:id="rId27"/>
    <p:sldId id="279" r:id="rId28"/>
    <p:sldId id="280" r:id="rId29"/>
    <p:sldId id="282" r:id="rId30"/>
    <p:sldId id="283" r:id="rId31"/>
    <p:sldId id="314" r:id="rId32"/>
    <p:sldId id="288" r:id="rId33"/>
    <p:sldId id="315" r:id="rId34"/>
    <p:sldId id="296" r:id="rId35"/>
    <p:sldId id="297" r:id="rId36"/>
    <p:sldId id="298" r:id="rId37"/>
    <p:sldId id="299" r:id="rId38"/>
    <p:sldId id="318" r:id="rId39"/>
    <p:sldId id="300" r:id="rId40"/>
    <p:sldId id="301" r:id="rId41"/>
    <p:sldId id="319" r:id="rId42"/>
    <p:sldId id="342" r:id="rId43"/>
    <p:sldId id="274" r:id="rId44"/>
    <p:sldId id="275" r:id="rId45"/>
    <p:sldId id="312" r:id="rId46"/>
    <p:sldId id="276" r:id="rId47"/>
    <p:sldId id="277" r:id="rId48"/>
    <p:sldId id="313" r:id="rId49"/>
    <p:sldId id="338" r:id="rId50"/>
    <p:sldId id="302" r:id="rId51"/>
    <p:sldId id="303" r:id="rId52"/>
    <p:sldId id="321" r:id="rId53"/>
    <p:sldId id="337" r:id="rId54"/>
  </p:sldIdLst>
  <p:sldSz cx="13716000" cy="8229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1EBD4E-C390-1BEE-3AA9-1F93DC3FD58D}" v="12" dt="2025-04-12T05:41:36.627"/>
    <p1510:client id="{86680DB6-9F49-6541-206A-4004FE0A53C6}" v="16" dt="2025-04-10T09:43:29.616"/>
    <p1510:client id="{E3F82E92-8A17-69CF-AE94-7015FEBD40F3}" v="32" dt="2025-04-10T09:44:07.2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88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defccb872ca2e7c7b7678b02ffb54b99e447f942f7c1a59e8aabca9331853783::" providerId="AD" clId="Web-{0A1EBD4E-C390-1BEE-3AA9-1F93DC3FD58D}"/>
    <pc:docChg chg="addSld delSld modSld">
      <pc:chgData name="Guest User" userId="S::urn:spo:anon#defccb872ca2e7c7b7678b02ffb54b99e447f942f7c1a59e8aabca9331853783::" providerId="AD" clId="Web-{0A1EBD4E-C390-1BEE-3AA9-1F93DC3FD58D}" dt="2025-04-12T05:41:36.627" v="10" actId="14100"/>
      <pc:docMkLst>
        <pc:docMk/>
      </pc:docMkLst>
      <pc:sldChg chg="del">
        <pc:chgData name="Guest User" userId="S::urn:spo:anon#defccb872ca2e7c7b7678b02ffb54b99e447f942f7c1a59e8aabca9331853783::" providerId="AD" clId="Web-{0A1EBD4E-C390-1BEE-3AA9-1F93DC3FD58D}" dt="2025-04-12T05:39:51.438" v="1"/>
        <pc:sldMkLst>
          <pc:docMk/>
          <pc:sldMk cId="3608617297" sldId="343"/>
        </pc:sldMkLst>
      </pc:sldChg>
      <pc:sldChg chg="addSp delSp modSp add">
        <pc:chgData name="Guest User" userId="S::urn:spo:anon#defccb872ca2e7c7b7678b02ffb54b99e447f942f7c1a59e8aabca9331853783::" providerId="AD" clId="Web-{0A1EBD4E-C390-1BEE-3AA9-1F93DC3FD58D}" dt="2025-04-12T05:41:36.627" v="10" actId="14100"/>
        <pc:sldMkLst>
          <pc:docMk/>
          <pc:sldMk cId="1260620672" sldId="347"/>
        </pc:sldMkLst>
        <pc:picChg chg="add mod ord modCrop">
          <ac:chgData name="Guest User" userId="S::urn:spo:anon#defccb872ca2e7c7b7678b02ffb54b99e447f942f7c1a59e8aabca9331853783::" providerId="AD" clId="Web-{0A1EBD4E-C390-1BEE-3AA9-1F93DC3FD58D}" dt="2025-04-12T05:41:31.673" v="9"/>
          <ac:picMkLst>
            <pc:docMk/>
            <pc:sldMk cId="1260620672" sldId="347"/>
            <ac:picMk id="4" creationId="{6EB45C62-9E0D-20EB-96F0-1FB608252088}"/>
          </ac:picMkLst>
        </pc:picChg>
        <pc:picChg chg="del">
          <ac:chgData name="Guest User" userId="S::urn:spo:anon#defccb872ca2e7c7b7678b02ffb54b99e447f942f7c1a59e8aabca9331853783::" providerId="AD" clId="Web-{0A1EBD4E-C390-1BEE-3AA9-1F93DC3FD58D}" dt="2025-04-12T05:40:05.969" v="3"/>
          <ac:picMkLst>
            <pc:docMk/>
            <pc:sldMk cId="1260620672" sldId="347"/>
            <ac:picMk id="6" creationId="{EDB50AB3-E00D-52F4-A978-5B7B6D45DC96}"/>
          </ac:picMkLst>
        </pc:picChg>
        <pc:picChg chg="mod">
          <ac:chgData name="Guest User" userId="S::urn:spo:anon#defccb872ca2e7c7b7678b02ffb54b99e447f942f7c1a59e8aabca9331853783::" providerId="AD" clId="Web-{0A1EBD4E-C390-1BEE-3AA9-1F93DC3FD58D}" dt="2025-04-12T05:41:36.627" v="10" actId="14100"/>
          <ac:picMkLst>
            <pc:docMk/>
            <pc:sldMk cId="1260620672" sldId="347"/>
            <ac:picMk id="13" creationId="{00000000-0000-0000-0000-000000000000}"/>
          </ac:picMkLst>
        </pc:picChg>
      </pc:sldChg>
    </pc:docChg>
  </pc:docChgLst>
  <pc:docChgLst>
    <pc:chgData name="Gowrish Prakash" userId="S::gowrish@masscomglobal.com::e5891567-005b-4b52-b1f7-4b8548263d09" providerId="AD" clId="Web-{E3F82E92-8A17-69CF-AE94-7015FEBD40F3}"/>
    <pc:docChg chg="modSld">
      <pc:chgData name="Gowrish Prakash" userId="S::gowrish@masscomglobal.com::e5891567-005b-4b52-b1f7-4b8548263d09" providerId="AD" clId="Web-{E3F82E92-8A17-69CF-AE94-7015FEBD40F3}" dt="2025-04-10T09:44:04.731" v="27" actId="20577"/>
      <pc:docMkLst>
        <pc:docMk/>
      </pc:docMkLst>
      <pc:sldChg chg="modSp">
        <pc:chgData name="Gowrish Prakash" userId="S::gowrish@masscomglobal.com::e5891567-005b-4b52-b1f7-4b8548263d09" providerId="AD" clId="Web-{E3F82E92-8A17-69CF-AE94-7015FEBD40F3}" dt="2025-04-10T09:44:04.731" v="27" actId="20577"/>
        <pc:sldMkLst>
          <pc:docMk/>
          <pc:sldMk cId="3608617297" sldId="343"/>
        </pc:sldMkLst>
        <pc:spChg chg="mod">
          <ac:chgData name="Gowrish Prakash" userId="S::gowrish@masscomglobal.com::e5891567-005b-4b52-b1f7-4b8548263d09" providerId="AD" clId="Web-{E3F82E92-8A17-69CF-AE94-7015FEBD40F3}" dt="2025-04-10T09:44:04.731" v="27" actId="20577"/>
          <ac:spMkLst>
            <pc:docMk/>
            <pc:sldMk cId="3608617297" sldId="343"/>
            <ac:spMk id="5" creationId="{936DCCDD-6613-73C6-361C-7DAA405BB522}"/>
          </ac:spMkLst>
        </pc:spChg>
      </pc:sldChg>
    </pc:docChg>
  </pc:docChgLst>
  <pc:docChgLst>
    <pc:chgData name="Gowrish Prakash" userId="S::gowrish@masscomglobal.com::e5891567-005b-4b52-b1f7-4b8548263d09" providerId="AD" clId="Web-{86680DB6-9F49-6541-206A-4004FE0A53C6}"/>
    <pc:docChg chg="addSld modSld">
      <pc:chgData name="Gowrish Prakash" userId="S::gowrish@masscomglobal.com::e5891567-005b-4b52-b1f7-4b8548263d09" providerId="AD" clId="Web-{86680DB6-9F49-6541-206A-4004FE0A53C6}" dt="2025-04-10T09:43:29.616" v="13" actId="1076"/>
      <pc:docMkLst>
        <pc:docMk/>
      </pc:docMkLst>
      <pc:sldChg chg="modSp">
        <pc:chgData name="Gowrish Prakash" userId="S::gowrish@masscomglobal.com::e5891567-005b-4b52-b1f7-4b8548263d09" providerId="AD" clId="Web-{86680DB6-9F49-6541-206A-4004FE0A53C6}" dt="2025-04-10T09:43:29.616" v="13" actId="1076"/>
        <pc:sldMkLst>
          <pc:docMk/>
          <pc:sldMk cId="3608617297" sldId="343"/>
        </pc:sldMkLst>
        <pc:spChg chg="mod">
          <ac:chgData name="Gowrish Prakash" userId="S::gowrish@masscomglobal.com::e5891567-005b-4b52-b1f7-4b8548263d09" providerId="AD" clId="Web-{86680DB6-9F49-6541-206A-4004FE0A53C6}" dt="2025-04-10T09:43:29.616" v="13" actId="1076"/>
          <ac:spMkLst>
            <pc:docMk/>
            <pc:sldMk cId="3608617297" sldId="343"/>
            <ac:spMk id="5" creationId="{936DCCDD-6613-73C6-361C-7DAA405BB522}"/>
          </ac:spMkLst>
        </pc:spChg>
      </pc:sldChg>
      <pc:sldChg chg="add replId">
        <pc:chgData name="Gowrish Prakash" userId="S::gowrish@masscomglobal.com::e5891567-005b-4b52-b1f7-4b8548263d09" providerId="AD" clId="Web-{86680DB6-9F49-6541-206A-4004FE0A53C6}" dt="2025-04-10T09:43:19.694" v="0"/>
        <pc:sldMkLst>
          <pc:docMk/>
          <pc:sldMk cId="1038968876" sldId="34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sscomglobal.com/" TargetMode="External"/><Relationship Id="rId2" Type="http://schemas.openxmlformats.org/officeDocument/2006/relationships/hyperlink" Target="mailto:media@masscomglobal.com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ty with cranes in the sky&#10;&#10;AI-generated content may be incorrect.">
            <a:extLst>
              <a:ext uri="{FF2B5EF4-FFF2-40B4-BE49-F238E27FC236}">
                <a16:creationId xmlns:a16="http://schemas.microsoft.com/office/drawing/2014/main" id="{6EB45C62-9E0D-20EB-96F0-1FB6082520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33452" t="-179" r="33452"/>
          <a:stretch/>
        </p:blipFill>
        <p:spPr>
          <a:xfrm>
            <a:off x="1464056" y="0"/>
            <a:ext cx="12350057" cy="82443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818906" cy="8248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2701158"/>
            <a:ext cx="6009290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 dirty="0"/>
              <a:t>Top Media</a:t>
            </a:r>
          </a:p>
          <a:p>
            <a:r>
              <a:rPr lang="en-US" sz="4800" b="1" dirty="0"/>
              <a:t>Recommendations </a:t>
            </a:r>
          </a:p>
          <a:p>
            <a:r>
              <a:rPr lang="en-US" sz="4800" b="1" dirty="0"/>
              <a:t>in Saudi Arabia</a:t>
            </a:r>
            <a:endParaRPr lang="en-IN" sz="48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48219"/>
            <a:ext cx="1560579" cy="28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20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095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Dammam International Airport- Dammam, Saudi Arabia</a:t>
            </a:r>
            <a:r>
              <a:rPr lang="en-US"/>
              <a:t/>
            </a:r>
            <a:br>
              <a:rPr lang="en-US"/>
            </a:br>
            <a:r>
              <a:t>Lightbox and sticker coverage at International Arrivals Level, Baggage Claim area in Dammam International Airport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156977"/>
              </p:ext>
            </p:extLst>
          </p:nvPr>
        </p:nvGraphicFramePr>
        <p:xfrm>
          <a:off x="457200" y="3017520"/>
          <a:ext cx="6400800" cy="1219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Lighting type: 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Size: </a:t>
                      </a:r>
                      <a:r>
                        <a:rPr dirty="0" err="1"/>
                        <a:t>Lightbox</a:t>
                      </a:r>
                      <a:r>
                        <a:rPr dirty="0"/>
                        <a:t>: 4m x 1.3m (5.2m²) Sticker: 73m²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9549434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089560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2657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39DCEC-81BC-475C-53AA-E27314599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36" y="589932"/>
            <a:ext cx="13504600" cy="707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06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0565841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Dammam International Airport- Dammam, Saudi Arabia</a:t>
            </a:r>
            <a:r>
              <a:rPr lang="en-US"/>
              <a:t/>
            </a:r>
            <a:br>
              <a:rPr lang="en-US"/>
            </a:br>
            <a:r>
              <a:t>Digital Screens at Baggage claim, Arrivals &amp; Boarding Levels-Dammam International Airport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22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35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Dammam International Airport- Dammam, Saudi Arabia</a:t>
            </a:r>
            <a:r>
              <a:rPr lang="en-US"/>
              <a:t/>
            </a:r>
            <a:br>
              <a:rPr lang="en-US"/>
            </a:br>
            <a:r>
              <a:t>Digital Screens at Baggage claim, Arrivals &amp; Boarding Levels-Dammam International Airport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/>
              <a:t>D</a:t>
            </a:r>
            <a:r>
              <a:rPr lang="en-US" dirty="0" smtClean="0"/>
              <a:t>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3048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Screens: 7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Lighting type: 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3044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Size: 103" Plasma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8580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Single Rotation Time in Seconds: 70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6312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Duration of creative in seconds: 10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604458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145291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2073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736C68-FF8E-9BF2-4E3E-42237F07E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678"/>
            <a:ext cx="13716000" cy="687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22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7448514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Saudi Private Aviation, Jeddah, Saudi Arabia</a:t>
            </a:r>
            <a:r>
              <a:rPr lang="en-US"/>
              <a:t/>
            </a:r>
            <a:br>
              <a:rPr lang="en-US"/>
            </a:br>
            <a:r>
              <a:t>Digital Screens at Main halls and lounges, Saudi Private Aviation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94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1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Saudi Private Aviation, Jeddah, Saudi Arabia</a:t>
            </a:r>
            <a:r>
              <a:rPr lang="en-US"/>
              <a:t/>
            </a:r>
            <a:br>
              <a:rPr lang="en-US"/>
            </a:br>
            <a:r>
              <a:t>Digital Screens at Main halls and lounges, Saudi Private Aviation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3048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Screens: 5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Lighting type: 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1917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Size: 85 and 75 Inch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75827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Single Rotation Time in Seconds: None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3597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Duration of creative in seconds: 30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507128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9245917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5415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27AA1-2A48-AB87-CC8A-2DB0CE04B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FA51216-209E-0F39-AC27-267151928F32}"/>
              </a:ext>
            </a:extLst>
          </p:cNvPr>
          <p:cNvSpPr/>
          <p:nvPr/>
        </p:nvSpPr>
        <p:spPr>
          <a:xfrm>
            <a:off x="3615558" y="2794657"/>
            <a:ext cx="6621517" cy="3121572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571A11-BC1A-3D51-3DC3-62855D9E264D}"/>
              </a:ext>
            </a:extLst>
          </p:cNvPr>
          <p:cNvSpPr txBox="1"/>
          <p:nvPr/>
        </p:nvSpPr>
        <p:spPr>
          <a:xfrm>
            <a:off x="5812681" y="3970722"/>
            <a:ext cx="20906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/>
              <a:t>Airports</a:t>
            </a:r>
            <a:endParaRPr lang="en-IN" sz="4400" b="1"/>
          </a:p>
        </p:txBody>
      </p:sp>
    </p:spTree>
    <p:extLst>
      <p:ext uri="{BB962C8B-B14F-4D97-AF65-F5344CB8AC3E}">
        <p14:creationId xmlns:p14="http://schemas.microsoft.com/office/powerpoint/2010/main" val="1038968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ABD633-4F60-B8C1-1076-35E952480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6" y="870154"/>
            <a:ext cx="13672556" cy="632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68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FDD79-4243-72DE-4378-E052CD7D1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2231018-8B2B-9079-0135-3E750C5D38D4}"/>
              </a:ext>
            </a:extLst>
          </p:cNvPr>
          <p:cNvSpPr/>
          <p:nvPr/>
        </p:nvSpPr>
        <p:spPr>
          <a:xfrm>
            <a:off x="3615558" y="2794657"/>
            <a:ext cx="6621517" cy="3121572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49EC8A-3B57-37E6-D8A5-AFC66D99B6DB}"/>
              </a:ext>
            </a:extLst>
          </p:cNvPr>
          <p:cNvSpPr txBox="1"/>
          <p:nvPr/>
        </p:nvSpPr>
        <p:spPr>
          <a:xfrm>
            <a:off x="5351205" y="3970722"/>
            <a:ext cx="31502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/>
              <a:t>Out of home</a:t>
            </a:r>
            <a:endParaRPr lang="en-IN" sz="4400" b="1"/>
          </a:p>
        </p:txBody>
      </p:sp>
    </p:spTree>
    <p:extLst>
      <p:ext uri="{BB962C8B-B14F-4D97-AF65-F5344CB8AC3E}">
        <p14:creationId xmlns:p14="http://schemas.microsoft.com/office/powerpoint/2010/main" val="8870600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5885329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Riyadh Times Square, Saudi Arabia </a:t>
            </a:r>
            <a:r>
              <a:rPr lang="en-AE"/>
              <a:t>–</a:t>
            </a:r>
            <a:r>
              <a:t> Riyadh</a:t>
            </a:r>
            <a:r>
              <a:rPr lang="en-US"/>
              <a:t/>
            </a:r>
            <a:br>
              <a:rPr lang="en-US"/>
            </a:br>
            <a:r>
              <a:t>Digital Screen Domination at Riyadh Times Square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84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17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Riyadh Times Square, Saudi </a:t>
            </a:r>
            <a:r>
              <a:rPr dirty="0" smtClean="0"/>
              <a:t>Arabia</a:t>
            </a:r>
            <a:r>
              <a:rPr lang="en-US" dirty="0"/>
              <a:t/>
            </a:r>
            <a:br>
              <a:rPr lang="en-US" dirty="0"/>
            </a:br>
            <a:r>
              <a:rPr dirty="0"/>
              <a:t>Digital Screen Domination at Riyadh Times Square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85891"/>
              </p:ext>
            </p:extLst>
          </p:nvPr>
        </p:nvGraphicFramePr>
        <p:xfrm>
          <a:off x="457200" y="3017520"/>
          <a:ext cx="64008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78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76555"/>
              </p:ext>
            </p:extLst>
          </p:nvPr>
        </p:nvGraphicFramePr>
        <p:xfrm>
          <a:off x="7315200" y="3017520"/>
          <a:ext cx="5943600" cy="990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 dirty="0"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9685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F98645-A417-D46D-F943-4FF7FBA04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61" y="339211"/>
            <a:ext cx="13419074" cy="75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419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4631845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Riyadh, Saudi Arabia </a:t>
            </a:r>
            <a:r>
              <a:rPr lang="en-AE"/>
              <a:t>–</a:t>
            </a:r>
            <a:r>
              <a:t> Riyadh</a:t>
            </a:r>
            <a:r>
              <a:rPr lang="en-US"/>
              <a:t/>
            </a:r>
            <a:br>
              <a:rPr lang="en-US"/>
            </a:br>
            <a:r>
              <a:t>Two weeks, high impact blitz campaign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6359177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Riyadh International Airport, Saudi Arabia </a:t>
            </a:r>
            <a:r>
              <a:rPr lang="en-AE"/>
              <a:t>–</a:t>
            </a:r>
            <a:r>
              <a:t> Riyadh</a:t>
            </a:r>
            <a:r>
              <a:rPr lang="en-US"/>
              <a:t/>
            </a:r>
            <a:br>
              <a:rPr lang="en-US"/>
            </a:br>
            <a:r>
              <a:t>Light Box at Riyadh International Airport T2 – Check-in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Riyadh, Saudi Arabia - Riyadh </a:t>
            </a:r>
            <a:r>
              <a:rPr lang="en-AE"/>
              <a:t>–</a:t>
            </a:r>
            <a:r>
              <a:t> Riyadh</a:t>
            </a:r>
            <a:r>
              <a:rPr lang="en-US"/>
              <a:t/>
            </a:r>
            <a:br>
              <a:rPr lang="en-US"/>
            </a:br>
            <a:r>
              <a:t>Two weeks, high impact blitz campaign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931004"/>
              </p:ext>
            </p:extLst>
          </p:nvPr>
        </p:nvGraphicFramePr>
        <p:xfrm>
          <a:off x="457200" y="3017520"/>
          <a:ext cx="64008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15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964089"/>
              </p:ext>
            </p:extLst>
          </p:nvPr>
        </p:nvGraphicFramePr>
        <p:xfrm>
          <a:off x="7315200" y="3017520"/>
          <a:ext cx="5943600" cy="990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 dirty="0"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B35D9B-5A32-8209-8556-86C40BD9A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230" y="103239"/>
            <a:ext cx="7966199" cy="50734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4757EC-44B6-18D9-5384-5FA2F623B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113" y="5176684"/>
            <a:ext cx="8056100" cy="305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271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King Abdulaziz Road, Jeddah, Saudi Arabia </a:t>
            </a:r>
            <a:r>
              <a:rPr lang="en-US"/>
              <a:t/>
            </a:r>
            <a:br>
              <a:rPr lang="en-US"/>
            </a:br>
            <a:r>
              <a:t>Prime Digital Screens and Static Billboards near King Abdulaziz Road, Jeddah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6933323"/>
              </p:ext>
            </p:extLst>
          </p:nvPr>
        </p:nvGraphicFramePr>
        <p:xfrm>
          <a:off x="457200" y="3017520"/>
          <a:ext cx="64008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TBC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Lighting type: 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4740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Size: TBC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03317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035612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84804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072499-4C59-27CC-9A44-BE1D259DD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80" y="0"/>
            <a:ext cx="13406284" cy="821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257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8786829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Top B2B Locations in Saudi Arabia for High-Impact Business Audience</a:t>
            </a:r>
            <a:r>
              <a:rPr lang="en-US"/>
              <a:t/>
            </a:r>
            <a:br>
              <a:rPr lang="en-US"/>
            </a:br>
            <a:r>
              <a:t>Premium Digital Screens and Static Billboards in B2B locations, Saudi Arabia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7874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567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602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Top B2B Locations in Saudi Arabia for High-Impact Business Audience</a:t>
            </a:r>
            <a:r>
              <a:rPr lang="en-US"/>
              <a:t/>
            </a:r>
            <a:br>
              <a:rPr lang="en-US"/>
            </a:br>
            <a:r>
              <a:t>Premium Digital Screens and Static Billboards in B2B locations, Saudi Arabia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284964"/>
              </p:ext>
            </p:extLst>
          </p:nvPr>
        </p:nvGraphicFramePr>
        <p:xfrm>
          <a:off x="457200" y="3017520"/>
          <a:ext cx="64008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TBC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7692340"/>
              </p:ext>
            </p:extLst>
          </p:nvPr>
        </p:nvGraphicFramePr>
        <p:xfrm>
          <a:off x="7315200" y="3017520"/>
          <a:ext cx="59436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65022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8E5810-2FCD-A901-766C-363C16599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078" y="0"/>
            <a:ext cx="7772400" cy="53263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535F98-1D57-B48E-81EE-7869FAD5E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951" y="5222591"/>
            <a:ext cx="6799008" cy="300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8663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1294887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Prince Mohammed Bin Abdulaziz Street (Tahlia Street), Riyadh, Saudi Arabia</a:t>
            </a:r>
            <a:r>
              <a:rPr lang="en-US"/>
              <a:t/>
            </a:r>
            <a:br>
              <a:rPr lang="en-US"/>
            </a:br>
            <a:r>
              <a:t>Premium Billboards &amp; Digital Displays near Prince Mohammed Bin Abdulaziz Street (Tahlia Street)</a:t>
            </a:r>
          </a:p>
          <a:p>
            <a:pPr>
              <a:defRPr sz="1800"/>
            </a:pPr>
            <a:endParaRPr/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42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Riyadh International Airport, Saudi Arabia </a:t>
            </a:r>
            <a:r>
              <a:rPr lang="en-AE"/>
              <a:t>–</a:t>
            </a:r>
            <a:r>
              <a:t> Riyadh</a:t>
            </a:r>
            <a:r>
              <a:rPr lang="en-US"/>
              <a:t/>
            </a:r>
            <a:br>
              <a:rPr lang="en-US"/>
            </a:br>
            <a:r>
              <a:t>Light Box at Riyadh International Airport T2 – Check-in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486303"/>
              </p:ext>
            </p:extLst>
          </p:nvPr>
        </p:nvGraphicFramePr>
        <p:xfrm>
          <a:off x="457200" y="3017520"/>
          <a:ext cx="64008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2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Lighting type: Back-Lit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9944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Size: 14m x 4m (56m2)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4056774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02315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Prince Mohammed Bin Abdulaziz Street (Tahlia Street), Riyadh, Saudi Arabia</a:t>
            </a:r>
            <a:r>
              <a:rPr lang="en-US"/>
              <a:t/>
            </a:r>
            <a:br>
              <a:rPr lang="en-US"/>
            </a:br>
            <a:r>
              <a:t>Premium Billboards &amp; Digital Displays near Prince Mohammed Bin Abdulaziz Street (Tahlia Street</a:t>
            </a:r>
            <a:r>
              <a:rPr lang="en-US"/>
              <a:t>)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 smtClean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580188"/>
              </p:ext>
            </p:extLst>
          </p:nvPr>
        </p:nvGraphicFramePr>
        <p:xfrm>
          <a:off x="457200" y="3017520"/>
          <a:ext cx="64008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TBC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Lighting type: 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5241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Size: TBC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138229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583468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42199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003BC5-4AE1-9FD8-955B-87394A737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777" y="0"/>
            <a:ext cx="11034445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76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A3787-EBC5-0E0D-9B68-7CDA0F027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CE957A3-C2EB-0B5D-598F-6061B8986684}"/>
              </a:ext>
            </a:extLst>
          </p:cNvPr>
          <p:cNvSpPr/>
          <p:nvPr/>
        </p:nvSpPr>
        <p:spPr>
          <a:xfrm>
            <a:off x="3615558" y="2794657"/>
            <a:ext cx="6621517" cy="3121572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4A331C-AE90-B3FC-9675-726630607AA7}"/>
              </a:ext>
            </a:extLst>
          </p:cNvPr>
          <p:cNvSpPr txBox="1"/>
          <p:nvPr/>
        </p:nvSpPr>
        <p:spPr>
          <a:xfrm>
            <a:off x="5351205" y="3970722"/>
            <a:ext cx="30648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/>
              <a:t>Newspapers</a:t>
            </a:r>
            <a:endParaRPr lang="en-IN" sz="4400" b="1"/>
          </a:p>
        </p:txBody>
      </p:sp>
    </p:spTree>
    <p:extLst>
      <p:ext uri="{BB962C8B-B14F-4D97-AF65-F5344CB8AC3E}">
        <p14:creationId xmlns:p14="http://schemas.microsoft.com/office/powerpoint/2010/main" val="9236599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6803657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Highlight your brand with Top Arabic Newspaper Takeover</a:t>
            </a:r>
            <a:r>
              <a:rPr lang="en-US"/>
              <a:t/>
            </a:r>
            <a:br>
              <a:rPr lang="en-US"/>
            </a:br>
            <a:r>
              <a:t>Full Page Arabic Package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2437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Highlight your brand with Top Arabic Newspaper Takeover</a:t>
            </a:r>
            <a:r>
              <a:rPr lang="en-US"/>
              <a:t/>
            </a:r>
            <a:br>
              <a:rPr lang="en-US"/>
            </a:br>
            <a:r>
              <a:t>Full Page Arabic Package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138407"/>
              </p:ext>
            </p:extLst>
          </p:nvPr>
        </p:nvGraphicFramePr>
        <p:xfrm>
          <a:off x="457200" y="3017520"/>
          <a:ext cx="64008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Frequency: Daily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463334"/>
              </p:ext>
            </p:extLst>
          </p:nvPr>
        </p:nvGraphicFramePr>
        <p:xfrm>
          <a:off x="7315200" y="3017520"/>
          <a:ext cx="59436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70385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1F2DD5-76A5-E8E6-51B8-F1ED12A64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4" y="882030"/>
            <a:ext cx="13696236" cy="646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6789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3623813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Asharq al-Awsat</a:t>
            </a:r>
            <a:endParaRPr lang="en-US"/>
          </a:p>
          <a:p>
            <a:pPr>
              <a:defRPr sz="2200"/>
            </a:pPr>
            <a:r>
              <a:t>Half Page ad on Business Page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221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Asharq al-Awsat</a:t>
            </a:r>
            <a:r>
              <a:rPr lang="en-US"/>
              <a:t/>
            </a:r>
            <a:br>
              <a:rPr lang="en-US"/>
            </a:br>
            <a:r>
              <a:t>Half Page ad on Business Page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835947"/>
              </p:ext>
            </p:extLst>
          </p:nvPr>
        </p:nvGraphicFramePr>
        <p:xfrm>
          <a:off x="457200" y="3017520"/>
          <a:ext cx="64008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Frequency: Daily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Size: 50cm (H) x 30.5cm (W)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Premium Positions: Half Page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328643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insertions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36409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7FA227-1C88-EA33-B71F-0B91B2AB9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01" y="1364226"/>
            <a:ext cx="13550997" cy="550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502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615558" y="2794657"/>
            <a:ext cx="6621517" cy="3121572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/>
          <p:cNvSpPr txBox="1"/>
          <p:nvPr/>
        </p:nvSpPr>
        <p:spPr>
          <a:xfrm>
            <a:off x="5612434" y="3970722"/>
            <a:ext cx="24911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/>
              <a:t>Television</a:t>
            </a:r>
            <a:endParaRPr lang="en-IN" sz="4400" b="1"/>
          </a:p>
        </p:txBody>
      </p:sp>
    </p:spTree>
    <p:extLst>
      <p:ext uri="{BB962C8B-B14F-4D97-AF65-F5344CB8AC3E}">
        <p14:creationId xmlns:p14="http://schemas.microsoft.com/office/powerpoint/2010/main" val="1075247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CC4B7A-8477-0919-46BA-2C438F86F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52" y="1740309"/>
            <a:ext cx="13570496" cy="51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497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633167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MBC 1 - 30 Sec ad spot during Night Prime Time show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MBC 1 - 30 Sec ad spot during Night Prime Time show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149058"/>
              </p:ext>
            </p:extLst>
          </p:nvPr>
        </p:nvGraphicFramePr>
        <p:xfrm>
          <a:off x="457200" y="3017520"/>
          <a:ext cx="64008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Time band: Night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30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Time: 19:00 - 22:00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929801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spots required: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2418B8-8843-39E0-D17E-92AF77900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05" y="1663605"/>
            <a:ext cx="13262390" cy="490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864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6821214"/>
            <a:ext cx="12801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 algn="ctr">
              <a:defRPr sz="1800"/>
            </a:pPr>
            <a:r>
              <a:t> Masscom Global FZE, Office No: 220, One UAQ Building, UAQ Free Trade Zone, Umm Al Quwain, United Arab Emirates.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70002" y="3279228"/>
            <a:ext cx="45759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/>
              <a:t>Thank You</a:t>
            </a:r>
            <a:endParaRPr lang="en-IN" sz="8000" b="1"/>
          </a:p>
        </p:txBody>
      </p:sp>
      <p:sp>
        <p:nvSpPr>
          <p:cNvPr id="20" name="TextBox 19"/>
          <p:cNvSpPr txBox="1"/>
          <p:nvPr/>
        </p:nvSpPr>
        <p:spPr>
          <a:xfrm>
            <a:off x="4088555" y="6636548"/>
            <a:ext cx="5538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hlinkClick r:id="rId2"/>
              </a:rPr>
              <a:t>media@masscomglobal.com</a:t>
            </a:r>
            <a:r>
              <a:rPr lang="en-US"/>
              <a:t> | </a:t>
            </a:r>
            <a:r>
              <a:rPr lang="en-US">
                <a:hlinkClick r:id="rId3"/>
              </a:rPr>
              <a:t>www.masscomglobal.com</a:t>
            </a:r>
            <a:r>
              <a:rPr lang="en-US"/>
              <a:t> </a:t>
            </a:r>
            <a:endParaRPr lang="en-IN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707" y="591941"/>
            <a:ext cx="2096369" cy="376692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725214" y="780287"/>
            <a:ext cx="10037379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7640105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Riyadh International Airport, Saudi Arabia </a:t>
            </a:r>
            <a:r>
              <a:rPr lang="en-AE"/>
              <a:t>–</a:t>
            </a:r>
            <a:r>
              <a:t> Riyadh</a:t>
            </a:r>
            <a:r>
              <a:rPr lang="en-US"/>
              <a:t/>
            </a:r>
            <a:br>
              <a:rPr lang="en-US"/>
            </a:br>
            <a:r>
              <a:t>Digital Screen at Riyadh International Airport, T2 – Baggage Claim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Riyadh International Airport, Saudi </a:t>
            </a:r>
            <a:r>
              <a:rPr dirty="0" smtClean="0"/>
              <a:t>Arabia</a:t>
            </a:r>
            <a:r>
              <a:rPr lang="en-US" dirty="0"/>
              <a:t/>
            </a:r>
            <a:br>
              <a:rPr lang="en-US" dirty="0"/>
            </a:br>
            <a:r>
              <a:rPr dirty="0"/>
              <a:t>Digital Screen at Riyadh International Airport, T2 – Baggage Claim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 smtClean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693631"/>
              </p:ext>
            </p:extLst>
          </p:nvPr>
        </p:nvGraphicFramePr>
        <p:xfrm>
          <a:off x="457200" y="3017520"/>
          <a:ext cx="64008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8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Lighting type: Back-Lit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2066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Size: 103” Plasma Screens (12) Hanging LED screens (2)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666553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590374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A6A209-33F4-51BE-3B2D-0459A8E54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16" y="1464623"/>
            <a:ext cx="13721016" cy="518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886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3197395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Dammam International Airport- Dammam, Saudi Arabia</a:t>
            </a:r>
            <a:r>
              <a:rPr lang="en-US"/>
              <a:t/>
            </a:r>
            <a:br>
              <a:rPr lang="en-US"/>
            </a:br>
            <a:r>
              <a:t>Lightbox and sticker coverage at International Arrivals Level, Baggage Claim area in Dammam International Airport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7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616</Words>
  <Application>Microsoft Office PowerPoint</Application>
  <PresentationFormat>Custom</PresentationFormat>
  <Paragraphs>179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Arial</vt:lpstr>
      <vt:lpstr>Calibri</vt:lpstr>
      <vt:lpstr>Office Theme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 </vt:lpstr>
      <vt:lpstr>PowerPoint Presentation</vt:lpstr>
      <vt:lpstr> </vt:lpstr>
      <vt:lpstr> </vt:lpstr>
      <vt:lpstr> </vt:lpstr>
      <vt:lpstr>PowerPoint Presentation</vt:lpstr>
      <vt:lpstr> </vt:lpstr>
      <vt:lpstr> </vt:lpstr>
      <vt:lpstr> </vt:lpstr>
      <vt:lpstr>PowerPoint Presentation</vt:lpstr>
      <vt:lpstr>PowerPoint Presentation</vt:lpstr>
      <vt:lpstr> </vt:lpstr>
      <vt:lpstr> </vt:lpstr>
      <vt:lpstr> </vt:lpstr>
      <vt:lpstr>PowerPoint Presentation</vt:lpstr>
      <vt:lpstr> </vt:lpstr>
      <vt:lpstr> </vt:lpstr>
      <vt:lpstr> </vt:lpstr>
      <vt:lpstr> </vt:lpstr>
      <vt:lpstr> </vt:lpstr>
      <vt:lpstr>PowerPoint Presentation</vt:lpstr>
      <vt:lpstr> </vt:lpstr>
      <vt:lpstr>PowerPoint Presentation</vt:lpstr>
      <vt:lpstr> </vt:lpstr>
      <vt:lpstr> </vt:lpstr>
      <vt:lpstr> </vt:lpstr>
      <vt:lpstr> </vt:lpstr>
      <vt:lpstr>PowerPoint Presentation</vt:lpstr>
      <vt:lpstr> </vt:lpstr>
      <vt:lpstr> </vt:lpstr>
      <vt:lpstr>PowerPoint Presentation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PowerPoint Presentation</vt:lpstr>
      <vt:lpstr> </vt:lpstr>
      <vt:lpstr> 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subject/>
  <dc:creator/>
  <cp:keywords/>
  <dc:description>generated using python-pptx</dc:description>
  <cp:lastModifiedBy>USER</cp:lastModifiedBy>
  <cp:revision>11</cp:revision>
  <dcterms:created xsi:type="dcterms:W3CDTF">2013-01-27T09:14:16Z</dcterms:created>
  <dcterms:modified xsi:type="dcterms:W3CDTF">2025-04-16T06:25:52Z</dcterms:modified>
  <cp:category/>
</cp:coreProperties>
</file>