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4630400" cy="8229600"/>
  <p:notesSz cx="8229600" cy="14630400"/>
  <p:embeddedFontLst>
    <p:embeddedFont>
      <p:font typeface="Source Serif 4" panose="02040503040405020204" pitchFamily="18" charset="0"/>
      <p:regular r:id="rId13"/>
      <p:bold r:id="rId14"/>
      <p:italic r:id="rId15"/>
      <p:boldItalic r:id="rId16"/>
    </p:embeddedFont>
  </p:embeddedFontLst>
  <p:defaultTextStyle>
    <a:defPPr>
      <a:defRPr lang="en-A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352"/>
    <p:restoredTop sz="94610"/>
  </p:normalViewPr>
  <p:slideViewPr>
    <p:cSldViewPr snapToGrid="0" snapToObjects="1">
      <p:cViewPr varScale="1">
        <p:scale>
          <a:sx n="99" d="100"/>
          <a:sy n="99" d="100"/>
        </p:scale>
        <p:origin x="200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6724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3152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8108990" y="2196822"/>
            <a:ext cx="1125498" cy="373142"/>
          </a:xfrm>
          <a:prstGeom prst="roundRect">
            <a:avLst>
              <a:gd name="adj" fmla="val 17872"/>
            </a:avLst>
          </a:prstGeom>
          <a:solidFill>
            <a:srgbClr val="F7D7D4"/>
          </a:solidFill>
          <a:ln/>
        </p:spPr>
      </p:sp>
      <p:sp>
        <p:nvSpPr>
          <p:cNvPr id="4" name="Text 1"/>
          <p:cNvSpPr/>
          <p:nvPr/>
        </p:nvSpPr>
        <p:spPr>
          <a:xfrm>
            <a:off x="8228052" y="2256353"/>
            <a:ext cx="887373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MIPIM 2026</a:t>
            </a:r>
            <a:endParaRPr lang="en-US" sz="1250" dirty="0"/>
          </a:p>
        </p:txBody>
      </p:sp>
      <p:sp>
        <p:nvSpPr>
          <p:cNvPr id="5" name="Shape 2"/>
          <p:cNvSpPr/>
          <p:nvPr/>
        </p:nvSpPr>
        <p:spPr>
          <a:xfrm>
            <a:off x="9333667" y="2189202"/>
            <a:ext cx="1724620" cy="388382"/>
          </a:xfrm>
          <a:prstGeom prst="roundRect">
            <a:avLst>
              <a:gd name="adj" fmla="val 17171"/>
            </a:avLst>
          </a:prstGeom>
          <a:noFill/>
          <a:ln w="7620">
            <a:solidFill>
              <a:srgbClr val="B72D20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9460349" y="2256353"/>
            <a:ext cx="1471255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B72D2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PDOOH CAMPAIGN</a:t>
            </a:r>
            <a:endParaRPr lang="en-US" sz="1250" dirty="0"/>
          </a:p>
        </p:txBody>
      </p:sp>
      <p:sp>
        <p:nvSpPr>
          <p:cNvPr id="7" name="Text 4"/>
          <p:cNvSpPr/>
          <p:nvPr/>
        </p:nvSpPr>
        <p:spPr>
          <a:xfrm>
            <a:off x="8108990" y="2656880"/>
            <a:ext cx="57276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201B18"/>
                </a:solidFill>
                <a:latin typeface="Platypi Bold" pitchFamily="34" charset="0"/>
                <a:ea typeface="Platypi Bold" pitchFamily="34" charset="-122"/>
                <a:cs typeface="Platypi Bold" pitchFamily="34" charset="-120"/>
              </a:rPr>
              <a:t>Nice Côte d'Azur Airport</a:t>
            </a:r>
            <a:endParaRPr lang="en-US" sz="3900" dirty="0"/>
          </a:p>
        </p:txBody>
      </p:sp>
      <p:sp>
        <p:nvSpPr>
          <p:cNvPr id="8" name="Text 5"/>
          <p:cNvSpPr/>
          <p:nvPr/>
        </p:nvSpPr>
        <p:spPr>
          <a:xfrm>
            <a:off x="8108990" y="3976330"/>
            <a:ext cx="5478304" cy="496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b="1" dirty="0">
                <a:solidFill>
                  <a:srgbClr val="201B18"/>
                </a:solidFill>
                <a:latin typeface="Platypi Bold" pitchFamily="34" charset="0"/>
                <a:ea typeface="Platypi Bold" pitchFamily="34" charset="-122"/>
                <a:cs typeface="Platypi Bold" pitchFamily="34" charset="-120"/>
              </a:rPr>
              <a:t>PDOOH Recommendations</a:t>
            </a:r>
            <a:endParaRPr lang="en-US" sz="3100" dirty="0"/>
          </a:p>
        </p:txBody>
      </p:sp>
      <p:sp>
        <p:nvSpPr>
          <p:cNvPr id="9" name="Text 6"/>
          <p:cNvSpPr/>
          <p:nvPr/>
        </p:nvSpPr>
        <p:spPr>
          <a:xfrm>
            <a:off x="8108990" y="4770120"/>
            <a:ext cx="5727621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A premium programmatic digital out-of-home activation strategy designed to captivate high-value travelers arriving at the gateway to the French Riviera — perfectly timed for </a:t>
            </a:r>
            <a:r>
              <a:rPr lang="en-US" sz="1550" b="1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MIPIM 2026</a:t>
            </a:r>
            <a:r>
              <a:rPr lang="en-US" sz="15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.</a:t>
            </a:r>
            <a:endParaRPr lang="en-US" sz="15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143958"/>
            <a:ext cx="5475446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201B18"/>
                </a:solidFill>
                <a:latin typeface="Platypi Bold" pitchFamily="34" charset="0"/>
                <a:ea typeface="Platypi Bold" pitchFamily="34" charset="-122"/>
                <a:cs typeface="Platypi Bold" pitchFamily="34" charset="-120"/>
              </a:rPr>
              <a:t>Campaign at a Glance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3160871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This activation delivers massive reach across Nice Côte d'Azur Airport's digital network, placing your brand directly in the path of </a:t>
            </a:r>
            <a:r>
              <a:rPr lang="en-US" sz="1550" b="1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MIPIM attendees</a:t>
            </a:r>
            <a:r>
              <a:rPr lang="en-US" sz="15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, UHNWIs, and global investors during one of the world's most prestigious real estate event.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793790" y="4118372"/>
            <a:ext cx="3074670" cy="654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150"/>
              </a:lnSpc>
              <a:buNone/>
            </a:pPr>
            <a:r>
              <a:rPr lang="en-US" sz="5150" b="1" dirty="0">
                <a:solidFill>
                  <a:srgbClr val="504C49"/>
                </a:solidFill>
                <a:latin typeface="Platypi Bold" pitchFamily="34" charset="0"/>
                <a:ea typeface="Platypi Bold" pitchFamily="34" charset="-122"/>
                <a:cs typeface="Platypi Bold" pitchFamily="34" charset="-120"/>
              </a:rPr>
              <a:t>1.92M</a:t>
            </a:r>
            <a:endParaRPr lang="en-US" sz="5150" dirty="0"/>
          </a:p>
        </p:txBody>
      </p:sp>
      <p:sp>
        <p:nvSpPr>
          <p:cNvPr id="5" name="Text 3"/>
          <p:cNvSpPr/>
          <p:nvPr/>
        </p:nvSpPr>
        <p:spPr>
          <a:xfrm>
            <a:off x="825103" y="5021342"/>
            <a:ext cx="3012043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504C49"/>
                </a:solidFill>
                <a:latin typeface="Platypi Bold" pitchFamily="34" charset="0"/>
                <a:ea typeface="Platypi Bold" pitchFamily="34" charset="-122"/>
                <a:cs typeface="Platypi Bold" pitchFamily="34" charset="-120"/>
              </a:rPr>
              <a:t>Forecasted Impressions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793790" y="5450562"/>
            <a:ext cx="3074670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High-frequency exposure across the terminal network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4116467" y="4118372"/>
            <a:ext cx="3074670" cy="654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150"/>
              </a:lnSpc>
              <a:buNone/>
            </a:pPr>
            <a:r>
              <a:rPr lang="en-US" sz="5150" b="1" dirty="0">
                <a:solidFill>
                  <a:srgbClr val="504C49"/>
                </a:solidFill>
                <a:latin typeface="Platypi Bold" pitchFamily="34" charset="0"/>
                <a:ea typeface="Platypi Bold" pitchFamily="34" charset="-122"/>
                <a:cs typeface="Platypi Bold" pitchFamily="34" charset="-120"/>
              </a:rPr>
              <a:t>85</a:t>
            </a:r>
            <a:endParaRPr lang="en-US" sz="5150" dirty="0"/>
          </a:p>
        </p:txBody>
      </p:sp>
      <p:sp>
        <p:nvSpPr>
          <p:cNvPr id="8" name="Text 6"/>
          <p:cNvSpPr/>
          <p:nvPr/>
        </p:nvSpPr>
        <p:spPr>
          <a:xfrm>
            <a:off x="4413290" y="5021342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504C49"/>
                </a:solidFill>
                <a:latin typeface="Platypi Bold" pitchFamily="34" charset="0"/>
                <a:ea typeface="Platypi Bold" pitchFamily="34" charset="-122"/>
                <a:cs typeface="Platypi Bold" pitchFamily="34" charset="-120"/>
              </a:rPr>
              <a:t>Estimated Screens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4116467" y="5450562"/>
            <a:ext cx="3074670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Comprehensive airport-wide digital coverage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7439144" y="4118372"/>
            <a:ext cx="3074670" cy="654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150"/>
              </a:lnSpc>
              <a:buNone/>
            </a:pPr>
            <a:r>
              <a:rPr lang="en-US" sz="5150" b="1" dirty="0">
                <a:solidFill>
                  <a:srgbClr val="504C49"/>
                </a:solidFill>
                <a:latin typeface="Platypi Bold" pitchFamily="34" charset="0"/>
                <a:ea typeface="Platypi Bold" pitchFamily="34" charset="-122"/>
                <a:cs typeface="Platypi Bold" pitchFamily="34" charset="-120"/>
              </a:rPr>
              <a:t>1</a:t>
            </a:r>
            <a:endParaRPr lang="en-US" sz="5150" dirty="0"/>
          </a:p>
        </p:txBody>
      </p:sp>
      <p:sp>
        <p:nvSpPr>
          <p:cNvPr id="11" name="Text 9"/>
          <p:cNvSpPr/>
          <p:nvPr/>
        </p:nvSpPr>
        <p:spPr>
          <a:xfrm>
            <a:off x="7735967" y="5021342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504C49"/>
                </a:solidFill>
                <a:latin typeface="Platypi Bold" pitchFamily="34" charset="0"/>
                <a:ea typeface="Platypi Bold" pitchFamily="34" charset="-122"/>
                <a:cs typeface="Platypi Bold" pitchFamily="34" charset="-120"/>
              </a:rPr>
              <a:t>Venue Type</a:t>
            </a:r>
            <a:endParaRPr lang="en-US" sz="1950" dirty="0"/>
          </a:p>
        </p:txBody>
      </p:sp>
      <p:sp>
        <p:nvSpPr>
          <p:cNvPr id="12" name="Text 10"/>
          <p:cNvSpPr/>
          <p:nvPr/>
        </p:nvSpPr>
        <p:spPr>
          <a:xfrm>
            <a:off x="7439144" y="5450562"/>
            <a:ext cx="3074670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Airport — premium captive audience environment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10761821" y="4118372"/>
            <a:ext cx="3074789" cy="654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150"/>
              </a:lnSpc>
              <a:buNone/>
            </a:pPr>
            <a:r>
              <a:rPr lang="en-US" sz="5150" b="1" dirty="0">
                <a:solidFill>
                  <a:srgbClr val="504C49"/>
                </a:solidFill>
                <a:latin typeface="Platypi Bold" pitchFamily="34" charset="0"/>
                <a:ea typeface="Platypi Bold" pitchFamily="34" charset="-122"/>
                <a:cs typeface="Platypi Bold" pitchFamily="34" charset="-120"/>
              </a:rPr>
              <a:t>$50K</a:t>
            </a:r>
            <a:endParaRPr lang="en-US" sz="5150" dirty="0"/>
          </a:p>
        </p:txBody>
      </p:sp>
      <p:sp>
        <p:nvSpPr>
          <p:cNvPr id="14" name="Text 12"/>
          <p:cNvSpPr/>
          <p:nvPr/>
        </p:nvSpPr>
        <p:spPr>
          <a:xfrm>
            <a:off x="11058763" y="5021342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504C49"/>
                </a:solidFill>
                <a:latin typeface="Platypi Bold" pitchFamily="34" charset="0"/>
                <a:ea typeface="Platypi Bold" pitchFamily="34" charset="-122"/>
                <a:cs typeface="Platypi Bold" pitchFamily="34" charset="-120"/>
              </a:rPr>
              <a:t>Total Budget</a:t>
            </a:r>
            <a:endParaRPr lang="en-US" sz="1950" dirty="0"/>
          </a:p>
        </p:txBody>
      </p:sp>
      <p:sp>
        <p:nvSpPr>
          <p:cNvPr id="15" name="Text 13"/>
          <p:cNvSpPr/>
          <p:nvPr/>
        </p:nvSpPr>
        <p:spPr>
          <a:xfrm>
            <a:off x="10761821" y="5450562"/>
            <a:ext cx="3074789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Efficient CPM across a high-impact venue</a:t>
            </a:r>
            <a:endParaRPr lang="en-US" sz="15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3790" y="2100024"/>
            <a:ext cx="158710" cy="15871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31796" y="2052399"/>
            <a:ext cx="1748552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B72D2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CAMPAIGN OVERVIEW</a:t>
            </a:r>
            <a:endParaRPr lang="en-US" sz="1250" dirty="0"/>
          </a:p>
        </p:txBody>
      </p:sp>
      <p:sp>
        <p:nvSpPr>
          <p:cNvPr id="4" name="Text 1"/>
          <p:cNvSpPr/>
          <p:nvPr/>
        </p:nvSpPr>
        <p:spPr>
          <a:xfrm>
            <a:off x="793790" y="2445306"/>
            <a:ext cx="5110282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201B18"/>
                </a:solidFill>
                <a:latin typeface="Platypi Bold" pitchFamily="34" charset="0"/>
                <a:ea typeface="Platypi Bold" pitchFamily="34" charset="-122"/>
                <a:cs typeface="Platypi Bold" pitchFamily="34" charset="-120"/>
              </a:rPr>
              <a:t>Campaign Overview</a:t>
            </a:r>
            <a:endParaRPr lang="en-US" sz="3900" dirty="0"/>
          </a:p>
        </p:txBody>
      </p:sp>
      <p:sp>
        <p:nvSpPr>
          <p:cNvPr id="5" name="Text 2"/>
          <p:cNvSpPr/>
          <p:nvPr/>
        </p:nvSpPr>
        <p:spPr>
          <a:xfrm>
            <a:off x="793790" y="3363039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The activation runs from March 9 to March 13, 2026 — strategically aligned with the MIPIM 2026 period to maximize exposure among elite international travelers, industry delegates, and VIP attendees transiting through Nice Côte d'Azur Airport.</a:t>
            </a:r>
            <a:endParaRPr lang="en-US" sz="1550" dirty="0"/>
          </a:p>
        </p:txBody>
      </p:sp>
      <p:sp>
        <p:nvSpPr>
          <p:cNvPr id="6" name="Shape 3"/>
          <p:cNvSpPr/>
          <p:nvPr/>
        </p:nvSpPr>
        <p:spPr>
          <a:xfrm>
            <a:off x="793790" y="4221361"/>
            <a:ext cx="13042821" cy="1157049"/>
          </a:xfrm>
          <a:prstGeom prst="roundRect">
            <a:avLst>
              <a:gd name="adj" fmla="val 7204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01410" y="4228981"/>
            <a:ext cx="13027581" cy="5709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8" name="Text 5"/>
          <p:cNvSpPr/>
          <p:nvPr/>
        </p:nvSpPr>
        <p:spPr>
          <a:xfrm>
            <a:off x="1000125" y="4355663"/>
            <a:ext cx="2204918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Line Item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3609380" y="4355663"/>
            <a:ext cx="115895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Start Date</a:t>
            </a:r>
            <a:endParaRPr lang="en-US" sz="1550" dirty="0"/>
          </a:p>
        </p:txBody>
      </p:sp>
      <p:sp>
        <p:nvSpPr>
          <p:cNvPr id="10" name="Text 7"/>
          <p:cNvSpPr/>
          <p:nvPr/>
        </p:nvSpPr>
        <p:spPr>
          <a:xfrm>
            <a:off x="5172670" y="4355663"/>
            <a:ext cx="115895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End Date</a:t>
            </a:r>
            <a:endParaRPr lang="en-US" sz="1550" dirty="0"/>
          </a:p>
        </p:txBody>
      </p:sp>
      <p:sp>
        <p:nvSpPr>
          <p:cNvPr id="11" name="Text 8"/>
          <p:cNvSpPr/>
          <p:nvPr/>
        </p:nvSpPr>
        <p:spPr>
          <a:xfrm>
            <a:off x="6735961" y="4355663"/>
            <a:ext cx="141946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Screens</a:t>
            </a:r>
            <a:endParaRPr lang="en-US" sz="1550" dirty="0"/>
          </a:p>
        </p:txBody>
      </p:sp>
      <p:sp>
        <p:nvSpPr>
          <p:cNvPr id="12" name="Text 9"/>
          <p:cNvSpPr/>
          <p:nvPr/>
        </p:nvSpPr>
        <p:spPr>
          <a:xfrm>
            <a:off x="8559760" y="4355663"/>
            <a:ext cx="141946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Budget</a:t>
            </a:r>
            <a:endParaRPr lang="en-US" sz="1550" dirty="0"/>
          </a:p>
        </p:txBody>
      </p:sp>
      <p:sp>
        <p:nvSpPr>
          <p:cNvPr id="13" name="Text 10"/>
          <p:cNvSpPr/>
          <p:nvPr/>
        </p:nvSpPr>
        <p:spPr>
          <a:xfrm>
            <a:off x="10383560" y="4355663"/>
            <a:ext cx="141946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Daily Budget</a:t>
            </a:r>
            <a:endParaRPr lang="en-US" sz="1550" dirty="0"/>
          </a:p>
        </p:txBody>
      </p:sp>
      <p:sp>
        <p:nvSpPr>
          <p:cNvPr id="14" name="Text 11"/>
          <p:cNvSpPr/>
          <p:nvPr/>
        </p:nvSpPr>
        <p:spPr>
          <a:xfrm>
            <a:off x="12207359" y="4355663"/>
            <a:ext cx="142327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Impressions</a:t>
            </a:r>
            <a:endParaRPr lang="en-US" sz="1550" dirty="0"/>
          </a:p>
        </p:txBody>
      </p:sp>
      <p:sp>
        <p:nvSpPr>
          <p:cNvPr id="15" name="Shape 12"/>
          <p:cNvSpPr/>
          <p:nvPr/>
        </p:nvSpPr>
        <p:spPr>
          <a:xfrm>
            <a:off x="801410" y="4799886"/>
            <a:ext cx="13027581" cy="57090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6" name="Text 13"/>
          <p:cNvSpPr/>
          <p:nvPr/>
        </p:nvSpPr>
        <p:spPr>
          <a:xfrm>
            <a:off x="1000125" y="4926568"/>
            <a:ext cx="2204918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Airport</a:t>
            </a:r>
            <a:endParaRPr lang="en-US" sz="1550" dirty="0"/>
          </a:p>
        </p:txBody>
      </p:sp>
      <p:sp>
        <p:nvSpPr>
          <p:cNvPr id="17" name="Text 14"/>
          <p:cNvSpPr/>
          <p:nvPr/>
        </p:nvSpPr>
        <p:spPr>
          <a:xfrm>
            <a:off x="3609380" y="4926568"/>
            <a:ext cx="115895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3/9/2026</a:t>
            </a:r>
            <a:endParaRPr lang="en-US" sz="1550" dirty="0"/>
          </a:p>
        </p:txBody>
      </p:sp>
      <p:sp>
        <p:nvSpPr>
          <p:cNvPr id="18" name="Text 15"/>
          <p:cNvSpPr/>
          <p:nvPr/>
        </p:nvSpPr>
        <p:spPr>
          <a:xfrm>
            <a:off x="5172670" y="4926568"/>
            <a:ext cx="115895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3/13/2026</a:t>
            </a:r>
            <a:endParaRPr lang="en-US" sz="1550" dirty="0"/>
          </a:p>
        </p:txBody>
      </p:sp>
      <p:sp>
        <p:nvSpPr>
          <p:cNvPr id="19" name="Text 16"/>
          <p:cNvSpPr/>
          <p:nvPr/>
        </p:nvSpPr>
        <p:spPr>
          <a:xfrm>
            <a:off x="6735961" y="4926568"/>
            <a:ext cx="141946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85</a:t>
            </a:r>
            <a:endParaRPr lang="en-US" sz="1550" dirty="0"/>
          </a:p>
        </p:txBody>
      </p:sp>
      <p:sp>
        <p:nvSpPr>
          <p:cNvPr id="20" name="Text 17"/>
          <p:cNvSpPr/>
          <p:nvPr/>
        </p:nvSpPr>
        <p:spPr>
          <a:xfrm>
            <a:off x="8559760" y="4926568"/>
            <a:ext cx="141946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$50,000</a:t>
            </a:r>
            <a:endParaRPr lang="en-US" sz="1550" dirty="0"/>
          </a:p>
        </p:txBody>
      </p:sp>
      <p:sp>
        <p:nvSpPr>
          <p:cNvPr id="21" name="Text 18"/>
          <p:cNvSpPr/>
          <p:nvPr/>
        </p:nvSpPr>
        <p:spPr>
          <a:xfrm>
            <a:off x="10383560" y="4926568"/>
            <a:ext cx="141946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10,000 USD</a:t>
            </a:r>
            <a:endParaRPr lang="en-US" sz="1550" dirty="0"/>
          </a:p>
        </p:txBody>
      </p:sp>
      <p:sp>
        <p:nvSpPr>
          <p:cNvPr id="22" name="Text 19"/>
          <p:cNvSpPr/>
          <p:nvPr/>
        </p:nvSpPr>
        <p:spPr>
          <a:xfrm>
            <a:off x="12207359" y="4926568"/>
            <a:ext cx="142327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1,929,998</a:t>
            </a:r>
            <a:endParaRPr lang="en-US" sz="1550" dirty="0"/>
          </a:p>
        </p:txBody>
      </p:sp>
      <p:sp>
        <p:nvSpPr>
          <p:cNvPr id="23" name="Text 20"/>
          <p:cNvSpPr/>
          <p:nvPr/>
        </p:nvSpPr>
        <p:spPr>
          <a:xfrm>
            <a:off x="793790" y="5601653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With a daily budget of </a:t>
            </a:r>
            <a:r>
              <a:rPr lang="en-US" sz="1550" b="1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$10,000 USD</a:t>
            </a:r>
            <a:r>
              <a:rPr lang="en-US" sz="15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, the campaign ensures consistent, high-frequency delivery throughout the activation window — generating over </a:t>
            </a:r>
            <a:r>
              <a:rPr lang="en-US" sz="1550" b="1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1,929,998 forecasted impressions</a:t>
            </a:r>
            <a:r>
              <a:rPr lang="en-US" sz="15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 across the airport's premium digital signage network.</a:t>
            </a:r>
            <a:endParaRPr lang="en-US" sz="15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3790" y="1655802"/>
            <a:ext cx="158710" cy="15871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31796" y="1608177"/>
            <a:ext cx="1280041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B72D2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GEO TARGETING</a:t>
            </a:r>
            <a:endParaRPr lang="en-US" sz="1250" dirty="0"/>
          </a:p>
        </p:txBody>
      </p:sp>
      <p:sp>
        <p:nvSpPr>
          <p:cNvPr id="4" name="Text 1"/>
          <p:cNvSpPr/>
          <p:nvPr/>
        </p:nvSpPr>
        <p:spPr>
          <a:xfrm>
            <a:off x="793790" y="2001083"/>
            <a:ext cx="496181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201B18"/>
                </a:solidFill>
                <a:latin typeface="Platypi Bold" pitchFamily="34" charset="0"/>
                <a:ea typeface="Platypi Bold" pitchFamily="34" charset="-122"/>
                <a:cs typeface="Platypi Bold" pitchFamily="34" charset="-120"/>
              </a:rPr>
              <a:t>Geo Targets</a:t>
            </a:r>
            <a:endParaRPr lang="en-US" sz="3900" dirty="0"/>
          </a:p>
        </p:txBody>
      </p:sp>
      <p:sp>
        <p:nvSpPr>
          <p:cNvPr id="5" name="Text 2"/>
          <p:cNvSpPr/>
          <p:nvPr/>
        </p:nvSpPr>
        <p:spPr>
          <a:xfrm>
            <a:off x="793790" y="2918817"/>
            <a:ext cx="130428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The campaign targets screens exclusively within </a:t>
            </a:r>
            <a:r>
              <a:rPr lang="en-US" sz="1550" b="1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Nice, France</a:t>
            </a:r>
            <a:r>
              <a:rPr lang="en-US" sz="15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, ensuring your brand reaches travelers at the primary airport serving </a:t>
            </a:r>
            <a:r>
              <a:rPr lang="en-US" sz="1550" b="1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MIPIM 2026</a:t>
            </a:r>
            <a:r>
              <a:rPr lang="en-US" sz="15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 and the broader French Riviera. Two geo-targeting configurations provide comprehensive coverage across the terminal network.</a:t>
            </a:r>
            <a:endParaRPr lang="en-US" sz="1550" dirty="0"/>
          </a:p>
        </p:txBody>
      </p:sp>
      <p:sp>
        <p:nvSpPr>
          <p:cNvPr id="6" name="Shape 3"/>
          <p:cNvSpPr/>
          <p:nvPr/>
        </p:nvSpPr>
        <p:spPr>
          <a:xfrm>
            <a:off x="793790" y="4094678"/>
            <a:ext cx="13042821" cy="1727954"/>
          </a:xfrm>
          <a:prstGeom prst="roundRect">
            <a:avLst>
              <a:gd name="adj" fmla="val 4824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01410" y="4102298"/>
            <a:ext cx="13027581" cy="5709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8" name="Text 5"/>
          <p:cNvSpPr/>
          <p:nvPr/>
        </p:nvSpPr>
        <p:spPr>
          <a:xfrm>
            <a:off x="1000006" y="4228981"/>
            <a:ext cx="2204918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Country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3609261" y="4228981"/>
            <a:ext cx="3503890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State / Region</a:t>
            </a:r>
            <a:endParaRPr lang="en-US" sz="1550" dirty="0"/>
          </a:p>
        </p:txBody>
      </p:sp>
      <p:sp>
        <p:nvSpPr>
          <p:cNvPr id="10" name="Text 7"/>
          <p:cNvSpPr/>
          <p:nvPr/>
        </p:nvSpPr>
        <p:spPr>
          <a:xfrm>
            <a:off x="7517487" y="4228981"/>
            <a:ext cx="2201108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City</a:t>
            </a:r>
            <a:endParaRPr lang="en-US" sz="1550" dirty="0"/>
          </a:p>
        </p:txBody>
      </p:sp>
      <p:sp>
        <p:nvSpPr>
          <p:cNvPr id="11" name="Text 8"/>
          <p:cNvSpPr/>
          <p:nvPr/>
        </p:nvSpPr>
        <p:spPr>
          <a:xfrm>
            <a:off x="10122932" y="4228981"/>
            <a:ext cx="3507700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Number of Screens</a:t>
            </a:r>
            <a:endParaRPr lang="en-US" sz="1550" dirty="0"/>
          </a:p>
        </p:txBody>
      </p:sp>
      <p:sp>
        <p:nvSpPr>
          <p:cNvPr id="12" name="Shape 9"/>
          <p:cNvSpPr/>
          <p:nvPr/>
        </p:nvSpPr>
        <p:spPr>
          <a:xfrm>
            <a:off x="801410" y="4673203"/>
            <a:ext cx="13027581" cy="57090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3" name="Text 10"/>
          <p:cNvSpPr/>
          <p:nvPr/>
        </p:nvSpPr>
        <p:spPr>
          <a:xfrm>
            <a:off x="1000006" y="4799886"/>
            <a:ext cx="2204918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France</a:t>
            </a:r>
            <a:endParaRPr lang="en-US" sz="1550" dirty="0"/>
          </a:p>
        </p:txBody>
      </p:sp>
      <p:sp>
        <p:nvSpPr>
          <p:cNvPr id="14" name="Text 11"/>
          <p:cNvSpPr/>
          <p:nvPr/>
        </p:nvSpPr>
        <p:spPr>
          <a:xfrm>
            <a:off x="3609261" y="4799886"/>
            <a:ext cx="3503890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—</a:t>
            </a:r>
            <a:endParaRPr lang="en-US" sz="1550" dirty="0"/>
          </a:p>
        </p:txBody>
      </p:sp>
      <p:sp>
        <p:nvSpPr>
          <p:cNvPr id="15" name="Text 12"/>
          <p:cNvSpPr/>
          <p:nvPr/>
        </p:nvSpPr>
        <p:spPr>
          <a:xfrm>
            <a:off x="7517487" y="4799886"/>
            <a:ext cx="2201108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Nice</a:t>
            </a:r>
            <a:endParaRPr lang="en-US" sz="1550" dirty="0"/>
          </a:p>
        </p:txBody>
      </p:sp>
      <p:sp>
        <p:nvSpPr>
          <p:cNvPr id="16" name="Text 13"/>
          <p:cNvSpPr/>
          <p:nvPr/>
        </p:nvSpPr>
        <p:spPr>
          <a:xfrm>
            <a:off x="10122932" y="4799886"/>
            <a:ext cx="3507700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76</a:t>
            </a:r>
            <a:endParaRPr lang="en-US" sz="1550" dirty="0"/>
          </a:p>
        </p:txBody>
      </p:sp>
      <p:sp>
        <p:nvSpPr>
          <p:cNvPr id="17" name="Shape 14"/>
          <p:cNvSpPr/>
          <p:nvPr/>
        </p:nvSpPr>
        <p:spPr>
          <a:xfrm>
            <a:off x="801410" y="5244108"/>
            <a:ext cx="13027581" cy="5709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8" name="Text 15"/>
          <p:cNvSpPr/>
          <p:nvPr/>
        </p:nvSpPr>
        <p:spPr>
          <a:xfrm>
            <a:off x="1000006" y="5370790"/>
            <a:ext cx="2204918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France</a:t>
            </a:r>
            <a:endParaRPr lang="en-US" sz="1550" dirty="0"/>
          </a:p>
        </p:txBody>
      </p:sp>
      <p:sp>
        <p:nvSpPr>
          <p:cNvPr id="19" name="Text 16"/>
          <p:cNvSpPr/>
          <p:nvPr/>
        </p:nvSpPr>
        <p:spPr>
          <a:xfrm>
            <a:off x="3609261" y="5370790"/>
            <a:ext cx="3503890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Provence-Alpes-Côte d'Azur</a:t>
            </a:r>
            <a:endParaRPr lang="en-US" sz="1550" dirty="0"/>
          </a:p>
        </p:txBody>
      </p:sp>
      <p:sp>
        <p:nvSpPr>
          <p:cNvPr id="20" name="Text 17"/>
          <p:cNvSpPr/>
          <p:nvPr/>
        </p:nvSpPr>
        <p:spPr>
          <a:xfrm>
            <a:off x="7517487" y="5370790"/>
            <a:ext cx="2201108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Nice</a:t>
            </a:r>
            <a:endParaRPr lang="en-US" sz="1550" dirty="0"/>
          </a:p>
        </p:txBody>
      </p:sp>
      <p:sp>
        <p:nvSpPr>
          <p:cNvPr id="21" name="Text 18"/>
          <p:cNvSpPr/>
          <p:nvPr/>
        </p:nvSpPr>
        <p:spPr>
          <a:xfrm>
            <a:off x="10122932" y="5370790"/>
            <a:ext cx="3507700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9</a:t>
            </a:r>
            <a:endParaRPr lang="en-US" sz="1550" dirty="0"/>
          </a:p>
        </p:txBody>
      </p:sp>
      <p:sp>
        <p:nvSpPr>
          <p:cNvPr id="22" name="Text 19"/>
          <p:cNvSpPr/>
          <p:nvPr/>
        </p:nvSpPr>
        <p:spPr>
          <a:xfrm>
            <a:off x="793790" y="6045875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Together, these </a:t>
            </a:r>
            <a:r>
              <a:rPr lang="en-US" sz="1550" b="1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85 screens</a:t>
            </a:r>
            <a:r>
              <a:rPr lang="en-US" sz="15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 form a powerful network spanning arrivals, departures, and high-dwell zones — capturing the attention of an international audience at the gateway for </a:t>
            </a:r>
            <a:r>
              <a:rPr lang="en-US" sz="1550" b="1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MIPIM 2026 attendees</a:t>
            </a:r>
            <a:r>
              <a:rPr lang="en-US" sz="15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.</a:t>
            </a:r>
            <a:endParaRPr lang="en-US" sz="15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3790" y="913686"/>
            <a:ext cx="126921" cy="12692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84171" y="885706"/>
            <a:ext cx="1687711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00" dirty="0">
                <a:solidFill>
                  <a:srgbClr val="B72D2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CREATIVE SPECIFICATIONS</a:t>
            </a:r>
            <a:endParaRPr lang="en-US" sz="1000" dirty="0"/>
          </a:p>
        </p:txBody>
      </p:sp>
      <p:sp>
        <p:nvSpPr>
          <p:cNvPr id="4" name="Text 1"/>
          <p:cNvSpPr/>
          <p:nvPr/>
        </p:nvSpPr>
        <p:spPr>
          <a:xfrm>
            <a:off x="793790" y="1166932"/>
            <a:ext cx="3969425" cy="496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b="1" dirty="0">
                <a:solidFill>
                  <a:srgbClr val="201B18"/>
                </a:solidFill>
                <a:latin typeface="Platypi Bold" pitchFamily="34" charset="0"/>
                <a:ea typeface="Platypi Bold" pitchFamily="34" charset="-122"/>
                <a:cs typeface="Platypi Bold" pitchFamily="34" charset="-120"/>
              </a:rPr>
              <a:t>Creative Sizes</a:t>
            </a:r>
            <a:endParaRPr lang="en-US" sz="3100" dirty="0"/>
          </a:p>
        </p:txBody>
      </p:sp>
      <p:sp>
        <p:nvSpPr>
          <p:cNvPr id="5" name="Text 2"/>
          <p:cNvSpPr/>
          <p:nvPr/>
        </p:nvSpPr>
        <p:spPr>
          <a:xfrm>
            <a:off x="793790" y="1853565"/>
            <a:ext cx="1304282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Multiple creative formats are supported across the airport's diverse screen inventory. The dominant format is </a:t>
            </a:r>
            <a:r>
              <a:rPr lang="en-US" sz="1250" b="1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1920×1080 (landscape)</a:t>
            </a:r>
            <a:r>
              <a:rPr lang="en-US" sz="12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, covering the vast majority of screens. Plan your hero creative in this format first, then adapt for secondary sizes to ensure full network coverage.</a:t>
            </a:r>
            <a:endParaRPr lang="en-US" sz="1250" dirty="0"/>
          </a:p>
        </p:txBody>
      </p:sp>
      <p:sp>
        <p:nvSpPr>
          <p:cNvPr id="6" name="Shape 3"/>
          <p:cNvSpPr/>
          <p:nvPr/>
        </p:nvSpPr>
        <p:spPr>
          <a:xfrm>
            <a:off x="793790" y="2453640"/>
            <a:ext cx="13042821" cy="3977640"/>
          </a:xfrm>
          <a:prstGeom prst="roundRect">
            <a:avLst>
              <a:gd name="adj" fmla="val 1677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01410" y="2461260"/>
            <a:ext cx="13027581" cy="396240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8" name="Text 5"/>
          <p:cNvSpPr/>
          <p:nvPr/>
        </p:nvSpPr>
        <p:spPr>
          <a:xfrm>
            <a:off x="960358" y="2545080"/>
            <a:ext cx="293560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50" b="1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Ad Content Size (W×H)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4221004" y="2545080"/>
            <a:ext cx="2280404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50" b="1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Screens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6826448" y="2545080"/>
            <a:ext cx="201989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50" b="1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Duration</a:t>
            </a:r>
            <a:endParaRPr lang="en-US" sz="1250" dirty="0"/>
          </a:p>
        </p:txBody>
      </p:sp>
      <p:sp>
        <p:nvSpPr>
          <p:cNvPr id="11" name="Text 8"/>
          <p:cNvSpPr/>
          <p:nvPr/>
        </p:nvSpPr>
        <p:spPr>
          <a:xfrm>
            <a:off x="9171384" y="2545080"/>
            <a:ext cx="4498896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50" b="1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Formats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801410" y="2857500"/>
            <a:ext cx="13027581" cy="396240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3" name="Text 10"/>
          <p:cNvSpPr/>
          <p:nvPr/>
        </p:nvSpPr>
        <p:spPr>
          <a:xfrm>
            <a:off x="960358" y="2941320"/>
            <a:ext cx="293560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1920 × 1080</a:t>
            </a:r>
            <a:endParaRPr lang="en-US" sz="1250" dirty="0"/>
          </a:p>
        </p:txBody>
      </p:sp>
      <p:sp>
        <p:nvSpPr>
          <p:cNvPr id="14" name="Text 11"/>
          <p:cNvSpPr/>
          <p:nvPr/>
        </p:nvSpPr>
        <p:spPr>
          <a:xfrm>
            <a:off x="4221004" y="2941320"/>
            <a:ext cx="2280404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78</a:t>
            </a:r>
            <a:endParaRPr lang="en-US" sz="1250" dirty="0"/>
          </a:p>
        </p:txBody>
      </p:sp>
      <p:sp>
        <p:nvSpPr>
          <p:cNvPr id="15" name="Text 12"/>
          <p:cNvSpPr/>
          <p:nvPr/>
        </p:nvSpPr>
        <p:spPr>
          <a:xfrm>
            <a:off x="6826448" y="2941320"/>
            <a:ext cx="201989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10 sec</a:t>
            </a:r>
            <a:endParaRPr lang="en-US" sz="1250" dirty="0"/>
          </a:p>
        </p:txBody>
      </p:sp>
      <p:sp>
        <p:nvSpPr>
          <p:cNvPr id="16" name="Text 13"/>
          <p:cNvSpPr/>
          <p:nvPr/>
        </p:nvSpPr>
        <p:spPr>
          <a:xfrm>
            <a:off x="9171384" y="2941320"/>
            <a:ext cx="4498896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Image, Video</a:t>
            </a:r>
            <a:endParaRPr lang="en-US" sz="1250" dirty="0"/>
          </a:p>
        </p:txBody>
      </p:sp>
      <p:sp>
        <p:nvSpPr>
          <p:cNvPr id="17" name="Shape 14"/>
          <p:cNvSpPr/>
          <p:nvPr/>
        </p:nvSpPr>
        <p:spPr>
          <a:xfrm>
            <a:off x="801410" y="3253740"/>
            <a:ext cx="13027581" cy="396240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8" name="Text 15"/>
          <p:cNvSpPr/>
          <p:nvPr/>
        </p:nvSpPr>
        <p:spPr>
          <a:xfrm>
            <a:off x="960358" y="3337560"/>
            <a:ext cx="293560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1920 × 1080</a:t>
            </a:r>
            <a:endParaRPr lang="en-US" sz="1250" dirty="0"/>
          </a:p>
        </p:txBody>
      </p:sp>
      <p:sp>
        <p:nvSpPr>
          <p:cNvPr id="19" name="Text 16"/>
          <p:cNvSpPr/>
          <p:nvPr/>
        </p:nvSpPr>
        <p:spPr>
          <a:xfrm>
            <a:off x="4221004" y="3337560"/>
            <a:ext cx="2280404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10</a:t>
            </a:r>
            <a:endParaRPr lang="en-US" sz="1250" dirty="0"/>
          </a:p>
        </p:txBody>
      </p:sp>
      <p:sp>
        <p:nvSpPr>
          <p:cNvPr id="20" name="Text 17"/>
          <p:cNvSpPr/>
          <p:nvPr/>
        </p:nvSpPr>
        <p:spPr>
          <a:xfrm>
            <a:off x="6826448" y="3337560"/>
            <a:ext cx="201989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—</a:t>
            </a:r>
            <a:endParaRPr lang="en-US" sz="1250" dirty="0"/>
          </a:p>
        </p:txBody>
      </p:sp>
      <p:sp>
        <p:nvSpPr>
          <p:cNvPr id="21" name="Text 18"/>
          <p:cNvSpPr/>
          <p:nvPr/>
        </p:nvSpPr>
        <p:spPr>
          <a:xfrm>
            <a:off x="9171384" y="3337560"/>
            <a:ext cx="4498896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Upon Request</a:t>
            </a:r>
            <a:endParaRPr lang="en-US" sz="1250" dirty="0"/>
          </a:p>
        </p:txBody>
      </p:sp>
      <p:sp>
        <p:nvSpPr>
          <p:cNvPr id="22" name="Shape 19"/>
          <p:cNvSpPr/>
          <p:nvPr/>
        </p:nvSpPr>
        <p:spPr>
          <a:xfrm>
            <a:off x="801410" y="3649980"/>
            <a:ext cx="13027581" cy="396240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23" name="Text 20"/>
          <p:cNvSpPr/>
          <p:nvPr/>
        </p:nvSpPr>
        <p:spPr>
          <a:xfrm>
            <a:off x="960358" y="3733800"/>
            <a:ext cx="293560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960 × 960</a:t>
            </a:r>
            <a:endParaRPr lang="en-US" sz="1250" dirty="0"/>
          </a:p>
        </p:txBody>
      </p:sp>
      <p:sp>
        <p:nvSpPr>
          <p:cNvPr id="24" name="Text 21"/>
          <p:cNvSpPr/>
          <p:nvPr/>
        </p:nvSpPr>
        <p:spPr>
          <a:xfrm>
            <a:off x="4221004" y="3733800"/>
            <a:ext cx="2280404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2</a:t>
            </a:r>
            <a:endParaRPr lang="en-US" sz="1250" dirty="0"/>
          </a:p>
        </p:txBody>
      </p:sp>
      <p:sp>
        <p:nvSpPr>
          <p:cNvPr id="25" name="Text 22"/>
          <p:cNvSpPr/>
          <p:nvPr/>
        </p:nvSpPr>
        <p:spPr>
          <a:xfrm>
            <a:off x="6826448" y="3733800"/>
            <a:ext cx="201989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10 sec</a:t>
            </a:r>
            <a:endParaRPr lang="en-US" sz="1250" dirty="0"/>
          </a:p>
        </p:txBody>
      </p:sp>
      <p:sp>
        <p:nvSpPr>
          <p:cNvPr id="26" name="Text 23"/>
          <p:cNvSpPr/>
          <p:nvPr/>
        </p:nvSpPr>
        <p:spPr>
          <a:xfrm>
            <a:off x="9171384" y="3733800"/>
            <a:ext cx="4498896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Image, Video</a:t>
            </a:r>
            <a:endParaRPr lang="en-US" sz="1250" dirty="0"/>
          </a:p>
        </p:txBody>
      </p:sp>
      <p:sp>
        <p:nvSpPr>
          <p:cNvPr id="27" name="Shape 24"/>
          <p:cNvSpPr/>
          <p:nvPr/>
        </p:nvSpPr>
        <p:spPr>
          <a:xfrm>
            <a:off x="801410" y="4046220"/>
            <a:ext cx="13027581" cy="396240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28" name="Text 25"/>
          <p:cNvSpPr/>
          <p:nvPr/>
        </p:nvSpPr>
        <p:spPr>
          <a:xfrm>
            <a:off x="960358" y="4130040"/>
            <a:ext cx="293560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1080 × 1920</a:t>
            </a:r>
            <a:endParaRPr lang="en-US" sz="1250" dirty="0"/>
          </a:p>
        </p:txBody>
      </p:sp>
      <p:sp>
        <p:nvSpPr>
          <p:cNvPr id="29" name="Text 26"/>
          <p:cNvSpPr/>
          <p:nvPr/>
        </p:nvSpPr>
        <p:spPr>
          <a:xfrm>
            <a:off x="4221004" y="4130040"/>
            <a:ext cx="2280404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2</a:t>
            </a:r>
            <a:endParaRPr lang="en-US" sz="1250" dirty="0"/>
          </a:p>
        </p:txBody>
      </p:sp>
      <p:sp>
        <p:nvSpPr>
          <p:cNvPr id="30" name="Text 27"/>
          <p:cNvSpPr/>
          <p:nvPr/>
        </p:nvSpPr>
        <p:spPr>
          <a:xfrm>
            <a:off x="6826448" y="4130040"/>
            <a:ext cx="201989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—</a:t>
            </a:r>
            <a:endParaRPr lang="en-US" sz="1250" dirty="0"/>
          </a:p>
        </p:txBody>
      </p:sp>
      <p:sp>
        <p:nvSpPr>
          <p:cNvPr id="31" name="Text 28"/>
          <p:cNvSpPr/>
          <p:nvPr/>
        </p:nvSpPr>
        <p:spPr>
          <a:xfrm>
            <a:off x="9171384" y="4130040"/>
            <a:ext cx="4498896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Upon Request</a:t>
            </a:r>
            <a:endParaRPr lang="en-US" sz="1250" dirty="0"/>
          </a:p>
        </p:txBody>
      </p:sp>
      <p:sp>
        <p:nvSpPr>
          <p:cNvPr id="32" name="Shape 29"/>
          <p:cNvSpPr/>
          <p:nvPr/>
        </p:nvSpPr>
        <p:spPr>
          <a:xfrm>
            <a:off x="801410" y="4442460"/>
            <a:ext cx="13027581" cy="396240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33" name="Text 30"/>
          <p:cNvSpPr/>
          <p:nvPr/>
        </p:nvSpPr>
        <p:spPr>
          <a:xfrm>
            <a:off x="960358" y="4526280"/>
            <a:ext cx="293560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1152 × 960</a:t>
            </a:r>
            <a:endParaRPr lang="en-US" sz="1250" dirty="0"/>
          </a:p>
        </p:txBody>
      </p:sp>
      <p:sp>
        <p:nvSpPr>
          <p:cNvPr id="34" name="Text 31"/>
          <p:cNvSpPr/>
          <p:nvPr/>
        </p:nvSpPr>
        <p:spPr>
          <a:xfrm>
            <a:off x="4221004" y="4526280"/>
            <a:ext cx="2280404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1</a:t>
            </a:r>
            <a:endParaRPr lang="en-US" sz="1250" dirty="0"/>
          </a:p>
        </p:txBody>
      </p:sp>
      <p:sp>
        <p:nvSpPr>
          <p:cNvPr id="35" name="Text 32"/>
          <p:cNvSpPr/>
          <p:nvPr/>
        </p:nvSpPr>
        <p:spPr>
          <a:xfrm>
            <a:off x="6826448" y="4526280"/>
            <a:ext cx="201989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10 sec</a:t>
            </a:r>
            <a:endParaRPr lang="en-US" sz="1250" dirty="0"/>
          </a:p>
        </p:txBody>
      </p:sp>
      <p:sp>
        <p:nvSpPr>
          <p:cNvPr id="36" name="Text 33"/>
          <p:cNvSpPr/>
          <p:nvPr/>
        </p:nvSpPr>
        <p:spPr>
          <a:xfrm>
            <a:off x="9171384" y="4526280"/>
            <a:ext cx="4498896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Image, Video</a:t>
            </a:r>
            <a:endParaRPr lang="en-US" sz="1250" dirty="0"/>
          </a:p>
        </p:txBody>
      </p:sp>
      <p:sp>
        <p:nvSpPr>
          <p:cNvPr id="37" name="Shape 34"/>
          <p:cNvSpPr/>
          <p:nvPr/>
        </p:nvSpPr>
        <p:spPr>
          <a:xfrm>
            <a:off x="801410" y="4838700"/>
            <a:ext cx="13027581" cy="396240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38" name="Text 35"/>
          <p:cNvSpPr/>
          <p:nvPr/>
        </p:nvSpPr>
        <p:spPr>
          <a:xfrm>
            <a:off x="960358" y="4922520"/>
            <a:ext cx="293560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576 × 576</a:t>
            </a:r>
            <a:endParaRPr lang="en-US" sz="1250" dirty="0"/>
          </a:p>
        </p:txBody>
      </p:sp>
      <p:sp>
        <p:nvSpPr>
          <p:cNvPr id="39" name="Text 36"/>
          <p:cNvSpPr/>
          <p:nvPr/>
        </p:nvSpPr>
        <p:spPr>
          <a:xfrm>
            <a:off x="4221004" y="4922520"/>
            <a:ext cx="2280404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1</a:t>
            </a:r>
            <a:endParaRPr lang="en-US" sz="1250" dirty="0"/>
          </a:p>
        </p:txBody>
      </p:sp>
      <p:sp>
        <p:nvSpPr>
          <p:cNvPr id="40" name="Text 37"/>
          <p:cNvSpPr/>
          <p:nvPr/>
        </p:nvSpPr>
        <p:spPr>
          <a:xfrm>
            <a:off x="6826448" y="4922520"/>
            <a:ext cx="201989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10 sec</a:t>
            </a:r>
            <a:endParaRPr lang="en-US" sz="1250" dirty="0"/>
          </a:p>
        </p:txBody>
      </p:sp>
      <p:sp>
        <p:nvSpPr>
          <p:cNvPr id="41" name="Text 38"/>
          <p:cNvSpPr/>
          <p:nvPr/>
        </p:nvSpPr>
        <p:spPr>
          <a:xfrm>
            <a:off x="9171384" y="4922520"/>
            <a:ext cx="4498896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Image, Video</a:t>
            </a:r>
            <a:endParaRPr lang="en-US" sz="1250" dirty="0"/>
          </a:p>
        </p:txBody>
      </p:sp>
      <p:sp>
        <p:nvSpPr>
          <p:cNvPr id="42" name="Shape 39"/>
          <p:cNvSpPr/>
          <p:nvPr/>
        </p:nvSpPr>
        <p:spPr>
          <a:xfrm>
            <a:off x="801410" y="5234940"/>
            <a:ext cx="13027581" cy="396240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43" name="Text 40"/>
          <p:cNvSpPr/>
          <p:nvPr/>
        </p:nvSpPr>
        <p:spPr>
          <a:xfrm>
            <a:off x="960358" y="5318760"/>
            <a:ext cx="293560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576 × 960</a:t>
            </a:r>
            <a:endParaRPr lang="en-US" sz="1250" dirty="0"/>
          </a:p>
        </p:txBody>
      </p:sp>
      <p:sp>
        <p:nvSpPr>
          <p:cNvPr id="44" name="Text 41"/>
          <p:cNvSpPr/>
          <p:nvPr/>
        </p:nvSpPr>
        <p:spPr>
          <a:xfrm>
            <a:off x="4221004" y="5318760"/>
            <a:ext cx="2280404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1</a:t>
            </a:r>
            <a:endParaRPr lang="en-US" sz="1250" dirty="0"/>
          </a:p>
        </p:txBody>
      </p:sp>
      <p:sp>
        <p:nvSpPr>
          <p:cNvPr id="45" name="Text 42"/>
          <p:cNvSpPr/>
          <p:nvPr/>
        </p:nvSpPr>
        <p:spPr>
          <a:xfrm>
            <a:off x="6826448" y="5318760"/>
            <a:ext cx="201989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10 sec</a:t>
            </a:r>
            <a:endParaRPr lang="en-US" sz="1250" dirty="0"/>
          </a:p>
        </p:txBody>
      </p:sp>
      <p:sp>
        <p:nvSpPr>
          <p:cNvPr id="46" name="Text 43"/>
          <p:cNvSpPr/>
          <p:nvPr/>
        </p:nvSpPr>
        <p:spPr>
          <a:xfrm>
            <a:off x="9171384" y="5318760"/>
            <a:ext cx="4498896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Image, Video</a:t>
            </a:r>
            <a:endParaRPr lang="en-US" sz="1250" dirty="0"/>
          </a:p>
        </p:txBody>
      </p:sp>
      <p:sp>
        <p:nvSpPr>
          <p:cNvPr id="47" name="Shape 44"/>
          <p:cNvSpPr/>
          <p:nvPr/>
        </p:nvSpPr>
        <p:spPr>
          <a:xfrm>
            <a:off x="801410" y="5631180"/>
            <a:ext cx="13027581" cy="396240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48" name="Text 45"/>
          <p:cNvSpPr/>
          <p:nvPr/>
        </p:nvSpPr>
        <p:spPr>
          <a:xfrm>
            <a:off x="960358" y="5715000"/>
            <a:ext cx="293560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768 × 960</a:t>
            </a:r>
            <a:endParaRPr lang="en-US" sz="1250" dirty="0"/>
          </a:p>
        </p:txBody>
      </p:sp>
      <p:sp>
        <p:nvSpPr>
          <p:cNvPr id="49" name="Text 46"/>
          <p:cNvSpPr/>
          <p:nvPr/>
        </p:nvSpPr>
        <p:spPr>
          <a:xfrm>
            <a:off x="4221004" y="5715000"/>
            <a:ext cx="2280404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1</a:t>
            </a:r>
            <a:endParaRPr lang="en-US" sz="1250" dirty="0"/>
          </a:p>
        </p:txBody>
      </p:sp>
      <p:sp>
        <p:nvSpPr>
          <p:cNvPr id="50" name="Text 47"/>
          <p:cNvSpPr/>
          <p:nvPr/>
        </p:nvSpPr>
        <p:spPr>
          <a:xfrm>
            <a:off x="6826448" y="5715000"/>
            <a:ext cx="201989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10 sec</a:t>
            </a:r>
            <a:endParaRPr lang="en-US" sz="1250" dirty="0"/>
          </a:p>
        </p:txBody>
      </p:sp>
      <p:sp>
        <p:nvSpPr>
          <p:cNvPr id="51" name="Text 48"/>
          <p:cNvSpPr/>
          <p:nvPr/>
        </p:nvSpPr>
        <p:spPr>
          <a:xfrm>
            <a:off x="9171384" y="5715000"/>
            <a:ext cx="4498896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Image, Video</a:t>
            </a:r>
            <a:endParaRPr lang="en-US" sz="1250" dirty="0"/>
          </a:p>
        </p:txBody>
      </p:sp>
      <p:sp>
        <p:nvSpPr>
          <p:cNvPr id="52" name="Shape 49"/>
          <p:cNvSpPr/>
          <p:nvPr/>
        </p:nvSpPr>
        <p:spPr>
          <a:xfrm>
            <a:off x="801410" y="6027420"/>
            <a:ext cx="13027581" cy="396240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53" name="Text 50"/>
          <p:cNvSpPr/>
          <p:nvPr/>
        </p:nvSpPr>
        <p:spPr>
          <a:xfrm>
            <a:off x="960358" y="6111240"/>
            <a:ext cx="293560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1056 × 576</a:t>
            </a:r>
            <a:endParaRPr lang="en-US" sz="1250" dirty="0"/>
          </a:p>
        </p:txBody>
      </p:sp>
      <p:sp>
        <p:nvSpPr>
          <p:cNvPr id="54" name="Text 51"/>
          <p:cNvSpPr/>
          <p:nvPr/>
        </p:nvSpPr>
        <p:spPr>
          <a:xfrm>
            <a:off x="4221004" y="6111240"/>
            <a:ext cx="2280404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1</a:t>
            </a:r>
            <a:endParaRPr lang="en-US" sz="1250" dirty="0"/>
          </a:p>
        </p:txBody>
      </p:sp>
      <p:sp>
        <p:nvSpPr>
          <p:cNvPr id="55" name="Text 52"/>
          <p:cNvSpPr/>
          <p:nvPr/>
        </p:nvSpPr>
        <p:spPr>
          <a:xfrm>
            <a:off x="6826448" y="6111240"/>
            <a:ext cx="201989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10 sec</a:t>
            </a:r>
            <a:endParaRPr lang="en-US" sz="1250" dirty="0"/>
          </a:p>
        </p:txBody>
      </p:sp>
      <p:sp>
        <p:nvSpPr>
          <p:cNvPr id="56" name="Text 53"/>
          <p:cNvSpPr/>
          <p:nvPr/>
        </p:nvSpPr>
        <p:spPr>
          <a:xfrm>
            <a:off x="9171384" y="6111240"/>
            <a:ext cx="4498896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Image, Video</a:t>
            </a:r>
            <a:endParaRPr lang="en-US" sz="1250" dirty="0"/>
          </a:p>
        </p:txBody>
      </p:sp>
      <p:sp>
        <p:nvSpPr>
          <p:cNvPr id="57" name="Shape 54"/>
          <p:cNvSpPr/>
          <p:nvPr/>
        </p:nvSpPr>
        <p:spPr>
          <a:xfrm>
            <a:off x="793790" y="6574155"/>
            <a:ext cx="13042821" cy="817364"/>
          </a:xfrm>
          <a:prstGeom prst="roundRect">
            <a:avLst>
              <a:gd name="adj" fmla="val 8159"/>
            </a:avLst>
          </a:prstGeom>
          <a:solidFill>
            <a:srgbClr val="F4C3BE"/>
          </a:solidFill>
          <a:ln/>
        </p:spPr>
      </p:sp>
      <p:pic>
        <p:nvPicPr>
          <p:cNvPr id="58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2500" y="6801207"/>
            <a:ext cx="198358" cy="158710"/>
          </a:xfrm>
          <a:prstGeom prst="rect">
            <a:avLst/>
          </a:prstGeom>
        </p:spPr>
      </p:pic>
      <p:sp>
        <p:nvSpPr>
          <p:cNvPr id="59" name="Text 55"/>
          <p:cNvSpPr/>
          <p:nvPr/>
        </p:nvSpPr>
        <p:spPr>
          <a:xfrm>
            <a:off x="1309568" y="6740723"/>
            <a:ext cx="123683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The standard spot duration is </a:t>
            </a:r>
            <a:r>
              <a:rPr lang="en-US" sz="1250" b="1" dirty="0">
                <a:solidFill>
                  <a:srgbClr val="00000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10 seconds</a:t>
            </a:r>
            <a:r>
              <a:rPr lang="en-US" sz="1250" dirty="0">
                <a:solidFill>
                  <a:srgbClr val="00000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. Both static image and video formats are accepted on most screens. Certain placements require custom specifications.</a:t>
            </a:r>
            <a:endParaRPr lang="en-US" sz="12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43307"/>
            <a:ext cx="2762250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endParaRPr lang="en-US" sz="15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7768" y="787956"/>
            <a:ext cx="6549866" cy="209061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1089362" y="743307"/>
            <a:ext cx="2762250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endParaRPr lang="en-US" sz="155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3790" y="3432215"/>
            <a:ext cx="158710" cy="15871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031796" y="3384590"/>
            <a:ext cx="1079302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B72D2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VENUE TYPES</a:t>
            </a:r>
            <a:endParaRPr lang="en-US" sz="1250" dirty="0"/>
          </a:p>
        </p:txBody>
      </p:sp>
      <p:sp>
        <p:nvSpPr>
          <p:cNvPr id="7" name="Text 3"/>
          <p:cNvSpPr/>
          <p:nvPr/>
        </p:nvSpPr>
        <p:spPr>
          <a:xfrm>
            <a:off x="793790" y="3777496"/>
            <a:ext cx="496181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201B18"/>
                </a:solidFill>
                <a:latin typeface="Platypi Bold" pitchFamily="34" charset="0"/>
                <a:ea typeface="Platypi Bold" pitchFamily="34" charset="-122"/>
                <a:cs typeface="Platypi Bold" pitchFamily="34" charset="-120"/>
              </a:rPr>
              <a:t>Venue Types</a:t>
            </a:r>
            <a:endParaRPr lang="en-US" sz="3900" dirty="0"/>
          </a:p>
        </p:txBody>
      </p:sp>
      <p:sp>
        <p:nvSpPr>
          <p:cNvPr id="8" name="Text 4"/>
          <p:cNvSpPr/>
          <p:nvPr/>
        </p:nvSpPr>
        <p:spPr>
          <a:xfrm>
            <a:off x="793790" y="4695230"/>
            <a:ext cx="130428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This campaign activates exclusively within the </a:t>
            </a:r>
            <a:r>
              <a:rPr lang="en-US" sz="1550" b="1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airport venue category</a:t>
            </a:r>
            <a:r>
              <a:rPr lang="en-US" sz="15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 — one of the most powerful environments for luxury and event-driven advertising. Airport audiences are captive, affluent, and in a heightened state of attention, making them ideal recipients of premium brand messaging during the MIPIM 2026 window.</a:t>
            </a:r>
            <a:endParaRPr lang="en-US" sz="1550" dirty="0"/>
          </a:p>
        </p:txBody>
      </p:sp>
      <p:sp>
        <p:nvSpPr>
          <p:cNvPr id="9" name="Shape 5"/>
          <p:cNvSpPr/>
          <p:nvPr/>
        </p:nvSpPr>
        <p:spPr>
          <a:xfrm>
            <a:off x="793790" y="5871091"/>
            <a:ext cx="4215289" cy="1793796"/>
          </a:xfrm>
          <a:prstGeom prst="roundRect">
            <a:avLst>
              <a:gd name="adj" fmla="val 4647"/>
            </a:avLst>
          </a:prstGeom>
          <a:solidFill>
            <a:srgbClr val="F7D7D4"/>
          </a:solidFill>
          <a:ln w="7620">
            <a:solidFill>
              <a:srgbClr val="DDBDBA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999768" y="6077069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504C49"/>
                </a:solidFill>
                <a:latin typeface="Platypi Bold" pitchFamily="34" charset="0"/>
                <a:ea typeface="Platypi Bold" pitchFamily="34" charset="-122"/>
                <a:cs typeface="Platypi Bold" pitchFamily="34" charset="-120"/>
              </a:rPr>
              <a:t>High Dwell Time</a:t>
            </a:r>
            <a:endParaRPr lang="en-US" sz="1950" dirty="0"/>
          </a:p>
        </p:txBody>
      </p:sp>
      <p:sp>
        <p:nvSpPr>
          <p:cNvPr id="11" name="Text 7"/>
          <p:cNvSpPr/>
          <p:nvPr/>
        </p:nvSpPr>
        <p:spPr>
          <a:xfrm>
            <a:off x="999768" y="6506289"/>
            <a:ext cx="3803333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Travelers spend an average of 2+ hours in the terminal — extended exposure to your message</a:t>
            </a:r>
            <a:endParaRPr lang="en-US" sz="1550" dirty="0"/>
          </a:p>
        </p:txBody>
      </p:sp>
      <p:sp>
        <p:nvSpPr>
          <p:cNvPr id="12" name="Shape 8"/>
          <p:cNvSpPr/>
          <p:nvPr/>
        </p:nvSpPr>
        <p:spPr>
          <a:xfrm>
            <a:off x="5207437" y="5871091"/>
            <a:ext cx="4215408" cy="1793796"/>
          </a:xfrm>
          <a:prstGeom prst="roundRect">
            <a:avLst>
              <a:gd name="adj" fmla="val 4647"/>
            </a:avLst>
          </a:prstGeom>
          <a:solidFill>
            <a:srgbClr val="F7D7D4"/>
          </a:solidFill>
          <a:ln w="7620">
            <a:solidFill>
              <a:srgbClr val="DDBDBA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5413415" y="6077069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504C49"/>
                </a:solidFill>
                <a:latin typeface="Platypi Bold" pitchFamily="34" charset="0"/>
                <a:ea typeface="Platypi Bold" pitchFamily="34" charset="-122"/>
                <a:cs typeface="Platypi Bold" pitchFamily="34" charset="-120"/>
              </a:rPr>
              <a:t>Affluent Audience</a:t>
            </a:r>
            <a:endParaRPr lang="en-US" sz="1950" dirty="0"/>
          </a:p>
        </p:txBody>
      </p:sp>
      <p:sp>
        <p:nvSpPr>
          <p:cNvPr id="14" name="Text 10"/>
          <p:cNvSpPr/>
          <p:nvPr/>
        </p:nvSpPr>
        <p:spPr>
          <a:xfrm>
            <a:off x="5413415" y="6506289"/>
            <a:ext cx="3803452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Airport travelers skew high-income, making them the ideal audience for luxury brand activations</a:t>
            </a:r>
            <a:endParaRPr lang="en-US" sz="1550" dirty="0"/>
          </a:p>
        </p:txBody>
      </p:sp>
      <p:sp>
        <p:nvSpPr>
          <p:cNvPr id="15" name="Shape 11"/>
          <p:cNvSpPr/>
          <p:nvPr/>
        </p:nvSpPr>
        <p:spPr>
          <a:xfrm>
            <a:off x="9621203" y="5871091"/>
            <a:ext cx="4215289" cy="1793796"/>
          </a:xfrm>
          <a:prstGeom prst="roundRect">
            <a:avLst>
              <a:gd name="adj" fmla="val 4647"/>
            </a:avLst>
          </a:prstGeom>
          <a:solidFill>
            <a:srgbClr val="F7D7D4"/>
          </a:solidFill>
          <a:ln w="7620">
            <a:solidFill>
              <a:srgbClr val="DDBDBA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9827181" y="6077069"/>
            <a:ext cx="2675096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504C49"/>
                </a:solidFill>
                <a:latin typeface="Platypi Bold" pitchFamily="34" charset="0"/>
                <a:ea typeface="Platypi Bold" pitchFamily="34" charset="-122"/>
                <a:cs typeface="Platypi Bold" pitchFamily="34" charset="-120"/>
              </a:rPr>
              <a:t>Captive Environment</a:t>
            </a:r>
            <a:endParaRPr lang="en-US" sz="1950" dirty="0"/>
          </a:p>
        </p:txBody>
      </p:sp>
      <p:sp>
        <p:nvSpPr>
          <p:cNvPr id="17" name="Text 13"/>
          <p:cNvSpPr/>
          <p:nvPr/>
        </p:nvSpPr>
        <p:spPr>
          <a:xfrm>
            <a:off x="9827181" y="6506289"/>
            <a:ext cx="380333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Limited distractions and clear sightlines ensure strong viewability and recall</a:t>
            </a:r>
            <a:endParaRPr lang="en-US" sz="15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3790" y="2835473"/>
            <a:ext cx="1666280" cy="373142"/>
          </a:xfrm>
          <a:prstGeom prst="roundRect">
            <a:avLst>
              <a:gd name="adj" fmla="val 17872"/>
            </a:avLst>
          </a:prstGeom>
          <a:solidFill>
            <a:srgbClr val="F7D7D4"/>
          </a:solidFill>
          <a:ln/>
        </p:spPr>
      </p:sp>
      <p:sp>
        <p:nvSpPr>
          <p:cNvPr id="3" name="Text 1"/>
          <p:cNvSpPr/>
          <p:nvPr/>
        </p:nvSpPr>
        <p:spPr>
          <a:xfrm>
            <a:off x="912852" y="2895005"/>
            <a:ext cx="1428155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VENUE DEEP DIVE</a:t>
            </a:r>
            <a:endParaRPr lang="en-US" sz="1250" dirty="0"/>
          </a:p>
        </p:txBody>
      </p:sp>
      <p:sp>
        <p:nvSpPr>
          <p:cNvPr id="4" name="Text 2"/>
          <p:cNvSpPr/>
          <p:nvPr/>
        </p:nvSpPr>
        <p:spPr>
          <a:xfrm>
            <a:off x="793790" y="3287911"/>
            <a:ext cx="8459867" cy="8558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700"/>
              </a:lnSpc>
              <a:buNone/>
            </a:pPr>
            <a:r>
              <a:rPr lang="en-US" sz="5350" b="1" dirty="0">
                <a:solidFill>
                  <a:srgbClr val="201B18"/>
                </a:solidFill>
                <a:latin typeface="Platypi Bold" pitchFamily="34" charset="0"/>
                <a:ea typeface="Platypi Bold" pitchFamily="34" charset="-122"/>
                <a:cs typeface="Platypi Bold" pitchFamily="34" charset="-120"/>
              </a:rPr>
              <a:t>Nice Côte d'Azur Airport</a:t>
            </a:r>
            <a:endParaRPr lang="en-US" sz="5350" dirty="0"/>
          </a:p>
        </p:txBody>
      </p:sp>
      <p:sp>
        <p:nvSpPr>
          <p:cNvPr id="5" name="Text 3"/>
          <p:cNvSpPr/>
          <p:nvPr/>
        </p:nvSpPr>
        <p:spPr>
          <a:xfrm>
            <a:off x="793790" y="4441388"/>
            <a:ext cx="130428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France's third-busiest airport and the premier gateway to the French Riviera. During the MIPIM 2026 period, the airport welcomes a surge of international VIPs, real estate professionals, luxury travelers and media from around the globe — presenting an unparalleled opportunity to connect with the world's most influential audiences at scale.</a:t>
            </a:r>
            <a:endParaRPr lang="en-US" sz="15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2995" y="691991"/>
            <a:ext cx="6704290" cy="407479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4892278"/>
            <a:ext cx="13042821" cy="2083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endParaRPr lang="en-US" sz="11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3790" y="5294590"/>
            <a:ext cx="119063" cy="119063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972383" y="5270778"/>
            <a:ext cx="765453" cy="1666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900" dirty="0">
                <a:solidFill>
                  <a:srgbClr val="B72D2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SCREEN MAP</a:t>
            </a:r>
            <a:endParaRPr lang="en-US" sz="900" dirty="0"/>
          </a:p>
        </p:txBody>
      </p:sp>
      <p:sp>
        <p:nvSpPr>
          <p:cNvPr id="6" name="Text 2"/>
          <p:cNvSpPr/>
          <p:nvPr/>
        </p:nvSpPr>
        <p:spPr>
          <a:xfrm>
            <a:off x="793790" y="5526762"/>
            <a:ext cx="3721298" cy="4651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650"/>
              </a:lnSpc>
              <a:buNone/>
            </a:pPr>
            <a:r>
              <a:rPr lang="en-US" sz="2900" b="1" dirty="0">
                <a:solidFill>
                  <a:srgbClr val="201B18"/>
                </a:solidFill>
                <a:latin typeface="Platypi Bold" pitchFamily="34" charset="0"/>
                <a:ea typeface="Platypi Bold" pitchFamily="34" charset="-122"/>
                <a:cs typeface="Platypi Bold" pitchFamily="34" charset="-120"/>
              </a:rPr>
              <a:t>Screen Map View</a:t>
            </a:r>
            <a:endParaRPr lang="en-US" sz="2900" dirty="0"/>
          </a:p>
        </p:txBody>
      </p:sp>
      <p:sp>
        <p:nvSpPr>
          <p:cNvPr id="7" name="Text 3"/>
          <p:cNvSpPr/>
          <p:nvPr/>
        </p:nvSpPr>
        <p:spPr>
          <a:xfrm>
            <a:off x="793790" y="6159341"/>
            <a:ext cx="13042821" cy="4167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The network of </a:t>
            </a:r>
            <a:r>
              <a:rPr lang="en-US" sz="1150" b="1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85 digital screens</a:t>
            </a:r>
            <a:r>
              <a:rPr lang="en-US" sz="11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 is strategically distributed across the airport's terminals, covering key passenger touchpoints including check-in areas, security queues, departure gates, baggage claim, and arrival corridors. This comprehensive placement ensures multiple impressions per traveler throughout their airport journey.</a:t>
            </a:r>
            <a:endParaRPr lang="en-US" sz="1150" dirty="0"/>
          </a:p>
        </p:txBody>
      </p:sp>
      <p:sp>
        <p:nvSpPr>
          <p:cNvPr id="8" name="Shape 4"/>
          <p:cNvSpPr/>
          <p:nvPr/>
        </p:nvSpPr>
        <p:spPr>
          <a:xfrm>
            <a:off x="793790" y="6701552"/>
            <a:ext cx="4273153" cy="835938"/>
          </a:xfrm>
          <a:prstGeom prst="roundRect">
            <a:avLst>
              <a:gd name="adj" fmla="val 8751"/>
            </a:avLst>
          </a:prstGeom>
          <a:solidFill>
            <a:srgbClr val="FFFFFF"/>
          </a:solidFill>
          <a:ln w="15240">
            <a:solidFill>
              <a:srgbClr val="DDBDBA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778550" y="6701552"/>
            <a:ext cx="60960" cy="835938"/>
          </a:xfrm>
          <a:prstGeom prst="roundRect">
            <a:avLst>
              <a:gd name="adj" fmla="val 102558"/>
            </a:avLst>
          </a:prstGeom>
          <a:solidFill>
            <a:srgbClr val="B72D20"/>
          </a:solidFill>
          <a:ln/>
        </p:spPr>
      </p:sp>
      <p:sp>
        <p:nvSpPr>
          <p:cNvPr id="10" name="Text 6"/>
          <p:cNvSpPr/>
          <p:nvPr/>
        </p:nvSpPr>
        <p:spPr>
          <a:xfrm>
            <a:off x="1003578" y="6865620"/>
            <a:ext cx="1860590" cy="2325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b="1" dirty="0">
                <a:solidFill>
                  <a:srgbClr val="504C49"/>
                </a:solidFill>
                <a:latin typeface="Platypi Bold" pitchFamily="34" charset="0"/>
                <a:ea typeface="Platypi Bold" pitchFamily="34" charset="-122"/>
                <a:cs typeface="Platypi Bold" pitchFamily="34" charset="-120"/>
              </a:rPr>
              <a:t>85 Total Screens</a:t>
            </a:r>
            <a:endParaRPr lang="en-US" sz="1450" dirty="0"/>
          </a:p>
        </p:txBody>
      </p:sp>
      <p:sp>
        <p:nvSpPr>
          <p:cNvPr id="11" name="Text 7"/>
          <p:cNvSpPr/>
          <p:nvPr/>
        </p:nvSpPr>
        <p:spPr>
          <a:xfrm>
            <a:off x="1003578" y="7165062"/>
            <a:ext cx="3899297" cy="2083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Full airport coverage across departures and arrivals</a:t>
            </a:r>
            <a:endParaRPr lang="en-US" sz="1150" dirty="0"/>
          </a:p>
        </p:txBody>
      </p:sp>
      <p:sp>
        <p:nvSpPr>
          <p:cNvPr id="12" name="Shape 8"/>
          <p:cNvSpPr/>
          <p:nvPr/>
        </p:nvSpPr>
        <p:spPr>
          <a:xfrm>
            <a:off x="5178504" y="6701552"/>
            <a:ext cx="4273272" cy="835938"/>
          </a:xfrm>
          <a:prstGeom prst="roundRect">
            <a:avLst>
              <a:gd name="adj" fmla="val 8751"/>
            </a:avLst>
          </a:prstGeom>
          <a:solidFill>
            <a:srgbClr val="FFFFFF"/>
          </a:solidFill>
          <a:ln w="15240">
            <a:solidFill>
              <a:srgbClr val="DDBDBA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5163264" y="6701552"/>
            <a:ext cx="60960" cy="835938"/>
          </a:xfrm>
          <a:prstGeom prst="roundRect">
            <a:avLst>
              <a:gd name="adj" fmla="val 102558"/>
            </a:avLst>
          </a:prstGeom>
          <a:solidFill>
            <a:srgbClr val="B72D20"/>
          </a:solidFill>
          <a:ln/>
        </p:spPr>
      </p:sp>
      <p:sp>
        <p:nvSpPr>
          <p:cNvPr id="14" name="Text 10"/>
          <p:cNvSpPr/>
          <p:nvPr/>
        </p:nvSpPr>
        <p:spPr>
          <a:xfrm>
            <a:off x="5388293" y="6865620"/>
            <a:ext cx="2043232" cy="2325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b="1" dirty="0">
                <a:solidFill>
                  <a:srgbClr val="504C49"/>
                </a:solidFill>
                <a:latin typeface="Platypi Bold" pitchFamily="34" charset="0"/>
                <a:ea typeface="Platypi Bold" pitchFamily="34" charset="-122"/>
                <a:cs typeface="Platypi Bold" pitchFamily="34" charset="-120"/>
              </a:rPr>
              <a:t>Multiple Touchpoints</a:t>
            </a:r>
            <a:endParaRPr lang="en-US" sz="1450" dirty="0"/>
          </a:p>
        </p:txBody>
      </p:sp>
      <p:sp>
        <p:nvSpPr>
          <p:cNvPr id="15" name="Text 11"/>
          <p:cNvSpPr/>
          <p:nvPr/>
        </p:nvSpPr>
        <p:spPr>
          <a:xfrm>
            <a:off x="5388293" y="7165062"/>
            <a:ext cx="3899416" cy="2083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From check-in to boarding, repeated brand exposure</a:t>
            </a:r>
            <a:endParaRPr lang="en-US" sz="1150" dirty="0"/>
          </a:p>
        </p:txBody>
      </p:sp>
      <p:sp>
        <p:nvSpPr>
          <p:cNvPr id="16" name="Shape 12"/>
          <p:cNvSpPr/>
          <p:nvPr/>
        </p:nvSpPr>
        <p:spPr>
          <a:xfrm>
            <a:off x="9563338" y="6701552"/>
            <a:ext cx="4273153" cy="835938"/>
          </a:xfrm>
          <a:prstGeom prst="roundRect">
            <a:avLst>
              <a:gd name="adj" fmla="val 8751"/>
            </a:avLst>
          </a:prstGeom>
          <a:solidFill>
            <a:srgbClr val="FFFFFF"/>
          </a:solidFill>
          <a:ln w="15240">
            <a:solidFill>
              <a:srgbClr val="DDBDBA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9548098" y="6701552"/>
            <a:ext cx="60960" cy="835938"/>
          </a:xfrm>
          <a:prstGeom prst="roundRect">
            <a:avLst>
              <a:gd name="adj" fmla="val 102558"/>
            </a:avLst>
          </a:prstGeom>
          <a:solidFill>
            <a:srgbClr val="B72D20"/>
          </a:solidFill>
          <a:ln/>
        </p:spPr>
      </p:sp>
      <p:sp>
        <p:nvSpPr>
          <p:cNvPr id="18" name="Text 14"/>
          <p:cNvSpPr/>
          <p:nvPr/>
        </p:nvSpPr>
        <p:spPr>
          <a:xfrm>
            <a:off x="9773126" y="6865620"/>
            <a:ext cx="1860590" cy="2325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b="1" dirty="0">
                <a:solidFill>
                  <a:srgbClr val="504C49"/>
                </a:solidFill>
                <a:latin typeface="Platypi Bold" pitchFamily="34" charset="0"/>
                <a:ea typeface="Platypi Bold" pitchFamily="34" charset="-122"/>
                <a:cs typeface="Platypi Bold" pitchFamily="34" charset="-120"/>
              </a:rPr>
              <a:t>High-Traffic Zones</a:t>
            </a:r>
            <a:endParaRPr lang="en-US" sz="1450" dirty="0"/>
          </a:p>
        </p:txBody>
      </p:sp>
      <p:sp>
        <p:nvSpPr>
          <p:cNvPr id="19" name="Text 15"/>
          <p:cNvSpPr/>
          <p:nvPr/>
        </p:nvSpPr>
        <p:spPr>
          <a:xfrm>
            <a:off x="9773126" y="7165062"/>
            <a:ext cx="3899297" cy="2083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Screens positioned in peak dwell-time locations</a:t>
            </a:r>
            <a:endParaRPr lang="en-US" sz="11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3790" y="695444"/>
            <a:ext cx="119063" cy="11906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72383" y="671632"/>
            <a:ext cx="1590675" cy="1666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900" dirty="0">
                <a:solidFill>
                  <a:srgbClr val="B72D2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SCREEN EXAMPLES — SET 1</a:t>
            </a:r>
            <a:endParaRPr lang="en-US" sz="900" dirty="0"/>
          </a:p>
        </p:txBody>
      </p:sp>
      <p:sp>
        <p:nvSpPr>
          <p:cNvPr id="4" name="Text 1"/>
          <p:cNvSpPr/>
          <p:nvPr/>
        </p:nvSpPr>
        <p:spPr>
          <a:xfrm>
            <a:off x="793790" y="927616"/>
            <a:ext cx="3721298" cy="4651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650"/>
              </a:lnSpc>
              <a:buNone/>
            </a:pPr>
            <a:r>
              <a:rPr lang="en-US" sz="2900" b="1" dirty="0">
                <a:solidFill>
                  <a:srgbClr val="201B18"/>
                </a:solidFill>
                <a:latin typeface="Platypi Bold" pitchFamily="34" charset="0"/>
                <a:ea typeface="Platypi Bold" pitchFamily="34" charset="-122"/>
                <a:cs typeface="Platypi Bold" pitchFamily="34" charset="-120"/>
              </a:rPr>
              <a:t>Screen Placements</a:t>
            </a:r>
            <a:endParaRPr lang="en-US" sz="2900" dirty="0"/>
          </a:p>
        </p:txBody>
      </p:sp>
      <p:sp>
        <p:nvSpPr>
          <p:cNvPr id="5" name="Text 2"/>
          <p:cNvSpPr/>
          <p:nvPr/>
        </p:nvSpPr>
        <p:spPr>
          <a:xfrm>
            <a:off x="793790" y="1560195"/>
            <a:ext cx="13042821" cy="4167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Below are representative  of digital screen placements within Nice Côte d'Azur Airport, showcasing the prominent positioning and high-visibility formats available for your campaign creative.</a:t>
            </a:r>
            <a:endParaRPr lang="en-US" sz="11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790" y="2227898"/>
            <a:ext cx="2670572" cy="407479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93790" y="6428184"/>
            <a:ext cx="6339840" cy="2083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endParaRPr lang="en-US" sz="115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04390" y="2227898"/>
            <a:ext cx="2682716" cy="4074795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7504390" y="6428184"/>
            <a:ext cx="6339840" cy="2083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endParaRPr lang="en-US" sz="1150" dirty="0"/>
          </a:p>
        </p:txBody>
      </p:sp>
      <p:sp>
        <p:nvSpPr>
          <p:cNvPr id="10" name="Shape 5"/>
          <p:cNvSpPr/>
          <p:nvPr/>
        </p:nvSpPr>
        <p:spPr>
          <a:xfrm>
            <a:off x="793790" y="6862405"/>
            <a:ext cx="13042821" cy="740212"/>
          </a:xfrm>
          <a:prstGeom prst="roundRect">
            <a:avLst>
              <a:gd name="adj" fmla="val 8446"/>
            </a:avLst>
          </a:prstGeom>
          <a:solidFill>
            <a:srgbClr val="FCF2B5"/>
          </a:solidFill>
          <a:ln/>
        </p:spPr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2618" y="7070527"/>
            <a:ext cx="185976" cy="148828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1277422" y="7011114"/>
            <a:ext cx="12410361" cy="4167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50" b="1" dirty="0">
                <a:solidFill>
                  <a:srgbClr val="00000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 Caution:</a:t>
            </a:r>
            <a:r>
              <a:rPr lang="en-US" sz="1150" dirty="0">
                <a:solidFill>
                  <a:srgbClr val="00000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 Programmatic Digital Out-of-Home (pDOOH) campaigns do </a:t>
            </a:r>
            <a:r>
              <a:rPr lang="en-US" sz="1150" b="1" dirty="0">
                <a:solidFill>
                  <a:srgbClr val="00000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not</a:t>
            </a:r>
            <a:r>
              <a:rPr lang="en-US" sz="1150" dirty="0">
                <a:solidFill>
                  <a:srgbClr val="00000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 provide full activation screen-level proof. While impression delivery and play logs are available, platform-level reporting for MIPIM 2026 does </a:t>
            </a:r>
            <a:r>
              <a:rPr lang="en-US" sz="1150" b="1" dirty="0">
                <a:solidFill>
                  <a:srgbClr val="00000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not</a:t>
            </a:r>
            <a:r>
              <a:rPr lang="en-US" sz="1150" dirty="0">
                <a:solidFill>
                  <a:srgbClr val="00000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 guarantee visibility on every individual screen at every moment for all MIPIM attendees.</a:t>
            </a:r>
            <a:endParaRPr lang="en-US" sz="11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479953"/>
            <a:ext cx="6847284" cy="8558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700"/>
              </a:lnSpc>
              <a:buNone/>
            </a:pPr>
            <a:r>
              <a:rPr lang="en-US" sz="5350" b="1" dirty="0">
                <a:solidFill>
                  <a:srgbClr val="201B18"/>
                </a:solidFill>
                <a:latin typeface="Platypi Bold" pitchFamily="34" charset="0"/>
                <a:ea typeface="Platypi Bold" pitchFamily="34" charset="-122"/>
                <a:cs typeface="Platypi Bold" pitchFamily="34" charset="-120"/>
              </a:rPr>
              <a:t>Thank You</a:t>
            </a:r>
            <a:endParaRPr lang="en-US" sz="5350" dirty="0"/>
          </a:p>
        </p:txBody>
      </p:sp>
      <p:sp>
        <p:nvSpPr>
          <p:cNvPr id="3" name="Text 1"/>
          <p:cNvSpPr/>
          <p:nvPr/>
        </p:nvSpPr>
        <p:spPr>
          <a:xfrm>
            <a:off x="793790" y="3732609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We look forward to bringing your brand to life at Nice Côte d'Azur Airport during </a:t>
            </a:r>
            <a:r>
              <a:rPr lang="en-US" sz="1550" b="1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MIPIM 2026</a:t>
            </a:r>
            <a:r>
              <a:rPr lang="en-US" sz="15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.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793790" y="4590931"/>
            <a:ext cx="4215289" cy="1158716"/>
          </a:xfrm>
          <a:prstGeom prst="roundRect">
            <a:avLst>
              <a:gd name="adj" fmla="val 7194"/>
            </a:avLst>
          </a:prstGeom>
          <a:solidFill>
            <a:srgbClr val="F7D7D4"/>
          </a:solidFill>
          <a:ln w="7620">
            <a:solidFill>
              <a:srgbClr val="DDBDB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99768" y="4796909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504C49"/>
                </a:solidFill>
                <a:latin typeface="Platypi Bold" pitchFamily="34" charset="0"/>
                <a:ea typeface="Platypi Bold" pitchFamily="34" charset="-122"/>
                <a:cs typeface="Platypi Bold" pitchFamily="34" charset="-120"/>
              </a:rPr>
              <a:t>85 Screens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999768" y="5226129"/>
            <a:ext cx="380333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Full airport coverage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5207437" y="4590931"/>
            <a:ext cx="4215408" cy="1158716"/>
          </a:xfrm>
          <a:prstGeom prst="roundRect">
            <a:avLst>
              <a:gd name="adj" fmla="val 7194"/>
            </a:avLst>
          </a:prstGeom>
          <a:solidFill>
            <a:srgbClr val="F7D7D4"/>
          </a:solidFill>
          <a:ln w="7620">
            <a:solidFill>
              <a:srgbClr val="DDBDB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13415" y="4796909"/>
            <a:ext cx="2496741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504C49"/>
                </a:solidFill>
                <a:latin typeface="Platypi Bold" pitchFamily="34" charset="0"/>
                <a:ea typeface="Platypi Bold" pitchFamily="34" charset="-122"/>
                <a:cs typeface="Platypi Bold" pitchFamily="34" charset="-120"/>
              </a:rPr>
              <a:t>1.92M+ Impressions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5413415" y="5226129"/>
            <a:ext cx="380345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Massive reach during MIPIM 2026</a:t>
            </a:r>
            <a:endParaRPr lang="en-US" sz="1550" dirty="0"/>
          </a:p>
        </p:txBody>
      </p:sp>
      <p:sp>
        <p:nvSpPr>
          <p:cNvPr id="10" name="Shape 8"/>
          <p:cNvSpPr/>
          <p:nvPr/>
        </p:nvSpPr>
        <p:spPr>
          <a:xfrm>
            <a:off x="9621203" y="4590931"/>
            <a:ext cx="4215289" cy="1158716"/>
          </a:xfrm>
          <a:prstGeom prst="roundRect">
            <a:avLst>
              <a:gd name="adj" fmla="val 7194"/>
            </a:avLst>
          </a:prstGeom>
          <a:solidFill>
            <a:srgbClr val="F7D7D4"/>
          </a:solidFill>
          <a:ln w="7620">
            <a:solidFill>
              <a:srgbClr val="DDBDB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827181" y="4796909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504C49"/>
                </a:solidFill>
                <a:latin typeface="Platypi Bold" pitchFamily="34" charset="0"/>
                <a:ea typeface="Platypi Bold" pitchFamily="34" charset="-122"/>
                <a:cs typeface="Platypi Bold" pitchFamily="34" charset="-120"/>
              </a:rPr>
              <a:t>$50,000 Budget</a:t>
            </a:r>
            <a:endParaRPr lang="en-US" sz="1950" dirty="0"/>
          </a:p>
        </p:txBody>
      </p:sp>
      <p:sp>
        <p:nvSpPr>
          <p:cNvPr id="12" name="Text 10"/>
          <p:cNvSpPr/>
          <p:nvPr/>
        </p:nvSpPr>
        <p:spPr>
          <a:xfrm>
            <a:off x="9827181" y="5226129"/>
            <a:ext cx="380333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Premium yet efficient</a:t>
            </a:r>
            <a:endParaRPr lang="en-US" sz="15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848</Words>
  <Application>Microsoft Macintosh PowerPoint</Application>
  <PresentationFormat>Custom</PresentationFormat>
  <Paragraphs>140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Source Serif 4</vt:lpstr>
      <vt:lpstr>Platypi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Emeliya Abraham</cp:lastModifiedBy>
  <cp:revision>2</cp:revision>
  <dcterms:created xsi:type="dcterms:W3CDTF">2026-02-25T06:05:13Z</dcterms:created>
  <dcterms:modified xsi:type="dcterms:W3CDTF">2026-02-25T06:12:01Z</dcterms:modified>
</cp:coreProperties>
</file>