
<file path=[Content_Types].xml><?xml version="1.0" encoding="utf-8"?>
<Types xmlns="http://schemas.openxmlformats.org/package/2006/content-types">
  <Default Extension="fntdata" ContentType="application/x-fontdata"/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4630400" cy="8229600"/>
  <p:notesSz cx="8229600" cy="14630400"/>
  <p:embeddedFontLst>
    <p:embeddedFont>
      <p:font typeface="Baskervville"/>
      <p:regular r:id="rId17"/>
    </p:embeddedFont>
    <p:embeddedFont>
      <p:font typeface="Baskervville"/>
      <p:regular r:id="rId18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7" Type="http://schemas.openxmlformats.org/officeDocument/2006/relationships/font" Target="fonts/font1.fntdata"/><Relationship Id="rId18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9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9F5"/>
          </a:solidFill>
          <a:ln/>
        </p:spPr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0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9F5"/>
          </a:solidFill>
          <a:ln/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9F5"/>
          </a:solidFill>
          <a:ln/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9F5"/>
          </a:solidFill>
          <a:ln/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9F5"/>
          </a:solidFill>
          <a:ln/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9F5"/>
          </a:solidFill>
          <a:ln/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9F5"/>
          </a:solidFill>
          <a:ln/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6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9F5"/>
          </a:solidFill>
          <a:ln/>
        </p:spPr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7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9F5"/>
          </a:solidFill>
          <a:ln/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8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9F5"/>
          </a:solidFill>
          <a:ln/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1.xml"/><Relationship Id="rId3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svg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svg"/><Relationship Id="rId3" Type="http://schemas.openxmlformats.org/officeDocument/2006/relationships/slideLayout" Target="../slideLayouts/slideLayout4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svg"/><Relationship Id="rId3" Type="http://schemas.openxmlformats.org/officeDocument/2006/relationships/slideLayout" Target="../slideLayouts/slideLayout5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svg"/><Relationship Id="rId3" Type="http://schemas.openxmlformats.org/officeDocument/2006/relationships/slideLayout" Target="../slideLayouts/slideLayout6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svg"/><Relationship Id="rId3" Type="http://schemas.openxmlformats.org/officeDocument/2006/relationships/slideLayout" Target="../slideLayouts/slideLayout7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svg"/><Relationship Id="rId3" Type="http://schemas.openxmlformats.org/officeDocument/2006/relationships/slideLayout" Target="../slideLayouts/slideLayout8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svg"/><Relationship Id="rId3" Type="http://schemas.openxmlformats.org/officeDocument/2006/relationships/slideLayout" Target="../slideLayouts/slideLayout9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2755583"/>
            <a:ext cx="11260812" cy="6200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Paid Promotion Campaign Deliverables Overview</a:t>
            </a:r>
            <a:endParaRPr lang="en-US" sz="3900" dirty="0"/>
          </a:p>
        </p:txBody>
      </p:sp>
      <p:sp>
        <p:nvSpPr>
          <p:cNvPr id="3" name="Text 1"/>
          <p:cNvSpPr/>
          <p:nvPr/>
        </p:nvSpPr>
        <p:spPr>
          <a:xfrm>
            <a:off x="793790" y="3772495"/>
            <a:ext cx="13042821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This deck provides a directional view of the opportunities shared by each publisher. Confirmed items are separated from elements that remain subject to confirmation.</a:t>
            </a:r>
            <a:endParaRPr lang="en-US" sz="1550" dirty="0"/>
          </a:p>
        </p:txBody>
      </p:sp>
      <p:sp>
        <p:nvSpPr>
          <p:cNvPr id="4" name="Shape 2"/>
          <p:cNvSpPr/>
          <p:nvPr/>
        </p:nvSpPr>
        <p:spPr>
          <a:xfrm>
            <a:off x="793790" y="4630817"/>
            <a:ext cx="13042821" cy="843201"/>
          </a:xfrm>
          <a:prstGeom prst="roundRect">
            <a:avLst>
              <a:gd name="adj" fmla="val 9886"/>
            </a:avLst>
          </a:prstGeom>
          <a:solidFill>
            <a:srgbClr val="FFD3B3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2148" y="4926092"/>
            <a:ext cx="248007" cy="19835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438513" y="4878705"/>
            <a:ext cx="12199739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All items marked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Confirmed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 are locked in. Items marked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Subject to Confirmation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 remain pending final scope decisions.</a:t>
            </a:r>
            <a:endParaRPr lang="en-US" sz="15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2755583"/>
            <a:ext cx="4961811" cy="6200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Thank You</a:t>
            </a:r>
            <a:endParaRPr lang="en-US" sz="3900" dirty="0"/>
          </a:p>
        </p:txBody>
      </p:sp>
      <p:sp>
        <p:nvSpPr>
          <p:cNvPr id="3" name="Text 1"/>
          <p:cNvSpPr/>
          <p:nvPr/>
        </p:nvSpPr>
        <p:spPr>
          <a:xfrm>
            <a:off x="793790" y="3772495"/>
            <a:ext cx="13042821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For questions or next steps regarding any of the publisher opportunities outlined in this deck, please reach out to your campaign contact.</a:t>
            </a:r>
            <a:endParaRPr lang="en-US" sz="1550" dirty="0"/>
          </a:p>
        </p:txBody>
      </p:sp>
      <p:sp>
        <p:nvSpPr>
          <p:cNvPr id="4" name="Shape 2"/>
          <p:cNvSpPr/>
          <p:nvPr/>
        </p:nvSpPr>
        <p:spPr>
          <a:xfrm>
            <a:off x="793790" y="4313277"/>
            <a:ext cx="13042821" cy="1160740"/>
          </a:xfrm>
          <a:prstGeom prst="roundRect">
            <a:avLst>
              <a:gd name="adj" fmla="val 7182"/>
            </a:avLst>
          </a:prstGeom>
          <a:solidFill>
            <a:srgbClr val="FFD3B3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2148" y="4608552"/>
            <a:ext cx="248007" cy="19835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438513" y="4561165"/>
            <a:ext cx="12199739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Reminder: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 All confirmed items are ready to proceed. Items marked "Subject to Confirmation" will be finalized based on final scope decisions.</a:t>
            </a:r>
            <a:endParaRPr lang="en-US" sz="15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905351"/>
            <a:ext cx="2341602" cy="373142"/>
          </a:xfrm>
          <a:prstGeom prst="roundRect">
            <a:avLst>
              <a:gd name="adj" fmla="val 17872"/>
            </a:avLst>
          </a:prstGeom>
          <a:solidFill>
            <a:srgbClr val="FFE2CC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12852" y="1012508"/>
            <a:ext cx="158710" cy="15871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50858" y="964882"/>
            <a:ext cx="1865471" cy="2540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PUBLISHER OVERVIEW</a:t>
            </a:r>
            <a:endParaRPr lang="en-US" sz="1250" dirty="0"/>
          </a:p>
        </p:txBody>
      </p:sp>
      <p:sp>
        <p:nvSpPr>
          <p:cNvPr id="5" name="Text 2"/>
          <p:cNvSpPr/>
          <p:nvPr/>
        </p:nvSpPr>
        <p:spPr>
          <a:xfrm>
            <a:off x="793790" y="1357789"/>
            <a:ext cx="7482245" cy="6200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Campaign Publishers at a Glance</a:t>
            </a:r>
            <a:endParaRPr lang="en-US" sz="3900" dirty="0"/>
          </a:p>
        </p:txBody>
      </p:sp>
      <p:sp>
        <p:nvSpPr>
          <p:cNvPr id="6" name="Text 3"/>
          <p:cNvSpPr/>
          <p:nvPr/>
        </p:nvSpPr>
        <p:spPr>
          <a:xfrm>
            <a:off x="793790" y="2275523"/>
            <a:ext cx="13042821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This campaign spans six major publishers, each offering a unique combination of branded content, social amplification, and distribution capabilities. The following slides break down each publisher's confirmed deliverables and items still subject to confirmation.</a:t>
            </a:r>
            <a:endParaRPr lang="en-US" sz="1550" dirty="0"/>
          </a:p>
        </p:txBody>
      </p:sp>
      <p:sp>
        <p:nvSpPr>
          <p:cNvPr id="7" name="Shape 4"/>
          <p:cNvSpPr/>
          <p:nvPr/>
        </p:nvSpPr>
        <p:spPr>
          <a:xfrm>
            <a:off x="793790" y="3133844"/>
            <a:ext cx="6422231" cy="1476256"/>
          </a:xfrm>
          <a:prstGeom prst="roundRect">
            <a:avLst>
              <a:gd name="adj" fmla="val 5647"/>
            </a:avLst>
          </a:prstGeom>
          <a:solidFill>
            <a:srgbClr val="FFE2CC"/>
          </a:solidFill>
          <a:ln w="7620">
            <a:solidFill>
              <a:srgbClr val="E5C8B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999768" y="3339822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534834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Fortune Magazine</a:t>
            </a:r>
            <a:endParaRPr lang="en-US" sz="1950" dirty="0"/>
          </a:p>
        </p:txBody>
      </p:sp>
      <p:sp>
        <p:nvSpPr>
          <p:cNvPr id="9" name="Text 6"/>
          <p:cNvSpPr/>
          <p:nvPr/>
        </p:nvSpPr>
        <p:spPr>
          <a:xfrm>
            <a:off x="999768" y="3769043"/>
            <a:ext cx="6010275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Long-form &amp; enhanced articles, native ads, geo-targeting</a:t>
            </a:r>
            <a:endParaRPr lang="en-US" sz="1550" dirty="0"/>
          </a:p>
        </p:txBody>
      </p:sp>
      <p:sp>
        <p:nvSpPr>
          <p:cNvPr id="10" name="Shape 7"/>
          <p:cNvSpPr/>
          <p:nvPr/>
        </p:nvSpPr>
        <p:spPr>
          <a:xfrm>
            <a:off x="7414379" y="3133844"/>
            <a:ext cx="6422231" cy="1476256"/>
          </a:xfrm>
          <a:prstGeom prst="roundRect">
            <a:avLst>
              <a:gd name="adj" fmla="val 5647"/>
            </a:avLst>
          </a:prstGeom>
          <a:solidFill>
            <a:srgbClr val="FFE2CC"/>
          </a:solidFill>
          <a:ln w="7620">
            <a:solidFill>
              <a:srgbClr val="E5C8B2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620357" y="3339822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534834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Investing.com</a:t>
            </a:r>
            <a:endParaRPr lang="en-US" sz="1950" dirty="0"/>
          </a:p>
        </p:txBody>
      </p:sp>
      <p:sp>
        <p:nvSpPr>
          <p:cNvPr id="12" name="Text 9"/>
          <p:cNvSpPr/>
          <p:nvPr/>
        </p:nvSpPr>
        <p:spPr>
          <a:xfrm>
            <a:off x="7620357" y="3769043"/>
            <a:ext cx="6010275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Premium branded content, permanent hosting, high-impact placement</a:t>
            </a:r>
            <a:endParaRPr lang="en-US" sz="1550" dirty="0"/>
          </a:p>
        </p:txBody>
      </p:sp>
      <p:sp>
        <p:nvSpPr>
          <p:cNvPr id="13" name="Shape 10"/>
          <p:cNvSpPr/>
          <p:nvPr/>
        </p:nvSpPr>
        <p:spPr>
          <a:xfrm>
            <a:off x="793790" y="4808458"/>
            <a:ext cx="6422231" cy="1158716"/>
          </a:xfrm>
          <a:prstGeom prst="roundRect">
            <a:avLst>
              <a:gd name="adj" fmla="val 7194"/>
            </a:avLst>
          </a:prstGeom>
          <a:solidFill>
            <a:srgbClr val="FFE2CC"/>
          </a:solidFill>
          <a:ln w="7620">
            <a:solidFill>
              <a:srgbClr val="E5C8B2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999768" y="5014436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534834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TIME</a:t>
            </a:r>
            <a:endParaRPr lang="en-US" sz="1950" dirty="0"/>
          </a:p>
        </p:txBody>
      </p:sp>
      <p:sp>
        <p:nvSpPr>
          <p:cNvPr id="15" name="Text 12"/>
          <p:cNvSpPr/>
          <p:nvPr/>
        </p:nvSpPr>
        <p:spPr>
          <a:xfrm>
            <a:off x="999768" y="5443657"/>
            <a:ext cx="6010275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TIME Studios branded content, paid social, video embedding</a:t>
            </a:r>
            <a:endParaRPr lang="en-US" sz="1550" dirty="0"/>
          </a:p>
        </p:txBody>
      </p:sp>
      <p:sp>
        <p:nvSpPr>
          <p:cNvPr id="16" name="Shape 13"/>
          <p:cNvSpPr/>
          <p:nvPr/>
        </p:nvSpPr>
        <p:spPr>
          <a:xfrm>
            <a:off x="7414379" y="4808458"/>
            <a:ext cx="6422231" cy="1158716"/>
          </a:xfrm>
          <a:prstGeom prst="roundRect">
            <a:avLst>
              <a:gd name="adj" fmla="val 7194"/>
            </a:avLst>
          </a:prstGeom>
          <a:solidFill>
            <a:srgbClr val="FFE2CC"/>
          </a:solidFill>
          <a:ln w="7620">
            <a:solidFill>
              <a:srgbClr val="E5C8B2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7620357" y="5014436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534834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Entrepreneur</a:t>
            </a:r>
            <a:endParaRPr lang="en-US" sz="1950" dirty="0"/>
          </a:p>
        </p:txBody>
      </p:sp>
      <p:sp>
        <p:nvSpPr>
          <p:cNvPr id="18" name="Text 15"/>
          <p:cNvSpPr/>
          <p:nvPr/>
        </p:nvSpPr>
        <p:spPr>
          <a:xfrm>
            <a:off x="7620357" y="5443657"/>
            <a:ext cx="6010275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Sponsored articles, global &amp; regional options, print &amp; cover</a:t>
            </a:r>
            <a:endParaRPr lang="en-US" sz="1550" dirty="0"/>
          </a:p>
        </p:txBody>
      </p:sp>
      <p:sp>
        <p:nvSpPr>
          <p:cNvPr id="19" name="Shape 16"/>
          <p:cNvSpPr/>
          <p:nvPr/>
        </p:nvSpPr>
        <p:spPr>
          <a:xfrm>
            <a:off x="793790" y="6165533"/>
            <a:ext cx="6422231" cy="1158716"/>
          </a:xfrm>
          <a:prstGeom prst="roundRect">
            <a:avLst>
              <a:gd name="adj" fmla="val 7194"/>
            </a:avLst>
          </a:prstGeom>
          <a:solidFill>
            <a:srgbClr val="FFE2CC"/>
          </a:solidFill>
          <a:ln w="7620">
            <a:solidFill>
              <a:srgbClr val="E5C8B2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999768" y="6371511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534834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Fast Company / Inc.</a:t>
            </a:r>
            <a:endParaRPr lang="en-US" sz="1950" dirty="0"/>
          </a:p>
        </p:txBody>
      </p:sp>
      <p:sp>
        <p:nvSpPr>
          <p:cNvPr id="21" name="Text 18"/>
          <p:cNvSpPr/>
          <p:nvPr/>
        </p:nvSpPr>
        <p:spPr>
          <a:xfrm>
            <a:off x="999768" y="6800731"/>
            <a:ext cx="6010275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Content syndication, custom studio articles, paid social</a:t>
            </a:r>
            <a:endParaRPr lang="en-US" sz="1550" dirty="0"/>
          </a:p>
        </p:txBody>
      </p:sp>
      <p:sp>
        <p:nvSpPr>
          <p:cNvPr id="22" name="Shape 19"/>
          <p:cNvSpPr/>
          <p:nvPr/>
        </p:nvSpPr>
        <p:spPr>
          <a:xfrm>
            <a:off x="7414379" y="6165533"/>
            <a:ext cx="6422231" cy="1158716"/>
          </a:xfrm>
          <a:prstGeom prst="roundRect">
            <a:avLst>
              <a:gd name="adj" fmla="val 7194"/>
            </a:avLst>
          </a:prstGeom>
          <a:solidFill>
            <a:srgbClr val="FFE2CC"/>
          </a:solidFill>
          <a:ln w="7620">
            <a:solidFill>
              <a:srgbClr val="E5C8B2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7620357" y="6371511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534834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CEO Today</a:t>
            </a:r>
            <a:endParaRPr lang="en-US" sz="1950" dirty="0"/>
          </a:p>
        </p:txBody>
      </p:sp>
      <p:sp>
        <p:nvSpPr>
          <p:cNvPr id="24" name="Text 21"/>
          <p:cNvSpPr/>
          <p:nvPr/>
        </p:nvSpPr>
        <p:spPr>
          <a:xfrm>
            <a:off x="7620357" y="6800731"/>
            <a:ext cx="6010275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Expert insight articles, video, organic &amp; paid social</a:t>
            </a:r>
            <a:endParaRPr lang="en-US" sz="15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1369695"/>
            <a:ext cx="1494592" cy="373142"/>
          </a:xfrm>
          <a:prstGeom prst="roundRect">
            <a:avLst>
              <a:gd name="adj" fmla="val 17872"/>
            </a:avLst>
          </a:prstGeom>
          <a:solidFill>
            <a:srgbClr val="FFE2CC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12852" y="1476851"/>
            <a:ext cx="158710" cy="15871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50858" y="1429226"/>
            <a:ext cx="1018461" cy="2540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PUBLISHER 1</a:t>
            </a:r>
            <a:endParaRPr lang="en-US" sz="1250" dirty="0"/>
          </a:p>
        </p:txBody>
      </p:sp>
      <p:sp>
        <p:nvSpPr>
          <p:cNvPr id="5" name="Text 2"/>
          <p:cNvSpPr/>
          <p:nvPr/>
        </p:nvSpPr>
        <p:spPr>
          <a:xfrm>
            <a:off x="793790" y="1822132"/>
            <a:ext cx="4961811" cy="6200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Fortune Magazine</a:t>
            </a:r>
            <a:endParaRPr lang="en-US" sz="3900" dirty="0"/>
          </a:p>
        </p:txBody>
      </p:sp>
      <p:sp>
        <p:nvSpPr>
          <p:cNvPr id="6" name="Shape 3"/>
          <p:cNvSpPr/>
          <p:nvPr/>
        </p:nvSpPr>
        <p:spPr>
          <a:xfrm>
            <a:off x="650915" y="2739866"/>
            <a:ext cx="6565106" cy="4120039"/>
          </a:xfrm>
          <a:prstGeom prst="roundRect">
            <a:avLst>
              <a:gd name="adj" fmla="val 3468"/>
            </a:avLst>
          </a:prstGeom>
          <a:solidFill>
            <a:srgbClr val="FF7004"/>
          </a:solidFill>
          <a:ln/>
        </p:spPr>
      </p:sp>
      <p:sp>
        <p:nvSpPr>
          <p:cNvPr id="7" name="Text 4"/>
          <p:cNvSpPr/>
          <p:nvPr/>
        </p:nvSpPr>
        <p:spPr>
          <a:xfrm>
            <a:off x="849273" y="2938224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✅</a:t>
            </a:r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 Confirmed</a:t>
            </a:r>
            <a:endParaRPr lang="en-US" sz="1950" dirty="0"/>
          </a:p>
        </p:txBody>
      </p:sp>
      <p:sp>
        <p:nvSpPr>
          <p:cNvPr id="8" name="Text 5"/>
          <p:cNvSpPr/>
          <p:nvPr/>
        </p:nvSpPr>
        <p:spPr>
          <a:xfrm>
            <a:off x="849273" y="3446740"/>
            <a:ext cx="6168390" cy="33437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1x Long-Form Article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or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 1x Enhanced Article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Enhanced Article version available with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2 or 4 enhancements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Native promotional ads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Social amplification via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Meta, LinkedIn, and X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Content companion banners: 728x90 leaderboard, 300x250 medium rectangle, 320x50 mobile adhesion banner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Geo-targeting to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US, GCC, Europe, and APAC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Article hosted on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brand-studio.fortune.com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Monthly reporting available upon request</a:t>
            </a:r>
            <a:endParaRPr lang="en-US" sz="1550" dirty="0"/>
          </a:p>
        </p:txBody>
      </p:sp>
      <p:sp>
        <p:nvSpPr>
          <p:cNvPr id="9" name="Text 6"/>
          <p:cNvSpPr/>
          <p:nvPr/>
        </p:nvSpPr>
        <p:spPr>
          <a:xfrm>
            <a:off x="7564874" y="2938224"/>
            <a:ext cx="3130748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⏳</a:t>
            </a:r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 Subject to Confirmation</a:t>
            </a:r>
            <a:endParaRPr lang="en-US" sz="1950" dirty="0"/>
          </a:p>
        </p:txBody>
      </p:sp>
      <p:sp>
        <p:nvSpPr>
          <p:cNvPr id="10" name="Text 7"/>
          <p:cNvSpPr/>
          <p:nvPr/>
        </p:nvSpPr>
        <p:spPr>
          <a:xfrm>
            <a:off x="7564874" y="3446740"/>
            <a:ext cx="6279356" cy="10220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Additional custom branded content executions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Bespoke production elements such as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video, photography, design,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 or other custom enhancements depending on final scope</a:t>
            </a:r>
            <a:endParaRPr lang="en-US" sz="15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1419225"/>
            <a:ext cx="1514356" cy="373142"/>
          </a:xfrm>
          <a:prstGeom prst="roundRect">
            <a:avLst>
              <a:gd name="adj" fmla="val 17872"/>
            </a:avLst>
          </a:prstGeom>
          <a:solidFill>
            <a:srgbClr val="FFE2CC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12852" y="1526381"/>
            <a:ext cx="158710" cy="15871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50858" y="1478756"/>
            <a:ext cx="1038225" cy="2540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PUBLISHER 2</a:t>
            </a:r>
            <a:endParaRPr lang="en-US" sz="1250" dirty="0"/>
          </a:p>
        </p:txBody>
      </p:sp>
      <p:sp>
        <p:nvSpPr>
          <p:cNvPr id="5" name="Text 2"/>
          <p:cNvSpPr/>
          <p:nvPr/>
        </p:nvSpPr>
        <p:spPr>
          <a:xfrm>
            <a:off x="793790" y="1871663"/>
            <a:ext cx="4961811" cy="6200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Investing.com</a:t>
            </a:r>
            <a:endParaRPr lang="en-US" sz="3900" dirty="0"/>
          </a:p>
        </p:txBody>
      </p:sp>
      <p:sp>
        <p:nvSpPr>
          <p:cNvPr id="6" name="Shape 3"/>
          <p:cNvSpPr/>
          <p:nvPr/>
        </p:nvSpPr>
        <p:spPr>
          <a:xfrm>
            <a:off x="650915" y="2789396"/>
            <a:ext cx="6565106" cy="4020860"/>
          </a:xfrm>
          <a:prstGeom prst="roundRect">
            <a:avLst>
              <a:gd name="adj" fmla="val 3554"/>
            </a:avLst>
          </a:prstGeom>
          <a:solidFill>
            <a:srgbClr val="FF7004"/>
          </a:solidFill>
          <a:ln/>
        </p:spPr>
      </p:sp>
      <p:sp>
        <p:nvSpPr>
          <p:cNvPr id="7" name="Text 4"/>
          <p:cNvSpPr/>
          <p:nvPr/>
        </p:nvSpPr>
        <p:spPr>
          <a:xfrm>
            <a:off x="849273" y="2987754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✅</a:t>
            </a:r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 Confirmed</a:t>
            </a:r>
            <a:endParaRPr lang="en-US" sz="1950" dirty="0"/>
          </a:p>
        </p:txBody>
      </p:sp>
      <p:sp>
        <p:nvSpPr>
          <p:cNvPr id="8" name="Text 5"/>
          <p:cNvSpPr/>
          <p:nvPr/>
        </p:nvSpPr>
        <p:spPr>
          <a:xfrm>
            <a:off x="849273" y="3496270"/>
            <a:ext cx="6168390" cy="14783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1x Premium Branded Content article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Permanent live hosting on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Investing.com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Permanent Google indexing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1 month of high-impact placement</a:t>
            </a:r>
            <a:endParaRPr lang="en-US" sz="1550" dirty="0"/>
          </a:p>
        </p:txBody>
      </p:sp>
      <p:sp>
        <p:nvSpPr>
          <p:cNvPr id="9" name="Text 6"/>
          <p:cNvSpPr/>
          <p:nvPr/>
        </p:nvSpPr>
        <p:spPr>
          <a:xfrm>
            <a:off x="849273" y="5153263"/>
            <a:ext cx="6168390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Placement breakdown:</a:t>
            </a:r>
            <a:endParaRPr lang="en-US" sz="1550" dirty="0"/>
          </a:p>
        </p:txBody>
      </p:sp>
      <p:sp>
        <p:nvSpPr>
          <p:cNvPr id="10" name="Text 7"/>
          <p:cNvSpPr/>
          <p:nvPr/>
        </p:nvSpPr>
        <p:spPr>
          <a:xfrm>
            <a:off x="849273" y="5649397"/>
            <a:ext cx="6168390" cy="109144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2 weeks on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Homepage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2 weeks on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Main News Page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Full 1 month on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Main Analysis Page</a:t>
            </a:r>
            <a:endParaRPr lang="en-US" sz="1550" dirty="0"/>
          </a:p>
        </p:txBody>
      </p:sp>
      <p:sp>
        <p:nvSpPr>
          <p:cNvPr id="11" name="Text 8"/>
          <p:cNvSpPr/>
          <p:nvPr/>
        </p:nvSpPr>
        <p:spPr>
          <a:xfrm>
            <a:off x="7564874" y="2987754"/>
            <a:ext cx="3130748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⏳</a:t>
            </a:r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 Subject to Confirmation</a:t>
            </a:r>
            <a:endParaRPr lang="en-US" sz="1950" dirty="0"/>
          </a:p>
        </p:txBody>
      </p:sp>
      <p:sp>
        <p:nvSpPr>
          <p:cNvPr id="12" name="Text 9"/>
          <p:cNvSpPr/>
          <p:nvPr/>
        </p:nvSpPr>
        <p:spPr>
          <a:xfrm>
            <a:off x="7564874" y="3496270"/>
            <a:ext cx="6279356" cy="1865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Branded Content Guest Post / Editorial Content Analysis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Press Release distribution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Newsletter support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Push notifications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Additional social amplification depending on campaign structure</a:t>
            </a:r>
            <a:endParaRPr lang="en-US" sz="15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1756648"/>
            <a:ext cx="1518166" cy="373142"/>
          </a:xfrm>
          <a:prstGeom prst="roundRect">
            <a:avLst>
              <a:gd name="adj" fmla="val 17872"/>
            </a:avLst>
          </a:prstGeom>
          <a:solidFill>
            <a:srgbClr val="FFE2CC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12852" y="1863804"/>
            <a:ext cx="158710" cy="15871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50858" y="1816179"/>
            <a:ext cx="1042035" cy="2540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PUBLISHER 3</a:t>
            </a:r>
            <a:endParaRPr lang="en-US" sz="1250" dirty="0"/>
          </a:p>
        </p:txBody>
      </p:sp>
      <p:sp>
        <p:nvSpPr>
          <p:cNvPr id="5" name="Text 2"/>
          <p:cNvSpPr/>
          <p:nvPr/>
        </p:nvSpPr>
        <p:spPr>
          <a:xfrm>
            <a:off x="793790" y="2209086"/>
            <a:ext cx="4961811" cy="6200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TIME</a:t>
            </a:r>
            <a:endParaRPr lang="en-US" sz="3900" dirty="0"/>
          </a:p>
        </p:txBody>
      </p:sp>
      <p:sp>
        <p:nvSpPr>
          <p:cNvPr id="6" name="Shape 3"/>
          <p:cNvSpPr/>
          <p:nvPr/>
        </p:nvSpPr>
        <p:spPr>
          <a:xfrm>
            <a:off x="650915" y="3126819"/>
            <a:ext cx="6565106" cy="3346133"/>
          </a:xfrm>
          <a:prstGeom prst="roundRect">
            <a:avLst>
              <a:gd name="adj" fmla="val 4271"/>
            </a:avLst>
          </a:prstGeom>
          <a:solidFill>
            <a:srgbClr val="FF7004"/>
          </a:solidFill>
          <a:ln/>
        </p:spPr>
      </p:sp>
      <p:sp>
        <p:nvSpPr>
          <p:cNvPr id="7" name="Text 4"/>
          <p:cNvSpPr/>
          <p:nvPr/>
        </p:nvSpPr>
        <p:spPr>
          <a:xfrm>
            <a:off x="849273" y="3325178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✅</a:t>
            </a:r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 Confirmed</a:t>
            </a:r>
            <a:endParaRPr lang="en-US" sz="1950" dirty="0"/>
          </a:p>
        </p:txBody>
      </p:sp>
      <p:sp>
        <p:nvSpPr>
          <p:cNvPr id="8" name="Text 5"/>
          <p:cNvSpPr/>
          <p:nvPr/>
        </p:nvSpPr>
        <p:spPr>
          <a:xfrm>
            <a:off x="849273" y="3833693"/>
            <a:ext cx="6168390" cy="25698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b="1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TIME Studios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 branded content article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Content can be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created by TIME, co-created,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 or developed from existing client content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Distributed across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TIME's ecosystem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Paid social amplification across TIME audience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Country mix can be selected for digital distribution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Video can be embedded within the content</a:t>
            </a:r>
            <a:endParaRPr lang="en-US" sz="1550" dirty="0"/>
          </a:p>
        </p:txBody>
      </p:sp>
      <p:sp>
        <p:nvSpPr>
          <p:cNvPr id="9" name="Text 6"/>
          <p:cNvSpPr/>
          <p:nvPr/>
        </p:nvSpPr>
        <p:spPr>
          <a:xfrm>
            <a:off x="7564874" y="3325178"/>
            <a:ext cx="3130748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⏳</a:t>
            </a:r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 Subject to Confirmation</a:t>
            </a:r>
            <a:endParaRPr lang="en-US" sz="1950" dirty="0"/>
          </a:p>
        </p:txBody>
      </p:sp>
      <p:sp>
        <p:nvSpPr>
          <p:cNvPr id="10" name="Text 7"/>
          <p:cNvSpPr/>
          <p:nvPr/>
        </p:nvSpPr>
        <p:spPr>
          <a:xfrm>
            <a:off x="7564874" y="3833693"/>
            <a:ext cx="6279356" cy="13395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Broader cross-platform rollout depending on final audience and market selection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Any print-led execution or expanded distribution outside the proposed digital scope</a:t>
            </a:r>
            <a:endParaRPr lang="en-US" sz="15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1721882"/>
            <a:ext cx="1533644" cy="373142"/>
          </a:xfrm>
          <a:prstGeom prst="roundRect">
            <a:avLst>
              <a:gd name="adj" fmla="val 17872"/>
            </a:avLst>
          </a:prstGeom>
          <a:solidFill>
            <a:srgbClr val="FFE2CC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12852" y="1829038"/>
            <a:ext cx="158710" cy="15871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50858" y="1781413"/>
            <a:ext cx="1057513" cy="2540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PUBLISHER 4</a:t>
            </a:r>
            <a:endParaRPr lang="en-US" sz="1250" dirty="0"/>
          </a:p>
        </p:txBody>
      </p:sp>
      <p:sp>
        <p:nvSpPr>
          <p:cNvPr id="5" name="Text 2"/>
          <p:cNvSpPr/>
          <p:nvPr/>
        </p:nvSpPr>
        <p:spPr>
          <a:xfrm>
            <a:off x="793790" y="2174319"/>
            <a:ext cx="4961811" cy="6200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Entrepreneur</a:t>
            </a:r>
            <a:endParaRPr lang="en-US" sz="3900" dirty="0"/>
          </a:p>
        </p:txBody>
      </p:sp>
      <p:sp>
        <p:nvSpPr>
          <p:cNvPr id="6" name="Shape 3"/>
          <p:cNvSpPr/>
          <p:nvPr/>
        </p:nvSpPr>
        <p:spPr>
          <a:xfrm>
            <a:off x="650915" y="3092053"/>
            <a:ext cx="6565106" cy="3415546"/>
          </a:xfrm>
          <a:prstGeom prst="roundRect">
            <a:avLst>
              <a:gd name="adj" fmla="val 4184"/>
            </a:avLst>
          </a:prstGeom>
          <a:solidFill>
            <a:srgbClr val="FF7004"/>
          </a:solidFill>
          <a:ln/>
        </p:spPr>
      </p:sp>
      <p:sp>
        <p:nvSpPr>
          <p:cNvPr id="7" name="Text 4"/>
          <p:cNvSpPr/>
          <p:nvPr/>
        </p:nvSpPr>
        <p:spPr>
          <a:xfrm>
            <a:off x="849273" y="3290411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✅</a:t>
            </a:r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 Confirmed</a:t>
            </a:r>
            <a:endParaRPr lang="en-US" sz="1950" dirty="0"/>
          </a:p>
        </p:txBody>
      </p:sp>
      <p:sp>
        <p:nvSpPr>
          <p:cNvPr id="8" name="Text 5"/>
          <p:cNvSpPr/>
          <p:nvPr/>
        </p:nvSpPr>
        <p:spPr>
          <a:xfrm>
            <a:off x="849273" y="3798927"/>
            <a:ext cx="6168390" cy="26392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Sponsored article on the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Global platform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UK-only sponsored article option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Middle East-only sponsored article option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Social sharing support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Video can be embedded within the article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Print placement possible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b="1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Front cover possible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 for Middle East or UK edition only</a:t>
            </a:r>
            <a:endParaRPr lang="en-US" sz="1550" dirty="0"/>
          </a:p>
        </p:txBody>
      </p:sp>
      <p:sp>
        <p:nvSpPr>
          <p:cNvPr id="9" name="Text 6"/>
          <p:cNvSpPr/>
          <p:nvPr/>
        </p:nvSpPr>
        <p:spPr>
          <a:xfrm>
            <a:off x="7564874" y="3290411"/>
            <a:ext cx="3130748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⏳</a:t>
            </a:r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 Subject to Confirmation</a:t>
            </a:r>
            <a:endParaRPr lang="en-US" sz="1950" dirty="0"/>
          </a:p>
        </p:txBody>
      </p:sp>
      <p:sp>
        <p:nvSpPr>
          <p:cNvPr id="10" name="Text 7"/>
          <p:cNvSpPr/>
          <p:nvPr/>
        </p:nvSpPr>
        <p:spPr>
          <a:xfrm>
            <a:off x="7564874" y="3798927"/>
            <a:ext cx="6279356" cy="7044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Broader campaign extensions beyond the sponsored article format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Final market selection and cover availability</a:t>
            </a:r>
            <a:endParaRPr lang="en-US" sz="15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977741"/>
            <a:ext cx="1520547" cy="373142"/>
          </a:xfrm>
          <a:prstGeom prst="roundRect">
            <a:avLst>
              <a:gd name="adj" fmla="val 17872"/>
            </a:avLst>
          </a:prstGeom>
          <a:solidFill>
            <a:srgbClr val="FFE2CC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12852" y="1084898"/>
            <a:ext cx="158710" cy="15871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50858" y="1037273"/>
            <a:ext cx="1044416" cy="2540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PUBLISHER 5</a:t>
            </a:r>
            <a:endParaRPr lang="en-US" sz="1250" dirty="0"/>
          </a:p>
        </p:txBody>
      </p:sp>
      <p:sp>
        <p:nvSpPr>
          <p:cNvPr id="5" name="Text 2"/>
          <p:cNvSpPr/>
          <p:nvPr/>
        </p:nvSpPr>
        <p:spPr>
          <a:xfrm>
            <a:off x="793790" y="1430179"/>
            <a:ext cx="4961811" cy="6200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Fast Company / Inc.</a:t>
            </a:r>
            <a:endParaRPr lang="en-US" sz="3900" dirty="0"/>
          </a:p>
        </p:txBody>
      </p:sp>
      <p:sp>
        <p:nvSpPr>
          <p:cNvPr id="6" name="Shape 3"/>
          <p:cNvSpPr/>
          <p:nvPr/>
        </p:nvSpPr>
        <p:spPr>
          <a:xfrm>
            <a:off x="650915" y="2347913"/>
            <a:ext cx="6565106" cy="4903946"/>
          </a:xfrm>
          <a:prstGeom prst="roundRect">
            <a:avLst>
              <a:gd name="adj" fmla="val 2914"/>
            </a:avLst>
          </a:prstGeom>
          <a:solidFill>
            <a:srgbClr val="FF7004"/>
          </a:solidFill>
          <a:ln/>
        </p:spPr>
      </p:sp>
      <p:sp>
        <p:nvSpPr>
          <p:cNvPr id="7" name="Text 4"/>
          <p:cNvSpPr/>
          <p:nvPr/>
        </p:nvSpPr>
        <p:spPr>
          <a:xfrm>
            <a:off x="849273" y="2546271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✅</a:t>
            </a:r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 Confirmed</a:t>
            </a:r>
            <a:endParaRPr lang="en-US" sz="1950" dirty="0"/>
          </a:p>
        </p:txBody>
      </p:sp>
      <p:sp>
        <p:nvSpPr>
          <p:cNvPr id="8" name="Text 5"/>
          <p:cNvSpPr/>
          <p:nvPr/>
        </p:nvSpPr>
        <p:spPr>
          <a:xfrm>
            <a:off x="849273" y="3054787"/>
            <a:ext cx="6168390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Content Syndication Option</a:t>
            </a:r>
            <a:endParaRPr lang="en-US" sz="1550" dirty="0"/>
          </a:p>
        </p:txBody>
      </p:sp>
      <p:sp>
        <p:nvSpPr>
          <p:cNvPr id="9" name="Text 6"/>
          <p:cNvSpPr/>
          <p:nvPr/>
        </p:nvSpPr>
        <p:spPr>
          <a:xfrm>
            <a:off x="849273" y="3550920"/>
            <a:ext cx="6168390" cy="14783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1 client-supplied sponsored article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Review, light copy edits, approval, and publishing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Native on-site promotion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Paid social promotion</a:t>
            </a:r>
            <a:endParaRPr lang="en-US" sz="1550" dirty="0"/>
          </a:p>
        </p:txBody>
      </p:sp>
      <p:sp>
        <p:nvSpPr>
          <p:cNvPr id="10" name="Text 7"/>
          <p:cNvSpPr/>
          <p:nvPr/>
        </p:nvSpPr>
        <p:spPr>
          <a:xfrm>
            <a:off x="849273" y="5207913"/>
            <a:ext cx="6168390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Custom Content Studio Article Option</a:t>
            </a:r>
            <a:endParaRPr lang="en-US" sz="1550" dirty="0"/>
          </a:p>
        </p:txBody>
      </p:sp>
      <p:sp>
        <p:nvSpPr>
          <p:cNvPr id="11" name="Text 8"/>
          <p:cNvSpPr/>
          <p:nvPr/>
        </p:nvSpPr>
        <p:spPr>
          <a:xfrm>
            <a:off x="849273" y="5704046"/>
            <a:ext cx="6168390" cy="14783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1 original custom digital article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Editorial development, writing, and production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Native on-site promotion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Paid social amplification</a:t>
            </a:r>
            <a:endParaRPr lang="en-US" sz="1550" dirty="0"/>
          </a:p>
        </p:txBody>
      </p:sp>
      <p:sp>
        <p:nvSpPr>
          <p:cNvPr id="12" name="Text 9"/>
          <p:cNvSpPr/>
          <p:nvPr/>
        </p:nvSpPr>
        <p:spPr>
          <a:xfrm>
            <a:off x="7564874" y="2546271"/>
            <a:ext cx="3130748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⏳</a:t>
            </a:r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 Subject to Confirmation</a:t>
            </a:r>
            <a:endParaRPr lang="en-US" sz="1950" dirty="0"/>
          </a:p>
        </p:txBody>
      </p:sp>
      <p:sp>
        <p:nvSpPr>
          <p:cNvPr id="13" name="Text 10"/>
          <p:cNvSpPr/>
          <p:nvPr/>
        </p:nvSpPr>
        <p:spPr>
          <a:xfrm>
            <a:off x="7564874" y="3054787"/>
            <a:ext cx="6279356" cy="14089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Audience targeting as an add-on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Print options on request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Applicability of the same structure across both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Fast Company and Inc.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 to be reconfirmed</a:t>
            </a:r>
            <a:endParaRPr lang="en-US" sz="15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1915358"/>
            <a:ext cx="1524000" cy="373142"/>
          </a:xfrm>
          <a:prstGeom prst="roundRect">
            <a:avLst>
              <a:gd name="adj" fmla="val 17872"/>
            </a:avLst>
          </a:prstGeom>
          <a:solidFill>
            <a:srgbClr val="FFE2CC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12852" y="2022515"/>
            <a:ext cx="158710" cy="15871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50858" y="1974890"/>
            <a:ext cx="1047869" cy="2540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PUBLISHER 6</a:t>
            </a:r>
            <a:endParaRPr lang="en-US" sz="1250" dirty="0"/>
          </a:p>
        </p:txBody>
      </p:sp>
      <p:sp>
        <p:nvSpPr>
          <p:cNvPr id="5" name="Text 2"/>
          <p:cNvSpPr/>
          <p:nvPr/>
        </p:nvSpPr>
        <p:spPr>
          <a:xfrm>
            <a:off x="793790" y="2367796"/>
            <a:ext cx="4961811" cy="6200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CEO Today</a:t>
            </a:r>
            <a:endParaRPr lang="en-US" sz="3900" dirty="0"/>
          </a:p>
        </p:txBody>
      </p:sp>
      <p:sp>
        <p:nvSpPr>
          <p:cNvPr id="6" name="Shape 3"/>
          <p:cNvSpPr/>
          <p:nvPr/>
        </p:nvSpPr>
        <p:spPr>
          <a:xfrm>
            <a:off x="650915" y="3285530"/>
            <a:ext cx="6565106" cy="3028593"/>
          </a:xfrm>
          <a:prstGeom prst="roundRect">
            <a:avLst>
              <a:gd name="adj" fmla="val 4718"/>
            </a:avLst>
          </a:prstGeom>
          <a:solidFill>
            <a:srgbClr val="FF7004"/>
          </a:solidFill>
          <a:ln/>
        </p:spPr>
      </p:sp>
      <p:sp>
        <p:nvSpPr>
          <p:cNvPr id="7" name="Text 4"/>
          <p:cNvSpPr/>
          <p:nvPr/>
        </p:nvSpPr>
        <p:spPr>
          <a:xfrm>
            <a:off x="849273" y="3483888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✅</a:t>
            </a:r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 Confirmed</a:t>
            </a:r>
            <a:endParaRPr lang="en-US" sz="1950" dirty="0"/>
          </a:p>
        </p:txBody>
      </p:sp>
      <p:sp>
        <p:nvSpPr>
          <p:cNvPr id="8" name="Text 5"/>
          <p:cNvSpPr/>
          <p:nvPr/>
        </p:nvSpPr>
        <p:spPr>
          <a:xfrm>
            <a:off x="849273" y="3992404"/>
            <a:ext cx="6168390" cy="22523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Sponsored article in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expert insight format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Interview format article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Organic social release of articles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Paid YouTube video option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Website hosting for articles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Video hosted on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YouTube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000000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 and on their websites</a:t>
            </a:r>
            <a:endParaRPr lang="en-US" sz="1550" dirty="0"/>
          </a:p>
        </p:txBody>
      </p:sp>
      <p:sp>
        <p:nvSpPr>
          <p:cNvPr id="9" name="Text 6"/>
          <p:cNvSpPr/>
          <p:nvPr/>
        </p:nvSpPr>
        <p:spPr>
          <a:xfrm>
            <a:off x="7564874" y="3483888"/>
            <a:ext cx="3130748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⏳</a:t>
            </a:r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 Subject to Confirmation</a:t>
            </a:r>
            <a:endParaRPr lang="en-US" sz="1950" dirty="0"/>
          </a:p>
        </p:txBody>
      </p:sp>
      <p:sp>
        <p:nvSpPr>
          <p:cNvPr id="10" name="Text 7"/>
          <p:cNvSpPr/>
          <p:nvPr/>
        </p:nvSpPr>
        <p:spPr>
          <a:xfrm>
            <a:off x="7564874" y="3992404"/>
            <a:ext cx="6279356" cy="14089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Larger display packages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Homepage or other premium placement extensions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Any expanded media package beyond the shared article and video formats</a:t>
            </a:r>
            <a:endParaRPr lang="en-US" sz="15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985129"/>
            <a:ext cx="4961811" cy="6200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b="1" dirty="0">
                <a:solidFill>
                  <a:srgbClr val="000000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Campaign Summary</a:t>
            </a:r>
            <a:endParaRPr lang="en-US" sz="3900" dirty="0"/>
          </a:p>
        </p:txBody>
      </p:sp>
      <p:sp>
        <p:nvSpPr>
          <p:cNvPr id="3" name="Text 1"/>
          <p:cNvSpPr/>
          <p:nvPr/>
        </p:nvSpPr>
        <p:spPr>
          <a:xfrm>
            <a:off x="793790" y="3002042"/>
            <a:ext cx="13042821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Across all six publishers, the campaign delivers a robust mix of branded content, social amplification, and digital distribution — with several premium extensions still subject to final scope confirmation.</a:t>
            </a:r>
            <a:endParaRPr lang="en-US" sz="1550" dirty="0"/>
          </a:p>
        </p:txBody>
      </p:sp>
      <p:sp>
        <p:nvSpPr>
          <p:cNvPr id="4" name="Text 2"/>
          <p:cNvSpPr/>
          <p:nvPr/>
        </p:nvSpPr>
        <p:spPr>
          <a:xfrm>
            <a:off x="793790" y="3959543"/>
            <a:ext cx="3074670" cy="6549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5150"/>
              </a:lnSpc>
              <a:buNone/>
            </a:pPr>
            <a:r>
              <a:rPr lang="en-US" sz="5150" b="1" dirty="0">
                <a:solidFill>
                  <a:srgbClr val="534834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6</a:t>
            </a:r>
            <a:endParaRPr lang="en-US" sz="5150" dirty="0"/>
          </a:p>
        </p:txBody>
      </p:sp>
      <p:sp>
        <p:nvSpPr>
          <p:cNvPr id="5" name="Text 3"/>
          <p:cNvSpPr/>
          <p:nvPr/>
        </p:nvSpPr>
        <p:spPr>
          <a:xfrm>
            <a:off x="1090613" y="4862512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534834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Publishers</a:t>
            </a:r>
            <a:endParaRPr lang="en-US" sz="1950" dirty="0"/>
          </a:p>
        </p:txBody>
      </p:sp>
      <p:sp>
        <p:nvSpPr>
          <p:cNvPr id="6" name="Text 4"/>
          <p:cNvSpPr/>
          <p:nvPr/>
        </p:nvSpPr>
        <p:spPr>
          <a:xfrm>
            <a:off x="793790" y="5291733"/>
            <a:ext cx="3074670" cy="9526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Fortune, Investing.com, TIME, Entrepreneur, Fast Company / Inc., CEO Today</a:t>
            </a:r>
            <a:endParaRPr lang="en-US" sz="1550" dirty="0"/>
          </a:p>
        </p:txBody>
      </p:sp>
      <p:sp>
        <p:nvSpPr>
          <p:cNvPr id="7" name="Text 5"/>
          <p:cNvSpPr/>
          <p:nvPr/>
        </p:nvSpPr>
        <p:spPr>
          <a:xfrm>
            <a:off x="4116467" y="3959543"/>
            <a:ext cx="3074670" cy="6549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5150"/>
              </a:lnSpc>
              <a:buNone/>
            </a:pPr>
            <a:r>
              <a:rPr lang="en-US" sz="5150" b="1" dirty="0">
                <a:solidFill>
                  <a:srgbClr val="534834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7+</a:t>
            </a:r>
            <a:endParaRPr lang="en-US" sz="5150" dirty="0"/>
          </a:p>
        </p:txBody>
      </p:sp>
      <p:sp>
        <p:nvSpPr>
          <p:cNvPr id="8" name="Text 6"/>
          <p:cNvSpPr/>
          <p:nvPr/>
        </p:nvSpPr>
        <p:spPr>
          <a:xfrm>
            <a:off x="4413290" y="4862512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534834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Confirmed Articles</a:t>
            </a:r>
            <a:endParaRPr lang="en-US" sz="1950" dirty="0"/>
          </a:p>
        </p:txBody>
      </p:sp>
      <p:sp>
        <p:nvSpPr>
          <p:cNvPr id="9" name="Text 7"/>
          <p:cNvSpPr/>
          <p:nvPr/>
        </p:nvSpPr>
        <p:spPr>
          <a:xfrm>
            <a:off x="4116467" y="5291733"/>
            <a:ext cx="3074670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Branded, sponsored, and custom content across all platforms</a:t>
            </a:r>
            <a:endParaRPr lang="en-US" sz="1550" dirty="0"/>
          </a:p>
        </p:txBody>
      </p:sp>
      <p:sp>
        <p:nvSpPr>
          <p:cNvPr id="10" name="Text 8"/>
          <p:cNvSpPr/>
          <p:nvPr/>
        </p:nvSpPr>
        <p:spPr>
          <a:xfrm>
            <a:off x="7439144" y="3959543"/>
            <a:ext cx="3074670" cy="6549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5150"/>
              </a:lnSpc>
              <a:buNone/>
            </a:pPr>
            <a:r>
              <a:rPr lang="en-US" sz="5150" b="1" dirty="0">
                <a:solidFill>
                  <a:srgbClr val="534834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4</a:t>
            </a:r>
            <a:endParaRPr lang="en-US" sz="5150" dirty="0"/>
          </a:p>
        </p:txBody>
      </p:sp>
      <p:sp>
        <p:nvSpPr>
          <p:cNvPr id="11" name="Text 9"/>
          <p:cNvSpPr/>
          <p:nvPr/>
        </p:nvSpPr>
        <p:spPr>
          <a:xfrm>
            <a:off x="7735967" y="4862512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534834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Geo Regions</a:t>
            </a:r>
            <a:endParaRPr lang="en-US" sz="1950" dirty="0"/>
          </a:p>
        </p:txBody>
      </p:sp>
      <p:sp>
        <p:nvSpPr>
          <p:cNvPr id="12" name="Text 10"/>
          <p:cNvSpPr/>
          <p:nvPr/>
        </p:nvSpPr>
        <p:spPr>
          <a:xfrm>
            <a:off x="7439144" y="5291733"/>
            <a:ext cx="3074670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US, GCC, Europe, and APAC targeted via Fortune geo-targeting</a:t>
            </a:r>
            <a:endParaRPr lang="en-US" sz="1550" dirty="0"/>
          </a:p>
        </p:txBody>
      </p:sp>
      <p:sp>
        <p:nvSpPr>
          <p:cNvPr id="13" name="Text 11"/>
          <p:cNvSpPr/>
          <p:nvPr/>
        </p:nvSpPr>
        <p:spPr>
          <a:xfrm>
            <a:off x="10761821" y="3959543"/>
            <a:ext cx="3074789" cy="6549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5150"/>
              </a:lnSpc>
              <a:buNone/>
            </a:pPr>
            <a:r>
              <a:rPr lang="en-US" sz="5150" b="1" dirty="0">
                <a:solidFill>
                  <a:srgbClr val="534834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3+</a:t>
            </a:r>
            <a:endParaRPr lang="en-US" sz="5150" dirty="0"/>
          </a:p>
        </p:txBody>
      </p:sp>
      <p:sp>
        <p:nvSpPr>
          <p:cNvPr id="14" name="Text 12"/>
          <p:cNvSpPr/>
          <p:nvPr/>
        </p:nvSpPr>
        <p:spPr>
          <a:xfrm>
            <a:off x="11058763" y="4862512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534834"/>
                </a:solidFill>
                <a:latin typeface="Baskervville Extra Bold" pitchFamily="34" charset="0"/>
                <a:ea typeface="Baskervville Extra Bold" pitchFamily="34" charset="-122"/>
                <a:cs typeface="Baskervville Extra Bold" pitchFamily="34" charset="-120"/>
              </a:rPr>
              <a:t>Social Channels</a:t>
            </a:r>
            <a:endParaRPr lang="en-US" sz="1950" dirty="0"/>
          </a:p>
        </p:txBody>
      </p:sp>
      <p:sp>
        <p:nvSpPr>
          <p:cNvPr id="15" name="Text 13"/>
          <p:cNvSpPr/>
          <p:nvPr/>
        </p:nvSpPr>
        <p:spPr>
          <a:xfrm>
            <a:off x="10761821" y="5291733"/>
            <a:ext cx="3074789" cy="9526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534834"/>
                </a:solidFill>
                <a:latin typeface="Baskervville" pitchFamily="34" charset="0"/>
                <a:ea typeface="Baskervville" pitchFamily="34" charset="-122"/>
                <a:cs typeface="Baskervville" pitchFamily="34" charset="-120"/>
              </a:rPr>
              <a:t>Meta, LinkedIn, X, and YouTube amplification confirmed across publishers</a:t>
            </a:r>
            <a:endParaRPr lang="en-US" sz="15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lastModifiedBy/>
  <cp:revision>1</cp:revision>
  <dcterms:created xsi:type="dcterms:W3CDTF">2026-03-20T06:15:54Z</dcterms:created>
  <dcterms:modified xsi:type="dcterms:W3CDTF">2026-03-20T06:15:54Z</dcterms:modified>
</cp:coreProperties>
</file>