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jpg"/><Relationship Id="rId3" Type="http://schemas.openxmlformats.org/officeDocument/2006/relationships/image" Target="../media/image-12-3.jpg"/><Relationship Id="rId4" Type="http://schemas.openxmlformats.org/officeDocument/2006/relationships/image" Target="../media/image-12-4.jpg"/><Relationship Id="rId5" Type="http://schemas.openxmlformats.org/officeDocument/2006/relationships/image" Target="../media/image-12-5.jpg"/><Relationship Id="rId6" Type="http://schemas.openxmlformats.org/officeDocument/2006/relationships/image" Target="../media/image-12-6.jp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lendly.com/masscomgx/15m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B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milan/img/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D0B09">
              <a:alpha val="5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4160520"/>
            <a:ext cx="12191695" cy="2697480"/>
          </a:xfrm>
          <a:prstGeom prst="rect">
            <a:avLst/>
          </a:prstGeom>
          <a:solidFill>
            <a:srgbClr val="0D0B09">
              <a:alpha val="88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85800" y="914400"/>
            <a:ext cx="1554480" cy="0"/>
          </a:xfrm>
          <a:prstGeom prst="line">
            <a:avLst/>
          </a:prstGeom>
          <a:noFill/>
          <a:ln w="25400">
            <a:solidFill>
              <a:srgbClr val="B08D5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85800" y="10515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50" kern="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DOOH PROPOSAL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5800" y="4343400"/>
            <a:ext cx="10515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Fashion Week 2026</a:t>
            </a:r>
            <a:endParaRPr lang="en-US" sz="4600" dirty="0"/>
          </a:p>
        </p:txBody>
      </p:sp>
      <p:sp>
        <p:nvSpPr>
          <p:cNvPr id="8" name="Text 5"/>
          <p:cNvSpPr/>
          <p:nvPr/>
        </p:nvSpPr>
        <p:spPr>
          <a:xfrm>
            <a:off x="685800" y="5230368"/>
            <a:ext cx="9601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9C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Milano Moda Donna — Reaching Buyers, Press &amp; Private Clients Across Milan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85800" y="57150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Milan-Malpensa Airport + Metropolitan City DOOH   ·   22–28 September 2026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85800" y="605332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investment tiers — Explore, Reach &amp; Domination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64922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by Masscom Global  —  Wealth in motion intelligence.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Milano Moda Donna: Seven Days Where Fashion</a:t>
            </a:r>
            <a:endParaRPr lang="en-US" sz="2800" dirty="0"/>
          </a:p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Capital Meets Global Buying Power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76809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22–28 SEP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6809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2026, Milan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Quadrilatero della Moda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8328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8328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0" name="Text 8"/>
          <p:cNvSpPr/>
          <p:nvPr/>
        </p:nvSpPr>
        <p:spPr>
          <a:xfrm>
            <a:off x="360273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2.76M+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360273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passengers across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Milan airport system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21792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4" name="Text 12"/>
          <p:cNvSpPr/>
          <p:nvPr/>
        </p:nvSpPr>
        <p:spPr>
          <a:xfrm>
            <a:off x="643737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43737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across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9052560" y="2057400"/>
            <a:ext cx="2697480" cy="14173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52560" y="2057400"/>
            <a:ext cx="54864" cy="14173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8" name="Text 16"/>
          <p:cNvSpPr/>
          <p:nvPr/>
        </p:nvSpPr>
        <p:spPr>
          <a:xfrm>
            <a:off x="9272016" y="219456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9272016" y="2697480"/>
            <a:ext cx="2331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 across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&amp; city network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48640" y="374904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Milano Moda Donna, organized by Camera Nazionale della Moda Italiana, draws international buyers, press and private clients into a compact, walkable circuit — arriving through Malpensa and moving through the Quadrilatero della Moda for a single, dense week.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4572000"/>
            <a:ext cx="11064240" cy="1645920"/>
          </a:xfrm>
          <a:prstGeom prst="roundRect">
            <a:avLst>
              <a:gd name="adj" fmla="val 3333"/>
            </a:avLst>
          </a:prstGeom>
          <a:solidFill>
            <a:srgbClr val="16130F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736592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SEVEN DAYS SHAPE A FLIGHT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68680" y="507492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Tue–Wed (22–23 Sep): 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— buyers &amp; press land first
</a:t>
            </a:r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Thu–Fri (24–25 Sep): 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Private-client &amp; talent arrivals cluster mid-week
</a:t>
            </a:r>
            <a:pPr indent="0" marL="0">
              <a:lnSpc>
                <a:spcPct val="130000"/>
              </a:lnSpc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Sat–Sun (26–27 Sep): </a:t>
            </a:r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weight, as the audience moves on to Paris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613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Reachable Audience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Derived from Masscom Global's September 2026 Milan media-planning window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2.76 million+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548640" y="2606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passengers a month across the Milan airport system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3152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3152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 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formats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8328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6616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$1,500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56616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day, entry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 pricing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1792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3–5 days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40080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brief to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screens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052560" y="3246120"/>
            <a:ext cx="2697480" cy="1371600"/>
          </a:xfrm>
          <a:prstGeom prst="roundRect">
            <a:avLst>
              <a:gd name="adj" fmla="val 4000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0" y="3410712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9235440" y="395935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targetable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screens, this campaign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5029200"/>
            <a:ext cx="11064240" cy="0"/>
          </a:xfrm>
          <a:prstGeom prst="line">
            <a:avLst/>
          </a:prstGeom>
          <a:noFill/>
          <a:ln w="19050">
            <a:solidFill>
              <a:srgbClr val="B08D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8640" y="5193792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i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pricing and a three-to-five-day activation window mean Malpensa placements can be weighted precisely — to the early arrivals wave, the mid-week private-client cluster, or the departure side as the audience moves on to Paris.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the Seven Days Actually Shape a Flight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Daily-rate flexibility lets the plan follow the audience through the week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Sep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2129246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Sep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709851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Sep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290457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Sep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871063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Sep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451669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Sep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032274" y="2103120"/>
            <a:ext cx="158060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Sep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651760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48640" y="2651760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B08D57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651760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Arrival weight · buyers &amp; press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346704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709851" y="3346704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6E1E2B"/>
          </a:solidFill>
          <a:ln/>
        </p:spPr>
      </p:sp>
      <p:sp>
        <p:nvSpPr>
          <p:cNvPr id="17" name="Text 15"/>
          <p:cNvSpPr/>
          <p:nvPr/>
        </p:nvSpPr>
        <p:spPr>
          <a:xfrm>
            <a:off x="3847011" y="3346704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Private-client &amp; talent arrivals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48640" y="4041648"/>
            <a:ext cx="11064240" cy="566928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9525">
            <a:solidFill>
              <a:srgbClr val="E5DFCF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451669" y="4041648"/>
            <a:ext cx="3161211" cy="566928"/>
          </a:xfrm>
          <a:prstGeom prst="roundRect">
            <a:avLst>
              <a:gd name="adj" fmla="val 6452"/>
            </a:avLst>
          </a:prstGeom>
          <a:solidFill>
            <a:srgbClr val="B08D57"/>
          </a:solidFill>
          <a:ln/>
        </p:spPr>
      </p:sp>
      <p:sp>
        <p:nvSpPr>
          <p:cNvPr id="20" name="Text 18"/>
          <p:cNvSpPr/>
          <p:nvPr/>
        </p:nvSpPr>
        <p:spPr>
          <a:xfrm>
            <a:off x="8588829" y="4041648"/>
            <a:ext cx="29783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 weight · onward to Paris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2129246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3709851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3" name="Shape 21"/>
          <p:cNvSpPr/>
          <p:nvPr/>
        </p:nvSpPr>
        <p:spPr>
          <a:xfrm>
            <a:off x="5290457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4" name="Shape 22"/>
          <p:cNvSpPr/>
          <p:nvPr/>
        </p:nvSpPr>
        <p:spPr>
          <a:xfrm>
            <a:off x="6871063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5" name="Shape 23"/>
          <p:cNvSpPr/>
          <p:nvPr/>
        </p:nvSpPr>
        <p:spPr>
          <a:xfrm>
            <a:off x="8451669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6" name="Shape 24"/>
          <p:cNvSpPr/>
          <p:nvPr/>
        </p:nvSpPr>
        <p:spPr>
          <a:xfrm>
            <a:off x="10032274" y="2560320"/>
            <a:ext cx="0" cy="2176272"/>
          </a:xfrm>
          <a:prstGeom prst="line">
            <a:avLst/>
          </a:prstGeom>
          <a:noFill/>
          <a:ln w="6350">
            <a:solidFill>
              <a:srgbClr val="E5DFCF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548640" y="496519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rates and a three-to-five-day activation mean Malpensa can be weighted to arrivals early, to the private-client cluster mid-week, and to the departure side as the audience moves on to Paris.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613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 INTELLIGENCE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vs. the World's Fashion Capitals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 density and passenger volume at comparable European hubs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B08D57"/>
          </a:solidFill>
          <a:ln w="12700">
            <a:solidFill>
              <a:srgbClr val="B08D5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6596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Malpensa (MXP)   ★ This Campaign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035040" y="196596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150+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035040" y="2276856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8778240" y="196596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2.76M / mo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624328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24328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London Heathrow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35040" y="2624328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567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035040" y="2935224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8778240" y="262432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6.6M / mo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3282696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282696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Frankfurt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5040" y="3282696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359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035040" y="3593592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778240" y="328269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5.0M / mo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3941064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2960" y="3941064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 Charles de Gaulle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035040" y="3941064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035040" y="42519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8778240" y="3941064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5.6M / mo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548640" y="4599432"/>
            <a:ext cx="11064240" cy="566928"/>
          </a:xfrm>
          <a:prstGeom prst="roundRect">
            <a:avLst>
              <a:gd name="adj" fmla="val 8065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22960" y="4599432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Zurich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6035040" y="4599432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D9C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219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6035040" y="491032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screens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8778240" y="4599432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1.3M / mo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548640" y="534924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carries fewer screens than the largest European hubs — meaning less clutter and a lower cost of entry, while still reaching a 2.76M+ monthly passenger base concentrated around a single, dense fashion-week window.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48640" y="6263640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Masscom Global network data. Comparison hub figures are drawn from the same network dataset; pricing and activation timeline are current rate-card estimates, not guarantees.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613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Your Package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standardized tiers — transparent pricing, no negotiation required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20440" cy="4114800"/>
          </a:xfrm>
          <a:prstGeom prst="roundRect">
            <a:avLst>
              <a:gd name="adj" fmla="val 1558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945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54203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the market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822960" y="297180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$250/hr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22960" y="36118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22960" y="39776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$20,000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822960" y="437083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822960" y="470916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48463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Entry-tier access to validate Milan Fashion Week as a channel before scaling up.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822960" y="562356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822960" y="5779008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new to airport/city DOOH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325112" y="1920240"/>
            <a:ext cx="3520440" cy="4114800"/>
          </a:xfrm>
          <a:prstGeom prst="roundRect">
            <a:avLst>
              <a:gd name="adj" fmla="val 1558"/>
            </a:avLst>
          </a:prstGeom>
          <a:solidFill>
            <a:srgbClr val="231F19"/>
          </a:solidFill>
          <a:ln w="25400">
            <a:solidFill>
              <a:srgbClr val="B08D5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48072" y="1719072"/>
            <a:ext cx="1874520" cy="384048"/>
          </a:xfrm>
          <a:prstGeom prst="roundRect">
            <a:avLst>
              <a:gd name="adj" fmla="val 50000"/>
            </a:avLst>
          </a:prstGeom>
          <a:solidFill>
            <a:srgbClr val="B08D57"/>
          </a:solidFill>
          <a:ln/>
        </p:spPr>
      </p:sp>
      <p:sp>
        <p:nvSpPr>
          <p:cNvPr id="19" name="Text 17"/>
          <p:cNvSpPr/>
          <p:nvPr/>
        </p:nvSpPr>
        <p:spPr>
          <a:xfrm>
            <a:off x="5148072" y="171907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D0B0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POPULAR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599432" y="21945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99432" y="254203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Expand your share-of-voice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599432" y="297180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99432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$500/hr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4599432" y="36118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599432" y="39776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$45,000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4599432" y="437083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4599432" y="470916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99432" y="48463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placement weighting and expanded daypart coverage across the network.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4599432" y="562356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30" name="Text 28"/>
          <p:cNvSpPr/>
          <p:nvPr/>
        </p:nvSpPr>
        <p:spPr>
          <a:xfrm>
            <a:off x="4599432" y="5779008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 scaling proven campaigns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8101584" y="1920240"/>
            <a:ext cx="3520440" cy="4114800"/>
          </a:xfrm>
          <a:prstGeom prst="roundRect">
            <a:avLst>
              <a:gd name="adj" fmla="val 1558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375904" y="2194560"/>
            <a:ext cx="2971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DOMINATION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375904" y="254203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 the conversation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8375904" y="297180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375904" y="310896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$1,000/hr</a:t>
            </a:r>
            <a:endParaRPr lang="en-US" sz="2600" dirty="0"/>
          </a:p>
        </p:txBody>
      </p:sp>
      <p:sp>
        <p:nvSpPr>
          <p:cNvPr id="36" name="Text 34"/>
          <p:cNvSpPr/>
          <p:nvPr/>
        </p:nvSpPr>
        <p:spPr>
          <a:xfrm>
            <a:off x="8375904" y="3611880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rate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8375904" y="39776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$80,000</a:t>
            </a:r>
            <a:endParaRPr lang="en-US" sz="1900" dirty="0"/>
          </a:p>
        </p:txBody>
      </p:sp>
      <p:sp>
        <p:nvSpPr>
          <p:cNvPr id="38" name="Text 36"/>
          <p:cNvSpPr/>
          <p:nvPr/>
        </p:nvSpPr>
        <p:spPr>
          <a:xfrm>
            <a:off x="8375904" y="4370832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weekly booking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8375904" y="4709160"/>
            <a:ext cx="2971800" cy="0"/>
          </a:xfrm>
          <a:prstGeom prst="line">
            <a:avLst/>
          </a:prstGeom>
          <a:noFill/>
          <a:ln w="12700">
            <a:solidFill>
              <a:srgbClr val="332C22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375904" y="48463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Maximum share-of-voice across every venue type, with dedicated account management.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8375904" y="5623560"/>
            <a:ext cx="2971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spc="100" kern="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FOR</a:t>
            </a:r>
            <a:endParaRPr lang="en-US" sz="850" dirty="0"/>
          </a:p>
        </p:txBody>
      </p:sp>
      <p:sp>
        <p:nvSpPr>
          <p:cNvPr id="42" name="Text 40"/>
          <p:cNvSpPr/>
          <p:nvPr/>
        </p:nvSpPr>
        <p:spPr>
          <a:xfrm>
            <a:off x="8375904" y="5779008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Category leaders wanting full market presence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INVESTMENT OPTIONS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Package, Same Premium Network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tiers draw from the identical 264-screen MXP + Milan footprint — the difference is share-of-voice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356616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2057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264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Targetable Screens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97680" y="1965960"/>
            <a:ext cx="356616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9" name="Text 7"/>
          <p:cNvSpPr/>
          <p:nvPr/>
        </p:nvSpPr>
        <p:spPr>
          <a:xfrm>
            <a:off x="4434840" y="2057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434840" y="26060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0" y="1965960"/>
            <a:ext cx="3566160" cy="1188720"/>
          </a:xfrm>
          <a:prstGeom prst="roundRect">
            <a:avLst>
              <a:gd name="adj" fmla="val 4615"/>
            </a:avLst>
          </a:prstGeom>
          <a:solidFill>
            <a:srgbClr val="16130F"/>
          </a:solidFill>
          <a:ln/>
        </p:spPr>
      </p:sp>
      <p:sp>
        <p:nvSpPr>
          <p:cNvPr id="12" name="Text 10"/>
          <p:cNvSpPr/>
          <p:nvPr/>
        </p:nvSpPr>
        <p:spPr>
          <a:xfrm>
            <a:off x="8183880" y="2057400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8183880" y="26060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Markets — MXP Airport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Milan Metropolitan City</a:t>
            </a:r>
            <a:endParaRPr lang="en-US" sz="11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2900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2194560"/>
                <a:gridCol w="2011680"/>
                <a:gridCol w="2011680"/>
                <a:gridCol w="19202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Package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Weekly Investment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MXP Line Item /wk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City Line Item /wk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Daily Budget (each)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Explore Package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$1,428.57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 Package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$45,000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$22,500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$3,214.29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Domination Package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$80,000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$40,000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$5,714.29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548640" y="51663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items span the confirmed 22–28 September 2026 Milano Moda Donna dates. Weekly budget is split evenly across the MXP and city line items at every tier.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CAMPAIGN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Venue Type Mix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264 screens across airport transit and premium city outdoor formats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MALPENSA AIRPORT (MXP) — 105 SCREENS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94560"/>
          <a:ext cx="539496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146304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Departures Hall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Shopping Area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Arrival Hall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Baggage Claim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Transit – Airports (general)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Food Court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6263640" y="1874520"/>
            <a:ext cx="5349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100" kern="0" dirty="0">
                <a:solidFill>
                  <a:srgbClr val="1613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 METROPOLITAN CITY — 159 SCREENS</a:t>
            </a:r>
            <a:endParaRPr lang="en-US" sz="1150" dirty="0"/>
          </a:p>
        </p:txBody>
      </p:sp>
      <p:graphicFrame>
        <p:nvGraphicFramePr>
          <p:cNvPr id="17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2194560"/>
          <a:ext cx="5349240" cy="914400"/>
        </p:xfrm>
        <a:graphic>
          <a:graphicData uri="http://schemas.openxmlformats.org/drawingml/2006/table">
            <a:tbl>
              <a:tblPr/>
              <a:tblGrid>
                <a:gridCol w="3886200"/>
                <a:gridCol w="146304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Venue Type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b="1" dirty="0">
                          <a:solidFill>
                            <a:srgbClr val="F4EFE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Screens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130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 – Roadside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Outdoor – Billboards – Spectacular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50" dirty="0">
                          <a:solidFill>
                            <a:srgbClr val="241F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5D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 5"/>
          <p:cNvSpPr/>
          <p:nvPr/>
        </p:nvSpPr>
        <p:spPr>
          <a:xfrm>
            <a:off x="548640" y="507492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inventory is weighted to Departures Hall (41%) and Shopping Area — the two zones where international buyers and press dwell longest before connecting onward. City inventory leans on high-visibility roadside and spectacular billboard formats across the Quadrilatero della Moda and arterial routes.</a:t>
            </a:r>
            <a:endParaRPr lang="en-US" sz="1150" dirty="0"/>
          </a:p>
        </p:txBody>
      </p:sp>
      <p:sp>
        <p:nvSpPr>
          <p:cNvPr id="10" name="Text 6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AIRPORT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Milan-Malpensa International Airport (MXP)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 available screens across arrivals, departures &amp; shopping zones</a:t>
            </a:r>
            <a:endParaRPr lang="en-US" sz="1350" dirty="0"/>
          </a:p>
        </p:txBody>
      </p:sp>
      <p:pic>
        <p:nvPicPr>
          <p:cNvPr id="5" name="Image 0" descr="/home/claude/milan/img/mxp_map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874520"/>
            <a:ext cx="649224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269480" y="1874520"/>
            <a:ext cx="43434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269480" y="187452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Text 5"/>
          <p:cNvSpPr/>
          <p:nvPr/>
        </p:nvSpPr>
        <p:spPr>
          <a:xfrm>
            <a:off x="7498080" y="194767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105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9281160" y="194767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screens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269480" y="2926080"/>
            <a:ext cx="43434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269480" y="2926080"/>
            <a:ext cx="54864" cy="91440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2" name="Text 9"/>
          <p:cNvSpPr/>
          <p:nvPr/>
        </p:nvSpPr>
        <p:spPr>
          <a:xfrm>
            <a:off x="7498080" y="2999232"/>
            <a:ext cx="182880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9281160" y="2999232"/>
            <a:ext cx="22402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Venue types across the terminals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7269480" y="4114800"/>
            <a:ext cx="43434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Milan-Malpensa is Italy's principal gateway for international fashion traffic — part of a Milan airport system carrying 2.76M+ passengers monthly. Screens span both terminals, weighted to the arrivals-to-baggage journey where buyers and press first land.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CITY COVERAGE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 Metropolitan City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159 available screens across the Quadrilatero della Moda and arterial routes</a:t>
            </a:r>
            <a:endParaRPr lang="en-US" sz="1350" dirty="0"/>
          </a:p>
        </p:txBody>
      </p:sp>
      <p:pic>
        <p:nvPicPr>
          <p:cNvPr id="5" name="Image 0" descr="/home/claude/milan/img/city_map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874520"/>
            <a:ext cx="649224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269480" y="1874520"/>
            <a:ext cx="43434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269480" y="1874520"/>
            <a:ext cx="54864" cy="9601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8" name="Text 5"/>
          <p:cNvSpPr/>
          <p:nvPr/>
        </p:nvSpPr>
        <p:spPr>
          <a:xfrm>
            <a:off x="7498080" y="1947672"/>
            <a:ext cx="18288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159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281160" y="1947672"/>
            <a:ext cx="22402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Available city screens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7269480" y="2971800"/>
            <a:ext cx="434340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5DFCF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269480" y="2971800"/>
            <a:ext cx="54864" cy="9601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12" name="Text 9"/>
          <p:cNvSpPr/>
          <p:nvPr/>
        </p:nvSpPr>
        <p:spPr>
          <a:xfrm>
            <a:off x="7498080" y="3044952"/>
            <a:ext cx="182880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9281160" y="3044952"/>
            <a:ext cx="22402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Outdoor billboard formats —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roadside, standard &amp; spectacular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7269480" y="4206240"/>
            <a:ext cx="4343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24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concentrates around central Milan — the Quadrilatero della Moda, Duomo, and the arterial roads feeding the fashion district — with additional reach into Monza, Rho and Corsico for commuter and event-day traffic during the show week.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Malpensa Airport (MXP)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terminal network</a:t>
            </a:r>
            <a:endParaRPr lang="en-US" sz="1350" dirty="0"/>
          </a:p>
        </p:txBody>
      </p:sp>
      <p:pic>
        <p:nvPicPr>
          <p:cNvPr id="5" name="Image 0" descr="/home/claude/milan/img/mxp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874520"/>
            <a:ext cx="5349240" cy="16002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349300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Roccobarocco — terminal pillar screen</a:t>
            </a:r>
            <a:endParaRPr lang="en-US" sz="1050" dirty="0"/>
          </a:p>
        </p:txBody>
      </p:sp>
      <p:pic>
        <p:nvPicPr>
          <p:cNvPr id="7" name="Image 1" descr="/home/claude/milan/img/mxp4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263640" y="1874520"/>
            <a:ext cx="5349240" cy="1600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63640" y="349300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Etro — terminal digital wall</a:t>
            </a:r>
            <a:endParaRPr lang="en-US" sz="1050" dirty="0"/>
          </a:p>
        </p:txBody>
      </p:sp>
      <p:pic>
        <p:nvPicPr>
          <p:cNvPr id="9" name="Image 2" descr="/home/claude/milan/img/mxp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548640" y="4069080"/>
            <a:ext cx="5349240" cy="16002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48640" y="568756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Departures lounge — digital wall</a:t>
            </a:r>
            <a:endParaRPr lang="en-US" sz="1050" dirty="0"/>
          </a:p>
        </p:txBody>
      </p:sp>
      <p:pic>
        <p:nvPicPr>
          <p:cNvPr id="11" name="Image 3" descr="/home/claude/milan/img/mxp1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263640" y="4069080"/>
            <a:ext cx="5349240" cy="160020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263640" y="5687568"/>
            <a:ext cx="5349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concourse — freestanding kiosk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4" name="Text 8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9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ENVIRONMENTS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3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Inventory in Context — Milan Metropolitan City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371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sample of premium DOOH placements across the Quadrilatero della Moda and arterial routes</a:t>
            </a:r>
            <a:endParaRPr lang="en-US" sz="1350" dirty="0"/>
          </a:p>
        </p:txBody>
      </p:sp>
      <p:pic>
        <p:nvPicPr>
          <p:cNvPr id="5" name="Image 0" descr="/home/claude/milan/img/city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48640" y="1828800"/>
            <a:ext cx="3520440" cy="1554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Alzaia Naviglio Grande — storefront screen</a:t>
            </a:r>
            <a:endParaRPr lang="en-US" sz="1000" dirty="0"/>
          </a:p>
        </p:txBody>
      </p:sp>
      <p:pic>
        <p:nvPicPr>
          <p:cNvPr id="7" name="Image 1" descr="/home/claude/milan/img/city8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325112" y="1828800"/>
            <a:ext cx="3520440" cy="15544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325112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Fendi — Streetvox building-scale screen</a:t>
            </a:r>
            <a:endParaRPr lang="en-US" sz="1000" dirty="0"/>
          </a:p>
        </p:txBody>
      </p:sp>
      <p:pic>
        <p:nvPicPr>
          <p:cNvPr id="9" name="Image 2" descr="/home/claude/milan/img/city9.jp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8101584" y="1828800"/>
            <a:ext cx="3520440" cy="1554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101584" y="3401568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Leffe — Streetvox neighborhood screen</a:t>
            </a:r>
            <a:endParaRPr lang="en-US" sz="1000" dirty="0"/>
          </a:p>
        </p:txBody>
      </p:sp>
      <p:pic>
        <p:nvPicPr>
          <p:cNvPr id="11" name="Image 3" descr="/home/claude/milan/img/city_d.jp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548640" y="3950208"/>
            <a:ext cx="3520440" cy="1554480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548640" y="5522976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Hyundai — Streetvox building-scale screen</a:t>
            </a:r>
            <a:endParaRPr lang="en-US" sz="1000" dirty="0"/>
          </a:p>
        </p:txBody>
      </p:sp>
      <p:pic>
        <p:nvPicPr>
          <p:cNvPr id="13" name="Image 4" descr="/home/claude/milan/img/city_c.jp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4325112" y="3950208"/>
            <a:ext cx="3520440" cy="155448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4325112" y="5522976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Esselunga / CONI — roadside spectacular</a:t>
            </a:r>
            <a:endParaRPr lang="en-US" sz="1000" dirty="0"/>
          </a:p>
        </p:txBody>
      </p:sp>
      <p:pic>
        <p:nvPicPr>
          <p:cNvPr id="15" name="Image 5" descr="/home/claude/milan/img/city_a.jp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8101584" y="3950208"/>
            <a:ext cx="3520440" cy="1554480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8101584" y="5522976"/>
            <a:ext cx="3520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Urban roundabout — digital panel cluster</a:t>
            </a:r>
            <a:endParaRPr lang="en-US" sz="1000" dirty="0"/>
          </a:p>
        </p:txBody>
      </p:sp>
      <p:sp>
        <p:nvSpPr>
          <p:cNvPr id="17" name="Text 9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18" name="Text 10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  <p:sp>
        <p:nvSpPr>
          <p:cNvPr id="19" name="Text 11"/>
          <p:cNvSpPr/>
          <p:nvPr/>
        </p:nvSpPr>
        <p:spPr>
          <a:xfrm>
            <a:off x="548640" y="6355080"/>
            <a:ext cx="11064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75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Caution: Programmatic Digital Out-of-Home (pDOOH) campaigns do not provide full activation screen-level proof. While delivery and play logs are available, platform-level reporting does not guarantee visibility on every individual screen at every moment.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13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50" kern="0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MASSCOM GLOBAL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40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Masscom Global Standard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19456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8016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inventory &amp; audience data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258775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terminal, screen count and passenger figure is checked against current operator data, not published estimates.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263640" y="196596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92240" y="219456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1" name="Text 9"/>
          <p:cNvSpPr/>
          <p:nvPr/>
        </p:nvSpPr>
        <p:spPr>
          <a:xfrm>
            <a:off x="6492240" y="2194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995160" y="214884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 delivery reporting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995160" y="258775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play, placement documentation and post-campaign reporting so you see exactly where and when creative ran.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388620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411480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16" name="Text 14"/>
          <p:cNvSpPr/>
          <p:nvPr/>
        </p:nvSpPr>
        <p:spPr>
          <a:xfrm>
            <a:off x="777240" y="4114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Benchmarked recommendations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280160" y="450799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Terminal mix and city weighting set against comparable campaigns across our 1,000+ airport network.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263640" y="3886200"/>
            <a:ext cx="5349240" cy="1600200"/>
          </a:xfrm>
          <a:prstGeom prst="roundRect">
            <a:avLst>
              <a:gd name="adj" fmla="val 3429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92240" y="4114800"/>
            <a:ext cx="365760" cy="365760"/>
          </a:xfrm>
          <a:prstGeom prst="ellipse">
            <a:avLst/>
          </a:prstGeom>
          <a:solidFill>
            <a:srgbClr val="B08D57"/>
          </a:solidFill>
          <a:ln/>
        </p:spPr>
      </p:sp>
      <p:sp>
        <p:nvSpPr>
          <p:cNvPr id="21" name="Text 19"/>
          <p:cNvSpPr/>
          <p:nvPr/>
        </p:nvSpPr>
        <p:spPr>
          <a:xfrm>
            <a:off x="6492240" y="41148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0B0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995160" y="406908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absorb the complexity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995160" y="4507992"/>
            <a:ext cx="4389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Negotiation, trafficking, creative specs and delivery are on us; you approve the plan and see the results.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457200" y="6693408"/>
            <a:ext cx="82296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 |  Milan Fashion Week 2026 PDOOH Proposal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789920" y="6693408"/>
            <a:ext cx="914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13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880360"/>
            <a:ext cx="12191695" cy="45720"/>
          </a:xfrm>
          <a:prstGeom prst="rect">
            <a:avLst/>
          </a:prstGeom>
          <a:solidFill>
            <a:srgbClr val="B08D57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0515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4EFE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Milano Moda Donna Runs Once a Season.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Malpensa and the Quadrilatero della Moda see their heaviest fashion-week traffic in a fixed seven-day window. Pick the package that matches your ambition — all three draw from the same premium 264-screen network.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31520" y="3154680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32461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359359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$250/hr  ·  $20,000/wk min.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07992" y="3154680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231F19"/>
          </a:solidFill>
          <a:ln w="19050">
            <a:solidFill>
              <a:srgbClr val="B08D5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90872" y="32461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90872" y="359359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$500/hr  ·  $45,000/wk min.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284464" y="3154680"/>
            <a:ext cx="3520440" cy="1051560"/>
          </a:xfrm>
          <a:prstGeom prst="roundRect">
            <a:avLst>
              <a:gd name="adj" fmla="val 5217"/>
            </a:avLst>
          </a:prstGeom>
          <a:solidFill>
            <a:srgbClr val="231F1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467344" y="3246120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Domination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67344" y="3593592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$1,000/hr  ·  $80,000/wk min.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31520" y="4434840"/>
            <a:ext cx="3520440" cy="1600200"/>
          </a:xfrm>
          <a:prstGeom prst="roundRect">
            <a:avLst>
              <a:gd name="adj" fmla="val 3429"/>
            </a:avLst>
          </a:prstGeom>
          <a:solidFill>
            <a:srgbClr val="0D0B0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4572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14400" y="498348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your package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914400" y="534924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Explore, Reach, or Domination — based on your budget and ambition.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07992" y="4434840"/>
            <a:ext cx="3520440" cy="1600200"/>
          </a:xfrm>
          <a:prstGeom prst="roundRect">
            <a:avLst>
              <a:gd name="adj" fmla="val 3429"/>
            </a:avLst>
          </a:prstGeom>
          <a:solidFill>
            <a:srgbClr val="0D0B0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90872" y="4572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690872" y="498348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Finalize creative specs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690872" y="534924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supply full spec sheets per venue type and screen size.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8284464" y="4434840"/>
            <a:ext cx="3520440" cy="1600200"/>
          </a:xfrm>
          <a:prstGeom prst="roundRect">
            <a:avLst>
              <a:gd name="adj" fmla="val 3429"/>
            </a:avLst>
          </a:prstGeom>
          <a:solidFill>
            <a:srgbClr val="0D0B09"/>
          </a:solidFill>
          <a:ln w="12700">
            <a:solidFill>
              <a:srgbClr val="332C2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467344" y="45720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08D5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467344" y="4983480"/>
            <a:ext cx="3154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4EF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 &amp; traffic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8467344" y="534924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handles negotiation, trafficking and delivery reporting.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31520" y="6263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08D57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xmlns:r="http://schemas.openxmlformats.org/officeDocument/2006/relationships" r:id="rId3"/>
              </a:rPr>
              <a:t>Book Expert Consultation — calendly.com/masscomgx/15min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412480" y="6291072"/>
            <a:ext cx="3383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B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Masscom Global — Wealth in motion intelligence.  |  1,000+ airports, 180+ countries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31520" y="6580000"/>
            <a:ext cx="10698480" cy="2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i="1" dirty="0">
                <a:solidFill>
                  <a:srgbClr val="6B64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planning October? Ask about London Fashion Week, Paris Fashion Week, Oktoberfest, Monaco Yacht Show &amp; SF Dreamforce — the full Masscom Global Combo Menu.</a:t>
            </a:r>
            <a:endParaRPr lang="en-US" sz="800" i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Masscom Global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Milan Fashion Week 2026 PDOOH Proposal</dc:title>
  <dc:subject>PptxGenJS Presentation</dc:subject>
  <dc:creator>Masscom Global</dc:creator>
  <cp:lastModifiedBy>Masscom Global</cp:lastModifiedBy>
  <cp:revision>1</cp:revision>
  <dcterms:created xsi:type="dcterms:W3CDTF">2026-09-09T10:16:05Z</dcterms:created>
  <dcterms:modified xsi:type="dcterms:W3CDTF">2026-09-09T10:16:05Z</dcterms:modified>
</cp:coreProperties>
</file>