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2301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3" Type="http://schemas.openxmlformats.org/officeDocument/2006/relationships/hyperlink" Target="https://calendly.com/masscomgx/15m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B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ilan/img/c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B09">
              <a:alpha val="5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4160520"/>
            <a:ext cx="12191695" cy="2697480"/>
          </a:xfrm>
          <a:prstGeom prst="rect">
            <a:avLst/>
          </a:prstGeom>
          <a:solidFill>
            <a:srgbClr val="0D0B09">
              <a:alpha val="88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85800" y="914400"/>
            <a:ext cx="1554480" cy="0"/>
          </a:xfrm>
          <a:prstGeom prst="line">
            <a:avLst/>
          </a:prstGeom>
          <a:noFill/>
          <a:ln w="25400">
            <a:solidFill>
              <a:srgbClr val="B08D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5800" y="10515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50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PROGRAMMATIC DOOH PROPOSAL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85800" y="4343400"/>
            <a:ext cx="10515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 Fashion Week 2026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685800" y="5230368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Milano Moda Donna — Reaching Buyers, Press &amp; Private Clients Across Milan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85800" y="57150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Milan-Malpensa Airport + Metropolitan City DOOH   ·   22–28 September 2026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685800" y="605332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EXPLORE PACKAGE — $250/hr  ·  $20,000/wk min.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Masscom Global  —  Wealth in motion intelligence.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Milano Moda Donna: Seven Days Where Fashion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Capital Meets Global Buying Power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57400"/>
            <a:ext cx="54864" cy="14173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6" name="Text 4"/>
          <p:cNvSpPr/>
          <p:nvPr/>
        </p:nvSpPr>
        <p:spPr>
          <a:xfrm>
            <a:off x="768096" y="219456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22–28 SEP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68096" y="2697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2026, Milan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Quadrilatero della Moda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383280" y="20574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83280" y="2057400"/>
            <a:ext cx="54864" cy="14173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0" name="Text 8"/>
          <p:cNvSpPr/>
          <p:nvPr/>
        </p:nvSpPr>
        <p:spPr>
          <a:xfrm>
            <a:off x="3602736" y="219456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2.76M+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3602736" y="2697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passengers across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Milan airport system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217920" y="20574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2057400"/>
            <a:ext cx="54864" cy="14173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4" name="Text 12"/>
          <p:cNvSpPr/>
          <p:nvPr/>
        </p:nvSpPr>
        <p:spPr>
          <a:xfrm>
            <a:off x="6437376" y="219456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150+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6437376" y="2697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 across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&amp; city network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052560" y="20574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052560" y="2057400"/>
            <a:ext cx="54864" cy="14173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8" name="Text 16"/>
          <p:cNvSpPr/>
          <p:nvPr/>
        </p:nvSpPr>
        <p:spPr>
          <a:xfrm>
            <a:off x="9272016" y="219456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5–15M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9272016" y="2697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monthly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impressions available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548640" y="3749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4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Milano Moda Donna, organized by Camera Nazionale della Moda Italiana, draws international buyers, press and private clients into a compact, walkable circuit — arriving through Malpensa and moving through the Quadrilatero della Moda for a single, dense week.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572000"/>
            <a:ext cx="11064240" cy="1645920"/>
          </a:xfrm>
          <a:prstGeom prst="roundRect">
            <a:avLst>
              <a:gd name="adj" fmla="val 3333"/>
            </a:avLst>
          </a:prstGeom>
          <a:solidFill>
            <a:srgbClr val="16130F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4736592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SEVEN DAYS SHAPE A FLIGHT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868680" y="5074920"/>
            <a:ext cx="10424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Tue–Wed (22–23 Sep): </a:t>
            </a:r>
            <a:r>
              <a:rPr lang="en-US" sz="12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Arrival weight — buyers &amp; press land first
</a:t>
            </a:r>
            <a:r>
              <a:rPr lang="en-US" sz="12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Thu–Fri (24–25 Sep): </a:t>
            </a:r>
            <a:r>
              <a:rPr lang="en-US" sz="12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Private-client &amp; talent arrivals cluster mid-week
</a:t>
            </a:r>
            <a:r>
              <a:rPr lang="en-US" sz="12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Sat–Sun (26–27 Sep): </a:t>
            </a:r>
            <a:r>
              <a:rPr lang="en-US" sz="12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Departure weight, as the audience moves on to Paris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6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Reachable Audience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Masscom Global's September 2026 Milan media-planning window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2.76 million+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548640" y="2606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passengers a month across the Milan airport system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3246120"/>
            <a:ext cx="2697480" cy="1371600"/>
          </a:xfrm>
          <a:prstGeom prst="roundRect">
            <a:avLst>
              <a:gd name="adj" fmla="val 4000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341071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150+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31520" y="395935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 in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formats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83280" y="3246120"/>
            <a:ext cx="2697480" cy="1371600"/>
          </a:xfrm>
          <a:prstGeom prst="roundRect">
            <a:avLst>
              <a:gd name="adj" fmla="val 4000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66160" y="341071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$1,500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566160" y="395935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day, entry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pricing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17920" y="3246120"/>
            <a:ext cx="2697480" cy="1371600"/>
          </a:xfrm>
          <a:prstGeom prst="roundRect">
            <a:avLst>
              <a:gd name="adj" fmla="val 4000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0" y="341071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3–5 days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400800" y="395935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brief to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screens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052560" y="3246120"/>
            <a:ext cx="2697480" cy="1371600"/>
          </a:xfrm>
          <a:prstGeom prst="roundRect">
            <a:avLst>
              <a:gd name="adj" fmla="val 4000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440" y="341071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5–15M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235440" y="395935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monthly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impressions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5029200"/>
            <a:ext cx="11064240" cy="0"/>
          </a:xfrm>
          <a:prstGeom prst="line">
            <a:avLst/>
          </a:prstGeom>
          <a:noFill/>
          <a:ln w="19050">
            <a:solidFill>
              <a:srgbClr val="B08D5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5193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i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Daily-rate pricing and a three-to-five-day activation window mean Malpensa placements can be weighted precisely — to the early arrivals wave, the mid-week private-client cluster, or the departure side as the audience moves on to Paris.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Seven Days Actually Shape a Flight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Daily-rate flexibility lets the plan follow the audience through the week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Sep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2129246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Sep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9851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Sep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290457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Sep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871063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Sep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451669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Sep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32274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Sep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651760"/>
            <a:ext cx="1106424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9525">
            <a:solidFill>
              <a:srgbClr val="E5DFC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2651760"/>
            <a:ext cx="3161211" cy="566928"/>
          </a:xfrm>
          <a:prstGeom prst="roundRect">
            <a:avLst>
              <a:gd name="adj" fmla="val 6452"/>
            </a:avLst>
          </a:prstGeom>
          <a:solidFill>
            <a:srgbClr val="B08D57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651760"/>
            <a:ext cx="29783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Arrival weight · buyers &amp; press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346704"/>
            <a:ext cx="1106424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9525">
            <a:solidFill>
              <a:srgbClr val="E5DFC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709851" y="3346704"/>
            <a:ext cx="3161211" cy="566928"/>
          </a:xfrm>
          <a:prstGeom prst="roundRect">
            <a:avLst>
              <a:gd name="adj" fmla="val 6452"/>
            </a:avLst>
          </a:prstGeom>
          <a:solidFill>
            <a:srgbClr val="6E1E2B"/>
          </a:solidFill>
          <a:ln/>
        </p:spPr>
      </p:sp>
      <p:sp>
        <p:nvSpPr>
          <p:cNvPr id="17" name="Text 15"/>
          <p:cNvSpPr/>
          <p:nvPr/>
        </p:nvSpPr>
        <p:spPr>
          <a:xfrm>
            <a:off x="3847011" y="3346704"/>
            <a:ext cx="29783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Private-client &amp; talent arrivals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4041648"/>
            <a:ext cx="1106424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9525">
            <a:solidFill>
              <a:srgbClr val="E5DFC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451669" y="4041648"/>
            <a:ext cx="3161211" cy="566928"/>
          </a:xfrm>
          <a:prstGeom prst="roundRect">
            <a:avLst>
              <a:gd name="adj" fmla="val 6452"/>
            </a:avLst>
          </a:prstGeom>
          <a:solidFill>
            <a:srgbClr val="B08D57"/>
          </a:solidFill>
          <a:ln/>
        </p:spPr>
      </p:sp>
      <p:sp>
        <p:nvSpPr>
          <p:cNvPr id="20" name="Text 18"/>
          <p:cNvSpPr/>
          <p:nvPr/>
        </p:nvSpPr>
        <p:spPr>
          <a:xfrm>
            <a:off x="8588829" y="4041648"/>
            <a:ext cx="29783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Departure weight · onward to Paris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129246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3709851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3" name="Shape 21"/>
          <p:cNvSpPr/>
          <p:nvPr/>
        </p:nvSpPr>
        <p:spPr>
          <a:xfrm>
            <a:off x="5290457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4" name="Shape 22"/>
          <p:cNvSpPr/>
          <p:nvPr/>
        </p:nvSpPr>
        <p:spPr>
          <a:xfrm>
            <a:off x="6871063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5" name="Shape 23"/>
          <p:cNvSpPr/>
          <p:nvPr/>
        </p:nvSpPr>
        <p:spPr>
          <a:xfrm>
            <a:off x="8451669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6" name="Shape 24"/>
          <p:cNvSpPr/>
          <p:nvPr/>
        </p:nvSpPr>
        <p:spPr>
          <a:xfrm>
            <a:off x="10032274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7" name="Text 25"/>
          <p:cNvSpPr/>
          <p:nvPr/>
        </p:nvSpPr>
        <p:spPr>
          <a:xfrm>
            <a:off x="548640" y="4965192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rates and a three-to-five-day activation mean Malpensa can be weighted to arrivals early, to the private-client cluster mid-week, and to the departure side as the audience moves on to Paris.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 vs. the World's Fashion Capitals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density and passenger volume at comparable European hubs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11064240" cy="566928"/>
          </a:xfrm>
          <a:prstGeom prst="roundRect">
            <a:avLst>
              <a:gd name="adj" fmla="val 8065"/>
            </a:avLst>
          </a:prstGeom>
          <a:solidFill>
            <a:srgbClr val="B08D57"/>
          </a:solidFill>
          <a:ln w="12700">
            <a:solidFill>
              <a:srgbClr val="B08D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6596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0B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 Malpensa (MXP)   ★ This Campaign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035040" y="1965960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0B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150+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035040" y="227685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D0B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8778240" y="196596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D0B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2.76M / mo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624328"/>
            <a:ext cx="11064240" cy="566928"/>
          </a:xfrm>
          <a:prstGeom prst="roundRect">
            <a:avLst>
              <a:gd name="adj" fmla="val 8065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24328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London Heathrow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035040" y="2624328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567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035040" y="293522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8778240" y="2624328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6.6M / mo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282696"/>
            <a:ext cx="11064240" cy="566928"/>
          </a:xfrm>
          <a:prstGeom prst="roundRect">
            <a:avLst>
              <a:gd name="adj" fmla="val 8065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282696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Frankfurt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5040" y="3282696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359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035040" y="359359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778240" y="3282696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5.0M / mo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3941064"/>
            <a:ext cx="11064240" cy="566928"/>
          </a:xfrm>
          <a:prstGeom prst="roundRect">
            <a:avLst>
              <a:gd name="adj" fmla="val 8065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3941064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 Charles de Gaulle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035040" y="3941064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035040" y="42519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8778240" y="3941064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5.6M / mo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48640" y="4599432"/>
            <a:ext cx="11064240" cy="566928"/>
          </a:xfrm>
          <a:prstGeom prst="roundRect">
            <a:avLst>
              <a:gd name="adj" fmla="val 8065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2960" y="4599432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Zurich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035040" y="4599432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219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035040" y="491032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8778240" y="4599432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1.3M / mo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548640" y="53492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 carries fewer screens than the largest European hubs — meaning less clutter and a lower cost of entry, while still reaching a 2.76M+ monthly passenger base concentrated around a single, dense fashion-week window.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48640" y="6263640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i="1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Masscom Global network data. Comparison hub figures are drawn from the same network dataset; pricing, activation timeline and impression ranges are current rate-card estimates, not guarantees.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INVESTMENT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Campaign Summary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Explore Package — Milan-Malpensa Airport + Metropolitan City, balanced weekly investment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2628900" cy="1188720"/>
          </a:xfrm>
          <a:prstGeom prst="roundRect">
            <a:avLst>
              <a:gd name="adj" fmla="val 4615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2011680"/>
            <a:ext cx="23545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264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85800" y="2560320"/>
            <a:ext cx="2354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Targetable Screens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60420" y="1920240"/>
            <a:ext cx="2628900" cy="1188720"/>
          </a:xfrm>
          <a:prstGeom prst="roundRect">
            <a:avLst>
              <a:gd name="adj" fmla="val 4615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3497580" y="2011680"/>
            <a:ext cx="23545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497580" y="2560320"/>
            <a:ext cx="2354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172200" y="1920240"/>
            <a:ext cx="2628900" cy="1188720"/>
          </a:xfrm>
          <a:prstGeom prst="roundRect">
            <a:avLst>
              <a:gd name="adj" fmla="val 4615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6309360" y="2011680"/>
            <a:ext cx="23545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$20,000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309360" y="2560320"/>
            <a:ext cx="2354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Weekly Budget</a:t>
            </a:r>
            <a:endParaRPr lang="en-US" sz="1100" dirty="0"/>
          </a:p>
        </p:txBody>
      </p:sp>
      <p:sp>
        <p:nvSpPr>
          <p:cNvPr id="19" name="Shape 18"/>
          <p:cNvSpPr/>
          <p:nvPr/>
        </p:nvSpPr>
        <p:spPr>
          <a:xfrm>
            <a:off x="8983980" y="1920240"/>
            <a:ext cx="2628900" cy="1188720"/>
          </a:xfrm>
          <a:prstGeom prst="roundRect">
            <a:avLst>
              <a:gd name="adj" fmla="val 4615"/>
            </a:avLst>
          </a:prstGeom>
          <a:solidFill>
            <a:srgbClr val="16130F"/>
          </a:solidFill>
          <a:ln/>
        </p:spPr>
      </p:sp>
      <p:sp>
        <p:nvSpPr>
          <p:cNvPr id="20" name="Text 19"/>
          <p:cNvSpPr/>
          <p:nvPr/>
        </p:nvSpPr>
        <p:spPr>
          <a:xfrm>
            <a:off x="9121140" y="2011680"/>
            <a:ext cx="23545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35.1M</a:t>
            </a:r>
            <a:endParaRPr lang="en-US" sz="2200" dirty="0"/>
          </a:p>
        </p:txBody>
      </p:sp>
      <p:sp>
        <p:nvSpPr>
          <p:cNvPr id="21" name="Text 20"/>
          <p:cNvSpPr/>
          <p:nvPr/>
        </p:nvSpPr>
        <p:spPr>
          <a:xfrm>
            <a:off x="9121140" y="2560320"/>
            <a:ext cx="2354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Impressions</a:t>
            </a:r>
            <a:endParaRPr lang="en-US" sz="11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429000"/>
          <a:ext cx="11064240" cy="1371600"/>
        </p:xfrm>
        <a:graphic>
          <a:graphicData uri="http://schemas.openxmlformats.org/drawingml/2006/table">
            <a:tbl>
              <a:tblPr/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Item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 Screens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Budget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Daily Budget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Milan-Malpensa Airport (MXP)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9/22/2026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9/28/2026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$1,428.57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Milan Metropolitan City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9/22/2026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9/28/2026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$1,428.57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 12"/>
          <p:cNvSpPr/>
          <p:nvPr/>
        </p:nvSpPr>
        <p:spPr>
          <a:xfrm>
            <a:off x="548640" y="470916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window spans the confirmed 22–28 September 2026 Milano Moda Donna dates, split evenly across the airport and city line items — a total investment of $20,000 per week. Weekly impressions: ~23.2M across MXP and ~11.8M across the city network — 35.1M total per week, per Masscom Global's Milan inventory file.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PLAN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Venue Type Mix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264 screens across airport transit and premium city outdoor formats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00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MALPENSA AIRPORT (MXP) — 105 SCREENS</a:t>
            </a:r>
            <a:endParaRPr lang="en-US" sz="11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94560"/>
          <a:ext cx="5394960" cy="914400"/>
        </p:xfrm>
        <a:graphic>
          <a:graphicData uri="http://schemas.openxmlformats.org/drawingml/2006/table">
            <a:tbl>
              <a:tblPr/>
              <a:tblGrid>
                <a:gridCol w="393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Departures Hall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Shopping Area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Arrival Hall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Baggage Claim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Transit – Airports (general)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Food Court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6263640" y="187452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00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 METROPOLITAN CITY — 159 SCREENS</a:t>
            </a:r>
            <a:endParaRPr lang="en-US" sz="1150" dirty="0"/>
          </a:p>
        </p:txBody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2194560"/>
          <a:ext cx="5349240" cy="91440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Outdoor – Billboards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Outdoor – Billboards – Roadside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Outdoor – Billboards – Spectacular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 5"/>
          <p:cNvSpPr/>
          <p:nvPr/>
        </p:nvSpPr>
        <p:spPr>
          <a:xfrm>
            <a:off x="548640" y="5074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inventory is weighted to Departures Hall (41%) and Shopping Area — the two zones where international buyers and press dwell longest before connecting onward. City inventory leans on high-visibility roadside and spectacular billboard formats across the Quadrilatero della Moda and arterial routes.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1" name="Text 7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800" dirty="0"/>
          </a:p>
        </p:txBody>
      </p:sp>
      <p:sp>
        <p:nvSpPr>
          <p:cNvPr id="12" name="Text 8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COVERAGE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Milan-Malpensa International Airport (MXP)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 available screens across arrivals, departures &amp; shopping zones</a:t>
            </a:r>
            <a:endParaRPr lang="en-US" sz="1350" dirty="0"/>
          </a:p>
        </p:txBody>
      </p:sp>
      <p:pic>
        <p:nvPicPr>
          <p:cNvPr id="5" name="Image 0" descr="/home/claude/milan/img/mxp_map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874520"/>
            <a:ext cx="649224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269480" y="1874520"/>
            <a:ext cx="43434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269480" y="187452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8" name="Text 5"/>
          <p:cNvSpPr/>
          <p:nvPr/>
        </p:nvSpPr>
        <p:spPr>
          <a:xfrm>
            <a:off x="7498080" y="1947672"/>
            <a:ext cx="18288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105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9281160" y="1947672"/>
            <a:ext cx="22402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screens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7269480" y="2926080"/>
            <a:ext cx="43434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269480" y="292608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2" name="Text 9"/>
          <p:cNvSpPr/>
          <p:nvPr/>
        </p:nvSpPr>
        <p:spPr>
          <a:xfrm>
            <a:off x="7498080" y="2999232"/>
            <a:ext cx="18288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9281160" y="2999232"/>
            <a:ext cx="22402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types across the terminals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7269480" y="3977640"/>
            <a:ext cx="43434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269480" y="397764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20" name="Text 17"/>
          <p:cNvSpPr/>
          <p:nvPr/>
        </p:nvSpPr>
        <p:spPr>
          <a:xfrm>
            <a:off x="7498080" y="4050792"/>
            <a:ext cx="18288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23.2M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9281160" y="4050792"/>
            <a:ext cx="22402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impressions (MXP)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7269480" y="5029200"/>
            <a:ext cx="4343400" cy="12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24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Milan-Malpensa is Italy's principal gateway for international fashion traffic — part of a Milan airport system carrying 2.76M+ passengers monthly. Screens span both terminals, weighted to the arrivals-to-baggage journey where buyers and press first land.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COVERAGE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 Metropolitan City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159 available screens across the Quadrilatero della Moda and arterial routes</a:t>
            </a:r>
            <a:endParaRPr lang="en-US" sz="1350" dirty="0"/>
          </a:p>
        </p:txBody>
      </p:sp>
      <p:pic>
        <p:nvPicPr>
          <p:cNvPr id="5" name="Image 0" descr="/home/claude/milan/img/city_map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874520"/>
            <a:ext cx="649224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269480" y="1874520"/>
            <a:ext cx="434340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269480" y="1874520"/>
            <a:ext cx="54864" cy="9601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8" name="Text 5"/>
          <p:cNvSpPr/>
          <p:nvPr/>
        </p:nvSpPr>
        <p:spPr>
          <a:xfrm>
            <a:off x="7498080" y="1947672"/>
            <a:ext cx="18288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159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281160" y="1947672"/>
            <a:ext cx="224028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city screens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269480" y="2971800"/>
            <a:ext cx="434340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269480" y="2971800"/>
            <a:ext cx="54864" cy="9601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2" name="Text 9"/>
          <p:cNvSpPr/>
          <p:nvPr/>
        </p:nvSpPr>
        <p:spPr>
          <a:xfrm>
            <a:off x="7498080" y="3044952"/>
            <a:ext cx="18288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9281160" y="3044952"/>
            <a:ext cx="224028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Outdoor billboard formats —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roadside, standard &amp; spectacular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7269480" y="3977640"/>
            <a:ext cx="4343400" cy="914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269480" y="397764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20" name="Text 17"/>
          <p:cNvSpPr/>
          <p:nvPr/>
        </p:nvSpPr>
        <p:spPr>
          <a:xfrm>
            <a:off x="7498080" y="4050792"/>
            <a:ext cx="18288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11.8M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9281160" y="4050792"/>
            <a:ext cx="22402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impressions (city)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7269480" y="5029200"/>
            <a:ext cx="4343400" cy="12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4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concentrates around central Milan — the Quadrilatero della Moda, Duomo, and the arterial roads feeding the fashion district — with additional reach into Monza, Rho and Corsico for commuter and event-day traffic during the show week.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ENVIRONMENTS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in Context — Malpensa Airport (MXP)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premium DOOH placements across the terminal network</a:t>
            </a:r>
            <a:endParaRPr lang="en-US" sz="1350" dirty="0"/>
          </a:p>
        </p:txBody>
      </p:sp>
      <p:pic>
        <p:nvPicPr>
          <p:cNvPr id="5" name="Image 0" descr="/home/claude/milan/img/mxp2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2450592"/>
            <a:ext cx="2435629" cy="262017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5404934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Roccobarocco — terminal pillar screen</a:t>
            </a:r>
            <a:endParaRPr lang="en-US" sz="1050" dirty="0"/>
          </a:p>
        </p:txBody>
      </p:sp>
      <p:pic>
        <p:nvPicPr>
          <p:cNvPr id="7" name="Image 1" descr="/home/claude/milan/img/mxp4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223260" y="2419002"/>
            <a:ext cx="2537460" cy="265176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23260" y="5404101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Etro — terminal digital wall</a:t>
            </a:r>
            <a:endParaRPr lang="en-US" sz="1050" dirty="0"/>
          </a:p>
        </p:txBody>
      </p:sp>
      <p:pic>
        <p:nvPicPr>
          <p:cNvPr id="9" name="Image 2" descr="/home/claude/milan/img/mxp3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99711" y="2419002"/>
            <a:ext cx="2435629" cy="265176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43353" y="5405765"/>
            <a:ext cx="243562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Departures lounge — digital wall</a:t>
            </a:r>
            <a:endParaRPr lang="en-US" sz="1050" dirty="0"/>
          </a:p>
        </p:txBody>
      </p:sp>
      <p:pic>
        <p:nvPicPr>
          <p:cNvPr id="11" name="Image 3" descr="/home/claude/milan/img/mxp1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686800" y="2428562"/>
            <a:ext cx="2514600" cy="264137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686800" y="5388310"/>
            <a:ext cx="2514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concourse — freestanding kiosk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4" name="Text 8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9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ENVIRONMENTS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in Context — Milan Metropolitan City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premium DOOH placements across the Quadrilatero della Moda and arterial routes</a:t>
            </a:r>
            <a:endParaRPr lang="en-US" sz="1350" dirty="0"/>
          </a:p>
        </p:txBody>
      </p:sp>
      <p:pic>
        <p:nvPicPr>
          <p:cNvPr id="5" name="Image 0" descr="/home/claude/milan/img/city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682496"/>
            <a:ext cx="3520440" cy="17007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3401568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Alzaia Naviglio Grande — storefront screen</a:t>
            </a:r>
            <a:endParaRPr lang="en-US" sz="1000" dirty="0"/>
          </a:p>
        </p:txBody>
      </p:sp>
      <p:pic>
        <p:nvPicPr>
          <p:cNvPr id="7" name="Image 1" descr="/home/claude/milan/img/city8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25112" y="1682496"/>
            <a:ext cx="3520440" cy="17007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25112" y="3401568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Fendi — Streetvox building-scale screen</a:t>
            </a:r>
            <a:endParaRPr lang="en-US" sz="1000" dirty="0"/>
          </a:p>
        </p:txBody>
      </p:sp>
      <p:pic>
        <p:nvPicPr>
          <p:cNvPr id="9" name="Image 2" descr="/home/claude/milan/img/city9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01584" y="1682496"/>
            <a:ext cx="3520440" cy="17007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01584" y="3401568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Leffe — Streetvox neighborhood screen</a:t>
            </a:r>
            <a:endParaRPr lang="en-US" sz="1000" dirty="0"/>
          </a:p>
        </p:txBody>
      </p:sp>
      <p:pic>
        <p:nvPicPr>
          <p:cNvPr id="11" name="Image 3" descr="/home/claude/milan/img/city_d.jp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8640" y="3950208"/>
            <a:ext cx="3520440" cy="193852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48640" y="5888737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Hyundai — Streetvox building-scale screen</a:t>
            </a:r>
            <a:endParaRPr lang="en-US" sz="1000" dirty="0"/>
          </a:p>
        </p:txBody>
      </p:sp>
      <p:pic>
        <p:nvPicPr>
          <p:cNvPr id="13" name="Image 4" descr="/home/claude/milan/img/city_c.jp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325112" y="3950208"/>
            <a:ext cx="3520440" cy="193852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325112" y="5888737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Esselunga / CONI — roadside spectacular</a:t>
            </a:r>
            <a:endParaRPr lang="en-US" sz="1000" dirty="0"/>
          </a:p>
        </p:txBody>
      </p:sp>
      <p:pic>
        <p:nvPicPr>
          <p:cNvPr id="15" name="Image 5" descr="/home/claude/milan/img/city_a.jp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101584" y="3950208"/>
            <a:ext cx="3520440" cy="193852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8101584" y="5888737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roundabout — digital panel cluster</a:t>
            </a:r>
            <a:endParaRPr lang="en-US" sz="1000" dirty="0"/>
          </a:p>
        </p:txBody>
      </p:sp>
      <p:sp>
        <p:nvSpPr>
          <p:cNvPr id="17" name="Text 9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8" name="Text 10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00" dirty="0"/>
          </a:p>
        </p:txBody>
      </p:sp>
      <p:sp>
        <p:nvSpPr>
          <p:cNvPr id="19" name="Text 11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MASSCOM GLOBAL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Masscom Global Standard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49240" cy="1600200"/>
          </a:xfrm>
          <a:prstGeom prst="roundRect">
            <a:avLst>
              <a:gd name="adj" fmla="val 3429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194560"/>
            <a:ext cx="365760" cy="36576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0B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280160" y="21488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inventory &amp; audience data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80160" y="2587752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terminal, screen count and passenger figure is checked against current operator data, not published estimates.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263640" y="1965960"/>
            <a:ext cx="5349240" cy="1600200"/>
          </a:xfrm>
          <a:prstGeom prst="roundRect">
            <a:avLst>
              <a:gd name="adj" fmla="val 3429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92240" y="2194560"/>
            <a:ext cx="365760" cy="36576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0B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995160" y="21488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 delivery reporting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995160" y="2587752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of play, placement documentation and post-campaign reporting so you see exactly where and when creative ran.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3886200"/>
            <a:ext cx="5349240" cy="1600200"/>
          </a:xfrm>
          <a:prstGeom prst="roundRect">
            <a:avLst>
              <a:gd name="adj" fmla="val 3429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4114800"/>
            <a:ext cx="365760" cy="36576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4114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0B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Benchmarked recommendations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280160" y="4507992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mix and city weighting set against comparable campaigns across our 1,000+ airport network.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263640" y="3886200"/>
            <a:ext cx="5349240" cy="1600200"/>
          </a:xfrm>
          <a:prstGeom prst="roundRect">
            <a:avLst>
              <a:gd name="adj" fmla="val 3429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4114800"/>
            <a:ext cx="365760" cy="36576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21" name="Text 19"/>
          <p:cNvSpPr/>
          <p:nvPr/>
        </p:nvSpPr>
        <p:spPr>
          <a:xfrm>
            <a:off x="6492240" y="4114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0B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995160" y="40690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absorb the complexity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995160" y="4507992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Negotiation, trafficking, creative specs and delivery are on us; you approve the plan and see the results.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246120"/>
            <a:ext cx="12191695" cy="457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2801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Milano Moda Donna Runs Once a Season.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Malpensa and the Quadrilatero della Moda see their heaviest fashion-week traffic in a fixed seven-day window — a campaign confirmed after 22 September misses the arrival wave entirely.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3611880"/>
            <a:ext cx="3520440" cy="1737360"/>
          </a:xfrm>
          <a:prstGeom prst="roundRect">
            <a:avLst>
              <a:gd name="adj" fmla="val 3158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374904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420624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budget &amp; dates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4572000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the 9/22–9/28/2026 window across MXP and city inventory — $20,000/week total.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507992" y="3611880"/>
            <a:ext cx="3520440" cy="1737360"/>
          </a:xfrm>
          <a:prstGeom prst="roundRect">
            <a:avLst>
              <a:gd name="adj" fmla="val 3158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90872" y="374904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690872" y="420624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Finalize creative specs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690872" y="4572000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supply full spec sheets per venue type and screen size.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284464" y="3611880"/>
            <a:ext cx="3520440" cy="1737360"/>
          </a:xfrm>
          <a:prstGeom prst="roundRect">
            <a:avLst>
              <a:gd name="adj" fmla="val 3158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67344" y="374904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467344" y="420624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&amp; traffic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467344" y="4572000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handles negotiation, trafficking and delivery reporting.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73152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xmlns:r="http://schemas.openxmlformats.org/officeDocument/2006/relationships" r:id="rId3"/>
              </a:rPr>
              <a:t>Book Expert Consultation — calendly.com/masscomgx/15min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1520" y="6126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— Wealth in motion intelligence.  |  1,000+ airports, 180+ countries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731520" y="653880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planning October? Ask about London Fashion Week, Paris Fashion Week, Oktoberfest, Monaco Yacht Show &amp; SF Dreamforce — the full Masscom Global Combo Menu.</a:t>
            </a:r>
            <a:endParaRPr lang="en-US" sz="9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1473</Words>
  <Application>Microsoft Office PowerPoint</Application>
  <PresentationFormat>Widescreen</PresentationFormat>
  <Paragraphs>244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Masscom Global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Milan Fashion Week 2026 PDOOH Proposal</dc:title>
  <dc:subject>PptxGenJS Presentation</dc:subject>
  <dc:creator>Masscom Global</dc:creator>
  <cp:lastModifiedBy>USER</cp:lastModifiedBy>
  <cp:revision>2</cp:revision>
  <dcterms:created xsi:type="dcterms:W3CDTF">2026-09-09T09:49:38Z</dcterms:created>
  <dcterms:modified xsi:type="dcterms:W3CDTF">2026-09-09T10:03:54Z</dcterms:modified>
</cp:coreProperties>
</file>