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" dt="2026-09-09T15:19:13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04208-D3A6-42AF-B32A-DF3C9B60BCDA}" type="datetimeFigureOut"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16977-92A6-47CF-ACDD-8470B01F74A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25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lendly.com/masscomgx/15mi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B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onaco/Monaco_Yacht_Show-NCE-_Airport_Cover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4206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4206240"/>
          </a:xfrm>
          <a:prstGeom prst="rect">
            <a:avLst/>
          </a:prstGeom>
          <a:solidFill>
            <a:srgbClr val="0D0B09">
              <a:alpha val="6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3566160"/>
            <a:ext cx="12188952" cy="3291840"/>
          </a:xfrm>
          <a:prstGeom prst="rect">
            <a:avLst/>
          </a:prstGeom>
          <a:solidFill>
            <a:srgbClr val="0D0B09"/>
          </a:solidFill>
          <a:ln/>
        </p:spPr>
      </p:sp>
      <p:sp>
        <p:nvSpPr>
          <p:cNvPr id="5" name="Shape 2"/>
          <p:cNvSpPr/>
          <p:nvPr/>
        </p:nvSpPr>
        <p:spPr>
          <a:xfrm>
            <a:off x="457200" y="502920"/>
            <a:ext cx="822960" cy="0"/>
          </a:xfrm>
          <a:prstGeom prst="line">
            <a:avLst/>
          </a:prstGeom>
          <a:noFill/>
          <a:ln w="25400">
            <a:solidFill>
              <a:srgbClr val="B08D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594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PROGRAMMATIC DOOH PROPOSAL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200" y="39319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Monaco Yacht Show 2026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457200" y="480060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Superyacht Buyers, Brokers &amp; Owners Across the Riviera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57200" y="52578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Côte d'Azur Airport + Monaco City DOOH  ·  23–26 September 2026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57200" y="566928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investment tiers — Explore, Reach &amp; Domination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457200" y="630936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Masscom Global  —  Wealth in motion intelligence.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Days Where the Superyacht World</a:t>
            </a:r>
            <a:endParaRPr lang="en-US" sz="2600" dirty="0"/>
          </a:p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Converges on Monte Carlo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Monaco Yacht Show, the world's leading in-water superyacht event, draws owners, brokers, press and private buyers into a compact, walkable footprint around Port Hercule — arriving via Nice Côte d'Azur and Monaco Heliport, then moving on foot through Monte Carlo for four dense show days.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23–26 SEP</a:t>
            </a:r>
            <a:endParaRPr lang="en-US" sz="2200" dirty="0"/>
          </a:p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94360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Carlo,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Hercule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44418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3481578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1.27M+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481578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passengers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Nice Côte d'Azur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31636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6368796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157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368796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 across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118854" y="2514600"/>
            <a:ext cx="2612898" cy="1371600"/>
          </a:xfrm>
          <a:prstGeom prst="roundRect">
            <a:avLst>
              <a:gd name="adj" fmla="val 5333"/>
            </a:avLst>
          </a:prstGeom>
          <a:solidFill>
            <a:srgbClr val="16130F"/>
          </a:solidFill>
          <a:ln/>
        </p:spPr>
      </p:sp>
      <p:sp>
        <p:nvSpPr>
          <p:cNvPr id="15" name="Text 13"/>
          <p:cNvSpPr/>
          <p:nvPr/>
        </p:nvSpPr>
        <p:spPr>
          <a:xfrm>
            <a:off x="9256014" y="2624328"/>
            <a:ext cx="2338578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km²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256014" y="3337560"/>
            <a:ext cx="233857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Walkable circuit —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to port to city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" y="4160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FOUR DAYS SHAPE AN ARRIVAL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8640" y="4480560"/>
            <a:ext cx="10789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 23 Sep: Arrival weight — owners, brokers &amp; press land first via NCE and the Monaco Heliport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Thu–Fri (24–25 Sep): Peak show-floor traffic clusters around Port Hercule and the Casino Square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26 Sep: Departure weight, as the buying audience moves on to the next circuit stop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Reachable Audience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Masscom Global's September 2026 Monaco/Nice media-planning window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1.27M+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94360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passengers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Nice Côte d'Azur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44418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3481578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157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481578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 across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31636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6368796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$1,500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368796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day, entry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pricing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118854" y="1828800"/>
            <a:ext cx="2612898" cy="1463040"/>
          </a:xfrm>
          <a:prstGeom prst="roundRect">
            <a:avLst>
              <a:gd name="adj" fmla="val 5000"/>
            </a:avLst>
          </a:prstGeom>
          <a:solidFill>
            <a:srgbClr val="16130F"/>
          </a:solidFill>
          <a:ln/>
        </p:spPr>
      </p:sp>
      <p:sp>
        <p:nvSpPr>
          <p:cNvPr id="15" name="Text 13"/>
          <p:cNvSpPr/>
          <p:nvPr/>
        </p:nvSpPr>
        <p:spPr>
          <a:xfrm>
            <a:off x="9256014" y="1938528"/>
            <a:ext cx="233857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3–5 days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256014" y="2706624"/>
            <a:ext cx="2338578" cy="555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brief to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screens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" y="35661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pricing and a three-to-five-day activation window mean the NCE and Monaco City placements can be weighted precisely — to the arrivals wave, the show-floor peak, or the departure side as the circuit moves on.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Four Days Actually Shape an Arrival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flexibility lets the plan follow the audience through the show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Sep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366772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8" name="Text 6"/>
          <p:cNvSpPr/>
          <p:nvPr/>
        </p:nvSpPr>
        <p:spPr>
          <a:xfrm>
            <a:off x="2366772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Sep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76344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0" name="Text 8"/>
          <p:cNvSpPr/>
          <p:nvPr/>
        </p:nvSpPr>
        <p:spPr>
          <a:xfrm>
            <a:off x="4276344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Sep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185916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2" name="Text 10"/>
          <p:cNvSpPr/>
          <p:nvPr/>
        </p:nvSpPr>
        <p:spPr>
          <a:xfrm>
            <a:off x="6185916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Sep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95488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4" name="Text 12"/>
          <p:cNvSpPr/>
          <p:nvPr/>
        </p:nvSpPr>
        <p:spPr>
          <a:xfrm>
            <a:off x="8095488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Sep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0005060" y="1920240"/>
            <a:ext cx="1726692" cy="822960"/>
          </a:xfrm>
          <a:prstGeom prst="roundRect">
            <a:avLst>
              <a:gd name="adj" fmla="val 5556"/>
            </a:avLst>
          </a:prstGeom>
          <a:solidFill>
            <a:srgbClr val="231F19"/>
          </a:solidFill>
          <a:ln/>
        </p:spPr>
      </p:sp>
      <p:sp>
        <p:nvSpPr>
          <p:cNvPr id="16" name="Text 14"/>
          <p:cNvSpPr/>
          <p:nvPr/>
        </p:nvSpPr>
        <p:spPr>
          <a:xfrm>
            <a:off x="10005060" y="1920240"/>
            <a:ext cx="17266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Sep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57200" y="2971800"/>
            <a:ext cx="3636264" cy="320040"/>
          </a:xfrm>
          <a:prstGeom prst="roundRect">
            <a:avLst>
              <a:gd name="adj" fmla="val 11429"/>
            </a:avLst>
          </a:prstGeom>
          <a:solidFill>
            <a:srgbClr val="B08D57">
              <a:alpha val="65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2971800"/>
            <a:ext cx="345338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weight · owners &amp; press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276344" y="3383280"/>
            <a:ext cx="5545836" cy="320040"/>
          </a:xfrm>
          <a:prstGeom prst="roundRect">
            <a:avLst>
              <a:gd name="adj" fmla="val 11429"/>
            </a:avLst>
          </a:prstGeom>
          <a:solidFill>
            <a:srgbClr val="B08D57"/>
          </a:solidFill>
          <a:ln/>
        </p:spPr>
      </p:sp>
      <p:sp>
        <p:nvSpPr>
          <p:cNvPr id="20" name="Text 18"/>
          <p:cNvSpPr/>
          <p:nvPr/>
        </p:nvSpPr>
        <p:spPr>
          <a:xfrm>
            <a:off x="4367784" y="3383280"/>
            <a:ext cx="53629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show-floor traffic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8095488" y="3794760"/>
            <a:ext cx="3636264" cy="320040"/>
          </a:xfrm>
          <a:prstGeom prst="roundRect">
            <a:avLst>
              <a:gd name="adj" fmla="val 11429"/>
            </a:avLst>
          </a:prstGeom>
          <a:solidFill>
            <a:srgbClr val="B08D57">
              <a:alpha val="65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8186928" y="3794760"/>
            <a:ext cx="3453384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 weight · onward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57200" y="44348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rates and a three-to-five-day activation mean NCE and Monaco City coverage can be weighted to arrivals early, to the show-floor peak mid-week, and to the departure side as the audience moves on to the next circuit stop.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 vs. the World's Gateway Airports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density and passenger volume at comparable European hubs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16130F"/>
          </a:solidFill>
          <a:ln w="19050">
            <a:solidFill>
              <a:srgbClr val="B08D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 Côte d'Azur (NCE)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66928" y="2542032"/>
            <a:ext cx="188915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This Campaign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566928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66928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1.27M / mo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48686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858414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London Heathrow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858414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567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858414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6.6M / mo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40173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49901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Frankfurt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149901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359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49901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5.0M / mo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331659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41387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Paris Charles de Gaulle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441387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274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441387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5.6M / mo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623146" y="1920240"/>
            <a:ext cx="2108606" cy="2377440"/>
          </a:xfrm>
          <a:prstGeom prst="roundRect">
            <a:avLst>
              <a:gd name="adj" fmla="val 2602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32874" y="205740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Zurich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9732874" y="3108960"/>
            <a:ext cx="188915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219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screens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732874" y="3794760"/>
            <a:ext cx="188915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1.3M / mo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7200" y="45262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carries far fewer screens than the largest European hubs — meaning less clutter and a lower cost of entry, while still reaching a 1.27M+ monthly passenger base concentrated around a single, dense show week and its direct Monaco heliport link.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457200" y="50292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Masscom Global network data. Comparison hub figures are drawn from the same network dataset; pricing, activation timeline and impression ranges are current rate-card estimates, not guarantees.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OPTIONS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Your Package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standardized tiers — transparent pricing, no negotiation required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3544824" cy="4023360"/>
          </a:xfrm>
          <a:prstGeom prst="roundRect">
            <a:avLst>
              <a:gd name="adj" fmla="val 2064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057400"/>
            <a:ext cx="30876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087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the market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30876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$250/hr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685800" y="3319272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685800" y="3611880"/>
            <a:ext cx="30876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$20,000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5800" y="3977640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85800" y="4343400"/>
            <a:ext cx="308762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Entry-tier access to validate the Monaco Yacht Show as a channel before scaling up.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5212080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85800" y="5440680"/>
            <a:ext cx="3087624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new to airport/city DOOH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322064" y="1783080"/>
            <a:ext cx="3544824" cy="4023360"/>
          </a:xfrm>
          <a:prstGeom prst="roundRect">
            <a:avLst>
              <a:gd name="adj" fmla="val 2064"/>
            </a:avLst>
          </a:prstGeom>
          <a:solidFill>
            <a:srgbClr val="16130F"/>
          </a:solidFill>
          <a:ln w="19050">
            <a:solidFill>
              <a:srgbClr val="B08D5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62956" y="1581912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</p:sp>
      <p:sp>
        <p:nvSpPr>
          <p:cNvPr id="17" name="Text 15"/>
          <p:cNvSpPr/>
          <p:nvPr/>
        </p:nvSpPr>
        <p:spPr>
          <a:xfrm>
            <a:off x="5362956" y="1581912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POPULAR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50664" y="2057400"/>
            <a:ext cx="30876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REACH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50664" y="2468880"/>
            <a:ext cx="3087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your share-of-voice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50664" y="2880360"/>
            <a:ext cx="30876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$500/hr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4550664" y="3319272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4550664" y="3611880"/>
            <a:ext cx="30876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$45,000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550664" y="3977640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4550664" y="4343400"/>
            <a:ext cx="308762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placement weighting and expanded daypart coverage across the network.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50664" y="5212080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4550664" y="5440680"/>
            <a:ext cx="3087624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scaling proven campaigns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8186928" y="1783080"/>
            <a:ext cx="3544824" cy="4023360"/>
          </a:xfrm>
          <a:prstGeom prst="roundRect">
            <a:avLst>
              <a:gd name="adj" fmla="val 2064"/>
            </a:avLst>
          </a:prstGeom>
          <a:solidFill>
            <a:srgbClr val="16130F"/>
          </a:solidFill>
          <a:ln/>
        </p:spPr>
      </p:sp>
      <p:sp>
        <p:nvSpPr>
          <p:cNvPr id="28" name="Text 26"/>
          <p:cNvSpPr/>
          <p:nvPr/>
        </p:nvSpPr>
        <p:spPr>
          <a:xfrm>
            <a:off x="8415528" y="2057400"/>
            <a:ext cx="30876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DOMINATION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415528" y="2468880"/>
            <a:ext cx="3087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the conversation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415528" y="2880360"/>
            <a:ext cx="30876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$1,000/hr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8415528" y="3319272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8415528" y="3611880"/>
            <a:ext cx="30876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$80,000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415528" y="3977640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8415528" y="4343400"/>
            <a:ext cx="3087624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share-of-voice across every venue type, with dedicated account management.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8415528" y="5212080"/>
            <a:ext cx="3087624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kern="0" spc="1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8415528" y="5440680"/>
            <a:ext cx="3087624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leaders wanting full market presence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OPTIONS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Package, Same Premium Network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tiers draw from the identical 157-screen NCE + Monaco City footprint — the difference is share-of-voice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874520"/>
            <a:ext cx="3575304" cy="1005840"/>
          </a:xfrm>
          <a:prstGeom prst="roundRect">
            <a:avLst>
              <a:gd name="adj" fmla="val 7273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984248"/>
            <a:ext cx="330098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157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94360" y="2478024"/>
            <a:ext cx="3300984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06824" y="1874520"/>
            <a:ext cx="3575304" cy="1005840"/>
          </a:xfrm>
          <a:prstGeom prst="roundRect">
            <a:avLst>
              <a:gd name="adj" fmla="val 7273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4443984" y="1984248"/>
            <a:ext cx="330098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443984" y="2478024"/>
            <a:ext cx="3300984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156448" y="1874520"/>
            <a:ext cx="3575304" cy="1005840"/>
          </a:xfrm>
          <a:prstGeom prst="roundRect">
            <a:avLst>
              <a:gd name="adj" fmla="val 7273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8293608" y="1984248"/>
            <a:ext cx="3300984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293608" y="2478024"/>
            <a:ext cx="3300984" cy="382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 — NCE Airport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Monaco City</a:t>
            </a:r>
            <a:endParaRPr lang="en-US" sz="105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154680"/>
          <a:ext cx="11274552" cy="1188720"/>
        </p:xfrm>
        <a:graphic>
          <a:graphicData uri="http://schemas.openxmlformats.org/drawingml/2006/table">
            <a:tbl>
              <a:tblPr/>
              <a:tblGrid>
                <a:gridCol w="2496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Package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Investment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NCE Line Item /wk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City Line Item /wk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Budget (each)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Explore Package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$20,000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$1,428.57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Package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$45,000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$22,500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$22,500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$3,214.29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Domination Package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$80,000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$40,000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$40,000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$5,714.29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 12"/>
          <p:cNvSpPr/>
          <p:nvPr/>
        </p:nvSpPr>
        <p:spPr>
          <a:xfrm>
            <a:off x="457200" y="4617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items span the confirmed 23–26 September 2026 Monaco Yacht Show dates. Weekly budget is split evenly across the NCE and city line items at every tier.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Venue Type Mix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157 screens across airport transit and premium city outdoor formats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CÔTE D'AZUR AIRPORT (NCE) — 90 SCREENS</a:t>
            </a:r>
            <a:endParaRPr lang="en-US" sz="1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148840"/>
          <a:ext cx="5303520" cy="731520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Transit – Airports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035040" y="182880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MONACO CITY — 67 SCREENS</a:t>
            </a:r>
            <a:endParaRPr lang="en-US" sz="1100" dirty="0"/>
          </a:p>
        </p:txBody>
      </p:sp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2148840"/>
          <a:ext cx="5303520" cy="731520"/>
        </p:xfrm>
        <a:graphic>
          <a:graphicData uri="http://schemas.openxmlformats.org/drawingml/2006/table">
            <a:tbl>
              <a:tblPr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1F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Urban Panels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6130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 5"/>
          <p:cNvSpPr/>
          <p:nvPr/>
        </p:nvSpPr>
        <p:spPr>
          <a:xfrm>
            <a:off x="457200" y="3291840"/>
            <a:ext cx="1081735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inventory runs entirely through Transit – Airports formats along the arrivals-to-boarding journey at NCE, the gateway used by the vast majority of international owners, brokers and press. Monaco City inventory concentrates on Outdoor – Urban Panels across La Condamine, the Casino Square approach and the streets feeding Port Hercule.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 Côte d'Azur International Airport (NCE)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available screens along the arrivals-to-boarding journey</a:t>
            </a:r>
            <a:endParaRPr lang="en-US" sz="1400" dirty="0"/>
          </a:p>
        </p:txBody>
      </p:sp>
      <p:pic>
        <p:nvPicPr>
          <p:cNvPr id="5" name="Image 0" descr="/home/claude/monaco/NCE_Airport_Ma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691640"/>
            <a:ext cx="6675120" cy="4343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691640"/>
            <a:ext cx="6675120" cy="434340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Shape 5"/>
          <p:cNvSpPr/>
          <p:nvPr/>
        </p:nvSpPr>
        <p:spPr>
          <a:xfrm>
            <a:off x="7406640" y="169164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0" name="Text 7"/>
          <p:cNvSpPr/>
          <p:nvPr/>
        </p:nvSpPr>
        <p:spPr>
          <a:xfrm>
            <a:off x="7680960" y="169164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9497507" y="169164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screens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3" name="Shape 10"/>
          <p:cNvSpPr/>
          <p:nvPr/>
        </p:nvSpPr>
        <p:spPr>
          <a:xfrm>
            <a:off x="7406640" y="274320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5" name="Text 12"/>
          <p:cNvSpPr/>
          <p:nvPr/>
        </p:nvSpPr>
        <p:spPr>
          <a:xfrm>
            <a:off x="7680960" y="274320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9497507" y="274320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 across the terminal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406640" y="3794760"/>
            <a:ext cx="4325112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Côte d'Azur is the principal international gateway to the French Riviera and the working airport for Monaco, linked to Port Hercule by a direct heliport shuttle. Screens are concentrated along the boarding and arrivals corridors where owners, brokers and press pass on their way to and from the show.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Monaco City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 available screens across La Condamine and the approach to Port Hercule</a:t>
            </a:r>
            <a:endParaRPr lang="en-US" sz="1400" dirty="0"/>
          </a:p>
        </p:txBody>
      </p:sp>
      <p:pic>
        <p:nvPicPr>
          <p:cNvPr id="5" name="Image 0" descr="/home/claude/monaco/Monaco_City_Ma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691640"/>
            <a:ext cx="6675120" cy="43434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691640"/>
            <a:ext cx="6675120" cy="434340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Shape 5"/>
          <p:cNvSpPr/>
          <p:nvPr/>
        </p:nvSpPr>
        <p:spPr>
          <a:xfrm>
            <a:off x="7406640" y="169164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06640" y="169164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0" name="Text 7"/>
          <p:cNvSpPr/>
          <p:nvPr/>
        </p:nvSpPr>
        <p:spPr>
          <a:xfrm>
            <a:off x="7680960" y="169164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9497507" y="169164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city screens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3" name="Shape 10"/>
          <p:cNvSpPr/>
          <p:nvPr/>
        </p:nvSpPr>
        <p:spPr>
          <a:xfrm>
            <a:off x="7406640" y="2743200"/>
            <a:ext cx="4325112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406640" y="274320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5" name="Text 12"/>
          <p:cNvSpPr/>
          <p:nvPr/>
        </p:nvSpPr>
        <p:spPr>
          <a:xfrm>
            <a:off x="7680960" y="2743200"/>
            <a:ext cx="18165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9497507" y="2743200"/>
            <a:ext cx="23788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urban panel format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7406640" y="3794760"/>
            <a:ext cx="4325112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concentrates along the route between Beausoleil, La Condamine and the Casino Square — the walking corridor connecting hotels, the tunnel approach from Nice, and Port Hercule itself, reaching the show's audience throughout the day.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NCE Airport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the terminal network</a:t>
            </a:r>
            <a:endParaRPr lang="en-US" sz="1400" dirty="0"/>
          </a:p>
        </p:txBody>
      </p:sp>
      <p:pic>
        <p:nvPicPr>
          <p:cNvPr id="5" name="Image 0" descr="/home/claude/monaco/NCE_Airport_image1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828800"/>
            <a:ext cx="2647188" cy="35661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200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Check-in hall — digital wall</a:t>
            </a:r>
            <a:endParaRPr lang="en-US" sz="950" dirty="0"/>
          </a:p>
        </p:txBody>
      </p:sp>
      <p:pic>
        <p:nvPicPr>
          <p:cNvPr id="8" name="Image 1" descr="/home/claude/monaco/NCE_Airport_image_2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32988" y="1828800"/>
            <a:ext cx="2647188" cy="356616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3332988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332988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corridor — wall-mounted screen</a:t>
            </a:r>
            <a:endParaRPr lang="en-US" sz="950" dirty="0"/>
          </a:p>
        </p:txBody>
      </p:sp>
      <p:pic>
        <p:nvPicPr>
          <p:cNvPr id="11" name="Image 2" descr="/home/claude/monaco/NCE_Airport_image_4.jpe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208776" y="1828800"/>
            <a:ext cx="2647188" cy="356616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208776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208776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Boarding gate — digital wall</a:t>
            </a:r>
            <a:endParaRPr lang="en-US" sz="950" dirty="0"/>
          </a:p>
        </p:txBody>
      </p:sp>
      <p:pic>
        <p:nvPicPr>
          <p:cNvPr id="14" name="Image 3" descr="/home/claude/monaco/NCE_Airport_image_3.jpe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84564" y="1828800"/>
            <a:ext cx="2647188" cy="3566160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9084564" y="1828800"/>
            <a:ext cx="2647188" cy="3566160"/>
          </a:xfrm>
          <a:prstGeom prst="rect">
            <a:avLst/>
          </a:prstGeom>
          <a:ln w="12700">
            <a:solidFill>
              <a:srgbClr val="E5DFCF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9084564" y="5468112"/>
            <a:ext cx="264718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concourse — freestanding kiosk</a:t>
            </a:r>
            <a:endParaRPr lang="en-US" sz="950" dirty="0"/>
          </a:p>
        </p:txBody>
      </p:sp>
      <p:sp>
        <p:nvSpPr>
          <p:cNvPr id="17" name="Text 11"/>
          <p:cNvSpPr/>
          <p:nvPr/>
        </p:nvSpPr>
        <p:spPr>
          <a:xfrm>
            <a:off x="457200" y="635508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800" dirty="0"/>
          </a:p>
        </p:txBody>
      </p:sp>
      <p:sp>
        <p:nvSpPr>
          <p:cNvPr id="18" name="Text 1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Monaco City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1430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along the Port Hercule approach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023360" y="534924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Street-level kiosk — urban panel format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457200" y="5806440"/>
            <a:ext cx="112745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placement photography for the Monaco City network — building-scale screens, roadside panels and neighbourhood kiosks along La Condamine and the Casino Square approach — can be supplied ahead of trafficking.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C8210B-A808-048D-29E8-BCA667B04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710" y="1512793"/>
            <a:ext cx="6873936" cy="38324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kern="0" spc="25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MASSCOM GLOBAL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Masscom Global Standard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78308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81051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Verified inventory &amp; audience data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85800" y="242316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terminal, screen count and passenger figure is checked against current operator data, not published estimates.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336792" y="155448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65392" y="178308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1" name="Text 9"/>
          <p:cNvSpPr/>
          <p:nvPr/>
        </p:nvSpPr>
        <p:spPr>
          <a:xfrm>
            <a:off x="6565392" y="1783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05472" y="181051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Transparent delivery reporting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65392" y="242316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play, placement documentation and post-campaign reporting so you see exactly where and when creative ran.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57200" y="374904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397764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3977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325880" y="400507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Benchmarked recommendations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85800" y="46177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mix and city weighting set against comparable campaigns across our 1,000+ airport network.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336792" y="3749040"/>
            <a:ext cx="539496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65392" y="3977640"/>
            <a:ext cx="457200" cy="45720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21" name="Text 19"/>
          <p:cNvSpPr/>
          <p:nvPr/>
        </p:nvSpPr>
        <p:spPr>
          <a:xfrm>
            <a:off x="6565392" y="3977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205472" y="4005072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absorb the complexity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565392" y="461772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Negotiation, trafficking, creative specs and delivery are on us; you approve the plan and see the results.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| Monaco Yacht Show 2026 PDOOH Proposal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0B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Monaco Yacht Show 2026 Runs Once a Season.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 Hercule and Monte Carlo see their heaviest show-week traffic in a fixed four-day window — a campaign confirmed after 23 September misses the arrival wave entirely.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16002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   $250/hr · $20,000/wk min.      Reach    $500/hr · $45,000/wk min.      Domination    $1,000/hr · $80,000/wk min.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214884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2860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26791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your package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3063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Explore, Reach, or Domination — based on your budget and ambition.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160520" y="214884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10" name="Text 8"/>
          <p:cNvSpPr/>
          <p:nvPr/>
        </p:nvSpPr>
        <p:spPr>
          <a:xfrm>
            <a:off x="4343400" y="22860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343400" y="26791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Finalize creative specs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343400" y="3063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supply full spec sheets per venue type and screen size.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863840" y="2148840"/>
            <a:ext cx="3566160" cy="1554480"/>
          </a:xfrm>
          <a:prstGeom prst="roundRect">
            <a:avLst>
              <a:gd name="adj" fmla="val 3529"/>
            </a:avLst>
          </a:prstGeom>
          <a:solidFill>
            <a:srgbClr val="231F19"/>
          </a:solidFill>
          <a:ln/>
        </p:spPr>
      </p:sp>
      <p:sp>
        <p:nvSpPr>
          <p:cNvPr id="14" name="Text 12"/>
          <p:cNvSpPr/>
          <p:nvPr/>
        </p:nvSpPr>
        <p:spPr>
          <a:xfrm>
            <a:off x="8046720" y="22860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046720" y="267919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 &amp; traffic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046720" y="3063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handles negotiation, trafficking and delivery reporting.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57200" y="40690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Expert Consultation — calendly.com/masscomgx/15min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46177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— Wealth in motion intelligence. | 1,000+ airports, 180+ countries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63093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planning October? Ask about Milan Fashion Week, London Fashion Week, Paris Fashion Week, Oktoberfest &amp; SF Dreamforce — the full Masscom Global Combo Menu.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7</cp:revision>
  <dcterms:created xsi:type="dcterms:W3CDTF">2026-09-09T13:07:32Z</dcterms:created>
  <dcterms:modified xsi:type="dcterms:W3CDTF">2026-09-09T15:19:33Z</dcterms:modified>
</cp:coreProperties>
</file>