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B7955C-0278-E4C2-AFA0-426CC563E972}" v="10" dt="2026-09-09T15:22:00.7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eting" userId="S::marketing@masscomglobal.com::f64d6380-7627-447a-b690-00785234b0ce" providerId="AD" clId="Web-{D8B7955C-0278-E4C2-AFA0-426CC563E972}"/>
    <pc:docChg chg="modSld">
      <pc:chgData name="marketing" userId="S::marketing@masscomglobal.com::f64d6380-7627-447a-b690-00785234b0ce" providerId="AD" clId="Web-{D8B7955C-0278-E4C2-AFA0-426CC563E972}" dt="2026-09-09T15:22:00.745" v="9" actId="1076"/>
      <pc:docMkLst>
        <pc:docMk/>
      </pc:docMkLst>
      <pc:sldChg chg="addSp delSp modSp">
        <pc:chgData name="marketing" userId="S::marketing@masscomglobal.com::f64d6380-7627-447a-b690-00785234b0ce" providerId="AD" clId="Web-{D8B7955C-0278-E4C2-AFA0-426CC563E972}" dt="2026-09-09T15:22:00.745" v="9" actId="1076"/>
        <pc:sldMkLst>
          <pc:docMk/>
          <pc:sldMk cId="0" sldId="266"/>
        </pc:sldMkLst>
        <pc:spChg chg="del">
          <ac:chgData name="marketing" userId="S::marketing@masscomglobal.com::f64d6380-7627-447a-b690-00785234b0ce" providerId="AD" clId="Web-{D8B7955C-0278-E4C2-AFA0-426CC563E972}" dt="2026-09-09T15:21:35.698" v="0"/>
          <ac:spMkLst>
            <pc:docMk/>
            <pc:sldMk cId="0" sldId="266"/>
            <ac:spMk id="6" creationId="{00000000-0000-0000-0000-000000000000}"/>
          </ac:spMkLst>
        </pc:spChg>
        <pc:spChg chg="mod">
          <ac:chgData name="marketing" userId="S::marketing@masscomglobal.com::f64d6380-7627-447a-b690-00785234b0ce" providerId="AD" clId="Web-{D8B7955C-0278-E4C2-AFA0-426CC563E972}" dt="2026-09-09T15:21:55.292" v="7" actId="1076"/>
          <ac:spMkLst>
            <pc:docMk/>
            <pc:sldMk cId="0" sldId="266"/>
            <ac:spMk id="7" creationId="{00000000-0000-0000-0000-000000000000}"/>
          </ac:spMkLst>
        </pc:spChg>
        <pc:picChg chg="del">
          <ac:chgData name="marketing" userId="S::marketing@masscomglobal.com::f64d6380-7627-447a-b690-00785234b0ce" providerId="AD" clId="Web-{D8B7955C-0278-E4C2-AFA0-426CC563E972}" dt="2026-09-09T15:21:38.636" v="1"/>
          <ac:picMkLst>
            <pc:docMk/>
            <pc:sldMk cId="0" sldId="266"/>
            <ac:picMk id="5" creationId="{00000000-0000-0000-0000-000000000000}"/>
          </ac:picMkLst>
        </pc:picChg>
        <pc:picChg chg="add mod modCrop">
          <ac:chgData name="marketing" userId="S::marketing@masscomglobal.com::f64d6380-7627-447a-b690-00785234b0ce" providerId="AD" clId="Web-{D8B7955C-0278-E4C2-AFA0-426CC563E972}" dt="2026-09-09T15:22:00.745" v="9" actId="1076"/>
          <ac:picMkLst>
            <pc:docMk/>
            <pc:sldMk cId="0" sldId="266"/>
            <ac:picMk id="11" creationId="{36724B45-0E9D-E195-C5A7-085CB54952B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20826D-F539-4769-A505-9E6DB184AB5A}" type="datetimeFigureOut"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DFCF46-882B-45E6-843C-46531599F51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562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alendly.com/masscomgx/15min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0B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monaco/Monaco_Yacht_Show-NCE-_Airport_Cover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420624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88952" cy="4206240"/>
          </a:xfrm>
          <a:prstGeom prst="rect">
            <a:avLst/>
          </a:prstGeom>
          <a:solidFill>
            <a:srgbClr val="0D0B09">
              <a:alpha val="6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3566160"/>
            <a:ext cx="12188952" cy="3291840"/>
          </a:xfrm>
          <a:prstGeom prst="rect">
            <a:avLst/>
          </a:prstGeom>
          <a:solidFill>
            <a:srgbClr val="0D0B09"/>
          </a:solidFill>
          <a:ln/>
        </p:spPr>
      </p:sp>
      <p:sp>
        <p:nvSpPr>
          <p:cNvPr id="5" name="Shape 2"/>
          <p:cNvSpPr/>
          <p:nvPr/>
        </p:nvSpPr>
        <p:spPr>
          <a:xfrm>
            <a:off x="457200" y="502920"/>
            <a:ext cx="822960" cy="0"/>
          </a:xfrm>
          <a:prstGeom prst="line">
            <a:avLst/>
          </a:prstGeom>
          <a:noFill/>
          <a:ln w="25400">
            <a:solidFill>
              <a:srgbClr val="B08D5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57200" y="5943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>
                <a:solidFill>
                  <a:srgbClr val="D9C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PROGRAMMATIC DOOH PROPOSAL</a:t>
            </a:r>
            <a:endParaRPr lang="en-US" sz="1200"/>
          </a:p>
        </p:txBody>
      </p:sp>
      <p:sp>
        <p:nvSpPr>
          <p:cNvPr id="7" name="Text 4"/>
          <p:cNvSpPr/>
          <p:nvPr/>
        </p:nvSpPr>
        <p:spPr>
          <a:xfrm>
            <a:off x="457200" y="393192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Monaco Yacht Show 2026</a:t>
            </a:r>
            <a:endParaRPr lang="en-US" sz="4400"/>
          </a:p>
        </p:txBody>
      </p:sp>
      <p:sp>
        <p:nvSpPr>
          <p:cNvPr id="8" name="Text 5"/>
          <p:cNvSpPr/>
          <p:nvPr/>
        </p:nvSpPr>
        <p:spPr>
          <a:xfrm>
            <a:off x="457200" y="4800600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>
                <a:solidFill>
                  <a:srgbClr val="D9C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Reaching Superyacht Buyers, Brokers &amp; Owners Across the Riviera</a:t>
            </a:r>
            <a:endParaRPr lang="en-US" sz="1600"/>
          </a:p>
        </p:txBody>
      </p:sp>
      <p:sp>
        <p:nvSpPr>
          <p:cNvPr id="9" name="Text 6"/>
          <p:cNvSpPr/>
          <p:nvPr/>
        </p:nvSpPr>
        <p:spPr>
          <a:xfrm>
            <a:off x="457200" y="52578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Nice Côte d'Azur Airport + Monaco City DOOH  ·  23–26 September 2026</a:t>
            </a:r>
            <a:endParaRPr lang="en-US" sz="1250"/>
          </a:p>
        </p:txBody>
      </p:sp>
      <p:sp>
        <p:nvSpPr>
          <p:cNvPr id="10" name="Text 7"/>
          <p:cNvSpPr/>
          <p:nvPr/>
        </p:nvSpPr>
        <p:spPr>
          <a:xfrm>
            <a:off x="457200" y="5669280"/>
            <a:ext cx="10515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EXPLORE PACKAGE — $250/hr · $20,000/wk min.</a:t>
            </a:r>
            <a:endParaRPr lang="en-US" sz="1300"/>
          </a:p>
        </p:txBody>
      </p:sp>
      <p:sp>
        <p:nvSpPr>
          <p:cNvPr id="11" name="Text 8"/>
          <p:cNvSpPr/>
          <p:nvPr/>
        </p:nvSpPr>
        <p:spPr>
          <a:xfrm>
            <a:off x="457200" y="630936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by Masscom Global  —  Wealth in motion intelligence.</a:t>
            </a:r>
            <a:endParaRPr lang="en-US"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kern="0" spc="25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OPPORTUNITY</a:t>
            </a:r>
            <a:endParaRPr lang="en-US" sz="110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127455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Days Where the Superyacht World</a:t>
            </a:r>
            <a:endParaRPr lang="en-US" sz="2600"/>
          </a:p>
          <a:p>
            <a:pPr marL="0" indent="0" algn="l">
              <a:buNone/>
            </a:pPr>
            <a:r>
              <a:rPr lang="en-US" sz="2600" b="1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Converges on Monte Carlo</a:t>
            </a:r>
            <a:endParaRPr lang="en-US" sz="2600"/>
          </a:p>
        </p:txBody>
      </p:sp>
      <p:sp>
        <p:nvSpPr>
          <p:cNvPr id="4" name="Text 2"/>
          <p:cNvSpPr/>
          <p:nvPr/>
        </p:nvSpPr>
        <p:spPr>
          <a:xfrm>
            <a:off x="457200" y="160020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Monaco Yacht Show, the world's leading in-water superyacht event, draws owners, brokers, press and private buyers into a compact, walkable footprint around Port Hercule — arriving via Nice Côte d'Azur and Monaco Heliport, then moving on foot through Monte Carlo for four dense show days.</a:t>
            </a:r>
            <a:endParaRPr lang="en-US" sz="1400"/>
          </a:p>
        </p:txBody>
      </p:sp>
      <p:sp>
        <p:nvSpPr>
          <p:cNvPr id="5" name="Shape 3"/>
          <p:cNvSpPr/>
          <p:nvPr/>
        </p:nvSpPr>
        <p:spPr>
          <a:xfrm>
            <a:off x="457200" y="2514600"/>
            <a:ext cx="2612898" cy="1371600"/>
          </a:xfrm>
          <a:prstGeom prst="roundRect">
            <a:avLst>
              <a:gd name="adj" fmla="val 5333"/>
            </a:avLst>
          </a:prstGeom>
          <a:solidFill>
            <a:srgbClr val="16130F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2624328"/>
            <a:ext cx="2338578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23–26 SEP</a:t>
            </a:r>
            <a:endParaRPr lang="en-US" sz="2200"/>
          </a:p>
          <a:p>
            <a:pPr marL="0" indent="0" algn="l">
              <a:buNone/>
            </a:pPr>
            <a:r>
              <a:rPr lang="en-US" sz="2200" b="1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2026</a:t>
            </a:r>
            <a:endParaRPr lang="en-US" sz="2200"/>
          </a:p>
        </p:txBody>
      </p:sp>
      <p:sp>
        <p:nvSpPr>
          <p:cNvPr id="7" name="Text 5"/>
          <p:cNvSpPr/>
          <p:nvPr/>
        </p:nvSpPr>
        <p:spPr>
          <a:xfrm>
            <a:off x="594360" y="3337560"/>
            <a:ext cx="233857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Monte Carlo,</a:t>
            </a:r>
            <a:endParaRPr lang="en-US" sz="1050"/>
          </a:p>
          <a:p>
            <a:pPr marL="0" indent="0" algn="l">
              <a:buNone/>
            </a:pPr>
            <a:r>
              <a:rPr lang="en-US" sz="105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 Hercule</a:t>
            </a:r>
            <a:endParaRPr lang="en-US" sz="1050"/>
          </a:p>
        </p:txBody>
      </p:sp>
      <p:sp>
        <p:nvSpPr>
          <p:cNvPr id="8" name="Shape 6"/>
          <p:cNvSpPr/>
          <p:nvPr/>
        </p:nvSpPr>
        <p:spPr>
          <a:xfrm>
            <a:off x="3344418" y="2514600"/>
            <a:ext cx="2612898" cy="1371600"/>
          </a:xfrm>
          <a:prstGeom prst="roundRect">
            <a:avLst>
              <a:gd name="adj" fmla="val 5333"/>
            </a:avLst>
          </a:prstGeom>
          <a:solidFill>
            <a:srgbClr val="16130F"/>
          </a:solidFill>
          <a:ln/>
        </p:spPr>
      </p:sp>
      <p:sp>
        <p:nvSpPr>
          <p:cNvPr id="9" name="Text 7"/>
          <p:cNvSpPr/>
          <p:nvPr/>
        </p:nvSpPr>
        <p:spPr>
          <a:xfrm>
            <a:off x="3481578" y="2624328"/>
            <a:ext cx="2338578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1.27M+</a:t>
            </a:r>
            <a:endParaRPr lang="en-US" sz="2200"/>
          </a:p>
        </p:txBody>
      </p:sp>
      <p:sp>
        <p:nvSpPr>
          <p:cNvPr id="10" name="Text 8"/>
          <p:cNvSpPr/>
          <p:nvPr/>
        </p:nvSpPr>
        <p:spPr>
          <a:xfrm>
            <a:off x="3481578" y="3337560"/>
            <a:ext cx="233857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passengers</a:t>
            </a:r>
            <a:endParaRPr lang="en-US" sz="1050"/>
          </a:p>
          <a:p>
            <a:pPr marL="0" indent="0" algn="l">
              <a:buNone/>
            </a:pPr>
            <a:r>
              <a:rPr lang="en-US" sz="105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through Nice Côte d'Azur</a:t>
            </a:r>
            <a:endParaRPr lang="en-US" sz="1050"/>
          </a:p>
        </p:txBody>
      </p:sp>
      <p:sp>
        <p:nvSpPr>
          <p:cNvPr id="11" name="Shape 9"/>
          <p:cNvSpPr/>
          <p:nvPr/>
        </p:nvSpPr>
        <p:spPr>
          <a:xfrm>
            <a:off x="6231636" y="2514600"/>
            <a:ext cx="2612898" cy="1371600"/>
          </a:xfrm>
          <a:prstGeom prst="roundRect">
            <a:avLst>
              <a:gd name="adj" fmla="val 5333"/>
            </a:avLst>
          </a:prstGeom>
          <a:solidFill>
            <a:srgbClr val="16130F"/>
          </a:solidFill>
          <a:ln/>
        </p:spPr>
      </p:sp>
      <p:sp>
        <p:nvSpPr>
          <p:cNvPr id="12" name="Text 10"/>
          <p:cNvSpPr/>
          <p:nvPr/>
        </p:nvSpPr>
        <p:spPr>
          <a:xfrm>
            <a:off x="6368796" y="2624328"/>
            <a:ext cx="2338578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157</a:t>
            </a:r>
            <a:endParaRPr lang="en-US" sz="2200"/>
          </a:p>
        </p:txBody>
      </p:sp>
      <p:sp>
        <p:nvSpPr>
          <p:cNvPr id="13" name="Text 11"/>
          <p:cNvSpPr/>
          <p:nvPr/>
        </p:nvSpPr>
        <p:spPr>
          <a:xfrm>
            <a:off x="6368796" y="3337560"/>
            <a:ext cx="233857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Targetable screens across</a:t>
            </a:r>
            <a:endParaRPr lang="en-US" sz="1050"/>
          </a:p>
          <a:p>
            <a:pPr marL="0" indent="0" algn="l">
              <a:buNone/>
            </a:pPr>
            <a:r>
              <a:rPr lang="en-US" sz="105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 &amp; city network</a:t>
            </a:r>
            <a:endParaRPr lang="en-US" sz="1050"/>
          </a:p>
        </p:txBody>
      </p:sp>
      <p:sp>
        <p:nvSpPr>
          <p:cNvPr id="14" name="Shape 12"/>
          <p:cNvSpPr/>
          <p:nvPr/>
        </p:nvSpPr>
        <p:spPr>
          <a:xfrm>
            <a:off x="9118854" y="2514600"/>
            <a:ext cx="2612898" cy="1371600"/>
          </a:xfrm>
          <a:prstGeom prst="roundRect">
            <a:avLst>
              <a:gd name="adj" fmla="val 5333"/>
            </a:avLst>
          </a:prstGeom>
          <a:solidFill>
            <a:srgbClr val="16130F"/>
          </a:solidFill>
          <a:ln/>
        </p:spPr>
      </p:sp>
      <p:sp>
        <p:nvSpPr>
          <p:cNvPr id="15" name="Text 13"/>
          <p:cNvSpPr/>
          <p:nvPr/>
        </p:nvSpPr>
        <p:spPr>
          <a:xfrm>
            <a:off x="9256014" y="2624328"/>
            <a:ext cx="2338578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km²</a:t>
            </a:r>
            <a:endParaRPr lang="en-US" sz="2200"/>
          </a:p>
        </p:txBody>
      </p:sp>
      <p:sp>
        <p:nvSpPr>
          <p:cNvPr id="16" name="Text 14"/>
          <p:cNvSpPr/>
          <p:nvPr/>
        </p:nvSpPr>
        <p:spPr>
          <a:xfrm>
            <a:off x="9256014" y="3337560"/>
            <a:ext cx="233857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Walkable circuit —</a:t>
            </a:r>
            <a:endParaRPr lang="en-US" sz="1050"/>
          </a:p>
          <a:p>
            <a:pPr marL="0" indent="0" algn="l">
              <a:buNone/>
            </a:pPr>
            <a:r>
              <a:rPr lang="en-US" sz="105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 to port to city</a:t>
            </a:r>
            <a:endParaRPr lang="en-US" sz="1050"/>
          </a:p>
        </p:txBody>
      </p:sp>
      <p:sp>
        <p:nvSpPr>
          <p:cNvPr id="17" name="Text 15"/>
          <p:cNvSpPr/>
          <p:nvPr/>
        </p:nvSpPr>
        <p:spPr>
          <a:xfrm>
            <a:off x="457200" y="4160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20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FOUR DAYS SHAPE AN ARRIVAL</a:t>
            </a:r>
            <a:endParaRPr lang="en-US" sz="1100"/>
          </a:p>
        </p:txBody>
      </p:sp>
      <p:sp>
        <p:nvSpPr>
          <p:cNvPr id="18" name="Text 16"/>
          <p:cNvSpPr/>
          <p:nvPr/>
        </p:nvSpPr>
        <p:spPr>
          <a:xfrm>
            <a:off x="548640" y="4480560"/>
            <a:ext cx="107899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 23 Sep: Arrival weight — owners, brokers &amp; press land first via NCE and the Monaco Heliport</a:t>
            </a:r>
            <a:endParaRPr lang="en-US" sz="125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Thu–Fri (24–25 Sep): Peak show-floor traffic clusters around Port Hercule and the Casino Square</a:t>
            </a:r>
            <a:endParaRPr lang="en-US" sz="125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 26 Sep: Departure weight, as the buying audience moves on to the next circuit stop</a:t>
            </a:r>
            <a:endParaRPr lang="en-US" sz="125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| Monaco Yacht Show 2026 PDOOH Proposal</a:t>
            </a:r>
            <a:endParaRPr lang="en-US" sz="900"/>
          </a:p>
        </p:txBody>
      </p:sp>
      <p:sp>
        <p:nvSpPr>
          <p:cNvPr id="20" name="Text 18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kern="0" spc="25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INTELLIGENCE</a:t>
            </a:r>
            <a:endParaRPr lang="en-US" sz="110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Reachable Audience</a:t>
            </a:r>
            <a:endParaRPr lang="en-US" sz="260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Derived from Masscom Global's September 2026 Monaco/Nice media-planning window</a:t>
            </a:r>
            <a:endParaRPr lang="en-US" sz="140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2612898" cy="1463040"/>
          </a:xfrm>
          <a:prstGeom prst="roundRect">
            <a:avLst>
              <a:gd name="adj" fmla="val 5000"/>
            </a:avLst>
          </a:prstGeom>
          <a:solidFill>
            <a:srgbClr val="16130F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938528"/>
            <a:ext cx="233857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1.27M+</a:t>
            </a:r>
            <a:endParaRPr lang="en-US" sz="2200"/>
          </a:p>
        </p:txBody>
      </p:sp>
      <p:sp>
        <p:nvSpPr>
          <p:cNvPr id="7" name="Text 5"/>
          <p:cNvSpPr/>
          <p:nvPr/>
        </p:nvSpPr>
        <p:spPr>
          <a:xfrm>
            <a:off x="594360" y="2706624"/>
            <a:ext cx="2338578" cy="555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passengers</a:t>
            </a:r>
            <a:endParaRPr lang="en-US" sz="1050"/>
          </a:p>
          <a:p>
            <a:pPr marL="0" indent="0" algn="l">
              <a:buNone/>
            </a:pPr>
            <a:r>
              <a:rPr lang="en-US" sz="105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through Nice Côte d'Azur</a:t>
            </a:r>
            <a:endParaRPr lang="en-US" sz="1050"/>
          </a:p>
        </p:txBody>
      </p:sp>
      <p:sp>
        <p:nvSpPr>
          <p:cNvPr id="8" name="Shape 6"/>
          <p:cNvSpPr/>
          <p:nvPr/>
        </p:nvSpPr>
        <p:spPr>
          <a:xfrm>
            <a:off x="3344418" y="1828800"/>
            <a:ext cx="2612898" cy="1463040"/>
          </a:xfrm>
          <a:prstGeom prst="roundRect">
            <a:avLst>
              <a:gd name="adj" fmla="val 5000"/>
            </a:avLst>
          </a:prstGeom>
          <a:solidFill>
            <a:srgbClr val="16130F"/>
          </a:solidFill>
          <a:ln/>
        </p:spPr>
      </p:sp>
      <p:sp>
        <p:nvSpPr>
          <p:cNvPr id="9" name="Text 7"/>
          <p:cNvSpPr/>
          <p:nvPr/>
        </p:nvSpPr>
        <p:spPr>
          <a:xfrm>
            <a:off x="3481578" y="1938528"/>
            <a:ext cx="233857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157</a:t>
            </a:r>
            <a:endParaRPr lang="en-US" sz="2200"/>
          </a:p>
        </p:txBody>
      </p:sp>
      <p:sp>
        <p:nvSpPr>
          <p:cNvPr id="10" name="Text 8"/>
          <p:cNvSpPr/>
          <p:nvPr/>
        </p:nvSpPr>
        <p:spPr>
          <a:xfrm>
            <a:off x="3481578" y="2706624"/>
            <a:ext cx="2338578" cy="555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Targetable screens across</a:t>
            </a:r>
            <a:endParaRPr lang="en-US" sz="1050"/>
          </a:p>
          <a:p>
            <a:pPr marL="0" indent="0" algn="l">
              <a:buNone/>
            </a:pPr>
            <a:r>
              <a:rPr lang="en-US" sz="105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 &amp; city network</a:t>
            </a:r>
            <a:endParaRPr lang="en-US" sz="1050"/>
          </a:p>
        </p:txBody>
      </p:sp>
      <p:sp>
        <p:nvSpPr>
          <p:cNvPr id="11" name="Shape 9"/>
          <p:cNvSpPr/>
          <p:nvPr/>
        </p:nvSpPr>
        <p:spPr>
          <a:xfrm>
            <a:off x="6231636" y="1828800"/>
            <a:ext cx="2612898" cy="1463040"/>
          </a:xfrm>
          <a:prstGeom prst="roundRect">
            <a:avLst>
              <a:gd name="adj" fmla="val 5000"/>
            </a:avLst>
          </a:prstGeom>
          <a:solidFill>
            <a:srgbClr val="16130F"/>
          </a:solidFill>
          <a:ln/>
        </p:spPr>
      </p:sp>
      <p:sp>
        <p:nvSpPr>
          <p:cNvPr id="12" name="Text 10"/>
          <p:cNvSpPr/>
          <p:nvPr/>
        </p:nvSpPr>
        <p:spPr>
          <a:xfrm>
            <a:off x="6368796" y="1938528"/>
            <a:ext cx="233857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$1,500</a:t>
            </a:r>
            <a:endParaRPr lang="en-US" sz="2200"/>
          </a:p>
        </p:txBody>
      </p:sp>
      <p:sp>
        <p:nvSpPr>
          <p:cNvPr id="13" name="Text 11"/>
          <p:cNvSpPr/>
          <p:nvPr/>
        </p:nvSpPr>
        <p:spPr>
          <a:xfrm>
            <a:off x="6368796" y="2706624"/>
            <a:ext cx="2338578" cy="555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day, entry</a:t>
            </a:r>
            <a:endParaRPr lang="en-US" sz="1050"/>
          </a:p>
          <a:p>
            <a:pPr marL="0" indent="0" algn="l">
              <a:buNone/>
            </a:pPr>
            <a:r>
              <a:rPr lang="en-US" sz="105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package pricing</a:t>
            </a:r>
            <a:endParaRPr lang="en-US" sz="1050"/>
          </a:p>
        </p:txBody>
      </p:sp>
      <p:sp>
        <p:nvSpPr>
          <p:cNvPr id="14" name="Shape 12"/>
          <p:cNvSpPr/>
          <p:nvPr/>
        </p:nvSpPr>
        <p:spPr>
          <a:xfrm>
            <a:off x="9118854" y="1828800"/>
            <a:ext cx="2612898" cy="1463040"/>
          </a:xfrm>
          <a:prstGeom prst="roundRect">
            <a:avLst>
              <a:gd name="adj" fmla="val 5000"/>
            </a:avLst>
          </a:prstGeom>
          <a:solidFill>
            <a:srgbClr val="16130F"/>
          </a:solidFill>
          <a:ln/>
        </p:spPr>
      </p:sp>
      <p:sp>
        <p:nvSpPr>
          <p:cNvPr id="15" name="Text 13"/>
          <p:cNvSpPr/>
          <p:nvPr/>
        </p:nvSpPr>
        <p:spPr>
          <a:xfrm>
            <a:off x="9256014" y="1938528"/>
            <a:ext cx="233857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3–5 days</a:t>
            </a:r>
            <a:endParaRPr lang="en-US" sz="2200"/>
          </a:p>
        </p:txBody>
      </p:sp>
      <p:sp>
        <p:nvSpPr>
          <p:cNvPr id="16" name="Text 14"/>
          <p:cNvSpPr/>
          <p:nvPr/>
        </p:nvSpPr>
        <p:spPr>
          <a:xfrm>
            <a:off x="9256014" y="2706624"/>
            <a:ext cx="2338578" cy="555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brief to</a:t>
            </a:r>
            <a:endParaRPr lang="en-US" sz="1050"/>
          </a:p>
          <a:p>
            <a:pPr marL="0" indent="0" algn="l">
              <a:buNone/>
            </a:pPr>
            <a:r>
              <a:rPr lang="en-US" sz="105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screens</a:t>
            </a:r>
            <a:endParaRPr lang="en-US" sz="1050"/>
          </a:p>
        </p:txBody>
      </p:sp>
      <p:sp>
        <p:nvSpPr>
          <p:cNvPr id="17" name="Text 15"/>
          <p:cNvSpPr/>
          <p:nvPr/>
        </p:nvSpPr>
        <p:spPr>
          <a:xfrm>
            <a:off x="457200" y="35661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Daily-rate pricing and a three-to-five-day activation window mean the NCE and Monaco City placements can be weighted precisely — to the arrivals wave, the show-floor peak, or the departure side as the circuit moves on.</a:t>
            </a:r>
            <a:endParaRPr lang="en-US" sz="130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| Monaco Yacht Show 2026 PDOOH Proposal</a:t>
            </a:r>
            <a:endParaRPr lang="en-US" sz="900"/>
          </a:p>
        </p:txBody>
      </p:sp>
      <p:sp>
        <p:nvSpPr>
          <p:cNvPr id="19" name="Text 17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kern="0" spc="25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INTELLIGENCE</a:t>
            </a:r>
            <a:endParaRPr lang="en-US" sz="110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the Four Days Actually Shape an Arrival</a:t>
            </a:r>
            <a:endParaRPr lang="en-US" sz="260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Daily-rate flexibility lets the plan follow the audience through the show</a:t>
            </a:r>
            <a:endParaRPr lang="en-US" sz="1400"/>
          </a:p>
        </p:txBody>
      </p:sp>
      <p:sp>
        <p:nvSpPr>
          <p:cNvPr id="5" name="Shape 3"/>
          <p:cNvSpPr/>
          <p:nvPr/>
        </p:nvSpPr>
        <p:spPr>
          <a:xfrm>
            <a:off x="457200" y="1920240"/>
            <a:ext cx="1726692" cy="822960"/>
          </a:xfrm>
          <a:prstGeom prst="roundRect">
            <a:avLst>
              <a:gd name="adj" fmla="val 5556"/>
            </a:avLst>
          </a:prstGeom>
          <a:solidFill>
            <a:srgbClr val="231F19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920240"/>
            <a:ext cx="17266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1100"/>
          </a:p>
          <a:p>
            <a:pPr marL="0" indent="0" algn="ctr">
              <a:buNone/>
            </a:pPr>
            <a:r>
              <a:rPr lang="en-US" sz="1100" b="1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Sep</a:t>
            </a:r>
            <a:endParaRPr lang="en-US" sz="1100"/>
          </a:p>
        </p:txBody>
      </p:sp>
      <p:sp>
        <p:nvSpPr>
          <p:cNvPr id="7" name="Shape 5"/>
          <p:cNvSpPr/>
          <p:nvPr/>
        </p:nvSpPr>
        <p:spPr>
          <a:xfrm>
            <a:off x="2366772" y="1920240"/>
            <a:ext cx="1726692" cy="822960"/>
          </a:xfrm>
          <a:prstGeom prst="roundRect">
            <a:avLst>
              <a:gd name="adj" fmla="val 5556"/>
            </a:avLst>
          </a:prstGeom>
          <a:solidFill>
            <a:srgbClr val="231F19"/>
          </a:solidFill>
          <a:ln/>
        </p:spPr>
      </p:sp>
      <p:sp>
        <p:nvSpPr>
          <p:cNvPr id="8" name="Text 6"/>
          <p:cNvSpPr/>
          <p:nvPr/>
        </p:nvSpPr>
        <p:spPr>
          <a:xfrm>
            <a:off x="2366772" y="1920240"/>
            <a:ext cx="17266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1100"/>
          </a:p>
          <a:p>
            <a:pPr marL="0" indent="0" algn="ctr">
              <a:buNone/>
            </a:pPr>
            <a:r>
              <a:rPr lang="en-US" sz="1100" b="1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 Sep</a:t>
            </a:r>
            <a:endParaRPr lang="en-US" sz="1100"/>
          </a:p>
        </p:txBody>
      </p:sp>
      <p:sp>
        <p:nvSpPr>
          <p:cNvPr id="9" name="Shape 7"/>
          <p:cNvSpPr/>
          <p:nvPr/>
        </p:nvSpPr>
        <p:spPr>
          <a:xfrm>
            <a:off x="4276344" y="1920240"/>
            <a:ext cx="1726692" cy="822960"/>
          </a:xfrm>
          <a:prstGeom prst="roundRect">
            <a:avLst>
              <a:gd name="adj" fmla="val 5556"/>
            </a:avLst>
          </a:prstGeom>
          <a:solidFill>
            <a:srgbClr val="231F19"/>
          </a:solidFill>
          <a:ln/>
        </p:spPr>
      </p:sp>
      <p:sp>
        <p:nvSpPr>
          <p:cNvPr id="10" name="Text 8"/>
          <p:cNvSpPr/>
          <p:nvPr/>
        </p:nvSpPr>
        <p:spPr>
          <a:xfrm>
            <a:off x="4276344" y="1920240"/>
            <a:ext cx="17266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1100"/>
          </a:p>
          <a:p>
            <a:pPr marL="0" indent="0" algn="ctr">
              <a:buNone/>
            </a:pPr>
            <a:r>
              <a:rPr lang="en-US" sz="1100" b="1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Sep</a:t>
            </a:r>
            <a:endParaRPr lang="en-US" sz="1100"/>
          </a:p>
        </p:txBody>
      </p:sp>
      <p:sp>
        <p:nvSpPr>
          <p:cNvPr id="11" name="Shape 9"/>
          <p:cNvSpPr/>
          <p:nvPr/>
        </p:nvSpPr>
        <p:spPr>
          <a:xfrm>
            <a:off x="6185916" y="1920240"/>
            <a:ext cx="1726692" cy="822960"/>
          </a:xfrm>
          <a:prstGeom prst="roundRect">
            <a:avLst>
              <a:gd name="adj" fmla="val 5556"/>
            </a:avLst>
          </a:prstGeom>
          <a:solidFill>
            <a:srgbClr val="231F19"/>
          </a:solidFill>
          <a:ln/>
        </p:spPr>
      </p:sp>
      <p:sp>
        <p:nvSpPr>
          <p:cNvPr id="12" name="Text 10"/>
          <p:cNvSpPr/>
          <p:nvPr/>
        </p:nvSpPr>
        <p:spPr>
          <a:xfrm>
            <a:off x="6185916" y="1920240"/>
            <a:ext cx="17266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1100"/>
          </a:p>
          <a:p>
            <a:pPr marL="0" indent="0" algn="ctr">
              <a:buNone/>
            </a:pPr>
            <a:r>
              <a:rPr lang="en-US" sz="1100" b="1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Sep</a:t>
            </a:r>
            <a:endParaRPr lang="en-US" sz="1100"/>
          </a:p>
        </p:txBody>
      </p:sp>
      <p:sp>
        <p:nvSpPr>
          <p:cNvPr id="13" name="Shape 11"/>
          <p:cNvSpPr/>
          <p:nvPr/>
        </p:nvSpPr>
        <p:spPr>
          <a:xfrm>
            <a:off x="8095488" y="1920240"/>
            <a:ext cx="1726692" cy="822960"/>
          </a:xfrm>
          <a:prstGeom prst="roundRect">
            <a:avLst>
              <a:gd name="adj" fmla="val 5556"/>
            </a:avLst>
          </a:prstGeom>
          <a:solidFill>
            <a:srgbClr val="231F19"/>
          </a:solidFill>
          <a:ln/>
        </p:spPr>
      </p:sp>
      <p:sp>
        <p:nvSpPr>
          <p:cNvPr id="14" name="Text 12"/>
          <p:cNvSpPr/>
          <p:nvPr/>
        </p:nvSpPr>
        <p:spPr>
          <a:xfrm>
            <a:off x="8095488" y="1920240"/>
            <a:ext cx="17266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1100"/>
          </a:p>
          <a:p>
            <a:pPr marL="0" indent="0" algn="ctr">
              <a:buNone/>
            </a:pPr>
            <a:r>
              <a:rPr lang="en-US" sz="1100" b="1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Sep</a:t>
            </a:r>
            <a:endParaRPr lang="en-US" sz="1100"/>
          </a:p>
        </p:txBody>
      </p:sp>
      <p:sp>
        <p:nvSpPr>
          <p:cNvPr id="15" name="Shape 13"/>
          <p:cNvSpPr/>
          <p:nvPr/>
        </p:nvSpPr>
        <p:spPr>
          <a:xfrm>
            <a:off x="10005060" y="1920240"/>
            <a:ext cx="1726692" cy="822960"/>
          </a:xfrm>
          <a:prstGeom prst="roundRect">
            <a:avLst>
              <a:gd name="adj" fmla="val 5556"/>
            </a:avLst>
          </a:prstGeom>
          <a:solidFill>
            <a:srgbClr val="231F19"/>
          </a:solidFill>
          <a:ln/>
        </p:spPr>
      </p:sp>
      <p:sp>
        <p:nvSpPr>
          <p:cNvPr id="16" name="Text 14"/>
          <p:cNvSpPr/>
          <p:nvPr/>
        </p:nvSpPr>
        <p:spPr>
          <a:xfrm>
            <a:off x="10005060" y="1920240"/>
            <a:ext cx="17266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1100"/>
          </a:p>
          <a:p>
            <a:pPr marL="0" indent="0" algn="ctr">
              <a:buNone/>
            </a:pPr>
            <a:r>
              <a:rPr lang="en-US" sz="1100" b="1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 Sep</a:t>
            </a:r>
            <a:endParaRPr lang="en-US" sz="1100"/>
          </a:p>
        </p:txBody>
      </p:sp>
      <p:sp>
        <p:nvSpPr>
          <p:cNvPr id="17" name="Shape 15"/>
          <p:cNvSpPr/>
          <p:nvPr/>
        </p:nvSpPr>
        <p:spPr>
          <a:xfrm>
            <a:off x="457200" y="2971800"/>
            <a:ext cx="3636264" cy="320040"/>
          </a:xfrm>
          <a:prstGeom prst="roundRect">
            <a:avLst>
              <a:gd name="adj" fmla="val 11429"/>
            </a:avLst>
          </a:prstGeom>
          <a:solidFill>
            <a:srgbClr val="B08D57">
              <a:alpha val="65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548640" y="2971800"/>
            <a:ext cx="345338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b="1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Arrival weight · owners &amp; press</a:t>
            </a:r>
            <a:endParaRPr lang="en-US" sz="950"/>
          </a:p>
        </p:txBody>
      </p:sp>
      <p:sp>
        <p:nvSpPr>
          <p:cNvPr id="19" name="Shape 17"/>
          <p:cNvSpPr/>
          <p:nvPr/>
        </p:nvSpPr>
        <p:spPr>
          <a:xfrm>
            <a:off x="4276344" y="3383280"/>
            <a:ext cx="5545836" cy="320040"/>
          </a:xfrm>
          <a:prstGeom prst="roundRect">
            <a:avLst>
              <a:gd name="adj" fmla="val 11429"/>
            </a:avLst>
          </a:prstGeom>
          <a:solidFill>
            <a:srgbClr val="B08D57"/>
          </a:solidFill>
          <a:ln/>
        </p:spPr>
      </p:sp>
      <p:sp>
        <p:nvSpPr>
          <p:cNvPr id="20" name="Text 18"/>
          <p:cNvSpPr/>
          <p:nvPr/>
        </p:nvSpPr>
        <p:spPr>
          <a:xfrm>
            <a:off x="4367784" y="3383280"/>
            <a:ext cx="536295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b="1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Peak show-floor traffic</a:t>
            </a:r>
            <a:endParaRPr lang="en-US" sz="950"/>
          </a:p>
        </p:txBody>
      </p:sp>
      <p:sp>
        <p:nvSpPr>
          <p:cNvPr id="21" name="Shape 19"/>
          <p:cNvSpPr/>
          <p:nvPr/>
        </p:nvSpPr>
        <p:spPr>
          <a:xfrm>
            <a:off x="8095488" y="3794760"/>
            <a:ext cx="3636264" cy="320040"/>
          </a:xfrm>
          <a:prstGeom prst="roundRect">
            <a:avLst>
              <a:gd name="adj" fmla="val 11429"/>
            </a:avLst>
          </a:prstGeom>
          <a:solidFill>
            <a:srgbClr val="B08D57">
              <a:alpha val="65000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8186928" y="3794760"/>
            <a:ext cx="345338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b="1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Departure weight · onward</a:t>
            </a:r>
            <a:endParaRPr lang="en-US" sz="950"/>
          </a:p>
        </p:txBody>
      </p:sp>
      <p:sp>
        <p:nvSpPr>
          <p:cNvPr id="23" name="Text 21"/>
          <p:cNvSpPr/>
          <p:nvPr/>
        </p:nvSpPr>
        <p:spPr>
          <a:xfrm>
            <a:off x="457200" y="443484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rates and a three-to-five-day activation mean NCE and Monaco City coverage can be weighted to arrivals early, to the show-floor peak mid-week, and to the departure side as the audience moves on to the next circuit stop.</a:t>
            </a:r>
            <a:endParaRPr lang="en-US" sz="125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| Monaco Yacht Show 2026 PDOOH Proposal</a:t>
            </a:r>
            <a:endParaRPr lang="en-US" sz="900"/>
          </a:p>
        </p:txBody>
      </p:sp>
      <p:sp>
        <p:nvSpPr>
          <p:cNvPr id="25" name="Text 23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kern="0" spc="25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INTELLIGENCE</a:t>
            </a:r>
            <a:endParaRPr lang="en-US" sz="110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Nice vs. the World's Gateway Airports</a:t>
            </a:r>
            <a:endParaRPr lang="en-US" sz="260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 density and passenger volume at comparable European hubs</a:t>
            </a:r>
            <a:endParaRPr lang="en-US" sz="1400"/>
          </a:p>
        </p:txBody>
      </p:sp>
      <p:sp>
        <p:nvSpPr>
          <p:cNvPr id="5" name="Shape 3"/>
          <p:cNvSpPr/>
          <p:nvPr/>
        </p:nvSpPr>
        <p:spPr>
          <a:xfrm>
            <a:off x="457200" y="1920240"/>
            <a:ext cx="2108606" cy="2377440"/>
          </a:xfrm>
          <a:prstGeom prst="roundRect">
            <a:avLst>
              <a:gd name="adj" fmla="val 2602"/>
            </a:avLst>
          </a:prstGeom>
          <a:solidFill>
            <a:srgbClr val="16130F"/>
          </a:solidFill>
          <a:ln w="19050">
            <a:solidFill>
              <a:srgbClr val="B08D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2057400"/>
            <a:ext cx="188915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Nice Côte d'Azur (NCE)</a:t>
            </a:r>
            <a:endParaRPr lang="en-US" sz="1250"/>
          </a:p>
        </p:txBody>
      </p:sp>
      <p:sp>
        <p:nvSpPr>
          <p:cNvPr id="7" name="Text 5"/>
          <p:cNvSpPr/>
          <p:nvPr/>
        </p:nvSpPr>
        <p:spPr>
          <a:xfrm>
            <a:off x="566928" y="2542032"/>
            <a:ext cx="188915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This Campaign</a:t>
            </a:r>
            <a:endParaRPr lang="en-US" sz="950"/>
          </a:p>
        </p:txBody>
      </p:sp>
      <p:sp>
        <p:nvSpPr>
          <p:cNvPr id="8" name="Text 6"/>
          <p:cNvSpPr/>
          <p:nvPr/>
        </p:nvSpPr>
        <p:spPr>
          <a:xfrm>
            <a:off x="566928" y="3108960"/>
            <a:ext cx="188915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D9C0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150+</a:t>
            </a:r>
            <a:endParaRPr lang="en-US" sz="1500"/>
          </a:p>
          <a:p>
            <a:pPr marL="0" indent="0" algn="ctr">
              <a:buNone/>
            </a:pPr>
            <a:r>
              <a:rPr lang="en-US" sz="1500" b="1">
                <a:solidFill>
                  <a:srgbClr val="D9C0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screens</a:t>
            </a:r>
            <a:endParaRPr lang="en-US" sz="1500"/>
          </a:p>
        </p:txBody>
      </p:sp>
      <p:sp>
        <p:nvSpPr>
          <p:cNvPr id="9" name="Text 7"/>
          <p:cNvSpPr/>
          <p:nvPr/>
        </p:nvSpPr>
        <p:spPr>
          <a:xfrm>
            <a:off x="566928" y="3794760"/>
            <a:ext cx="188915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1.27M / mo</a:t>
            </a:r>
            <a:endParaRPr lang="en-US" sz="1100"/>
          </a:p>
        </p:txBody>
      </p:sp>
      <p:sp>
        <p:nvSpPr>
          <p:cNvPr id="10" name="Shape 8"/>
          <p:cNvSpPr/>
          <p:nvPr/>
        </p:nvSpPr>
        <p:spPr>
          <a:xfrm>
            <a:off x="2748686" y="1920240"/>
            <a:ext cx="2108606" cy="2377440"/>
          </a:xfrm>
          <a:prstGeom prst="roundRect">
            <a:avLst>
              <a:gd name="adj" fmla="val 2602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858414" y="2057400"/>
            <a:ext cx="188915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b="1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London Heathrow</a:t>
            </a:r>
            <a:endParaRPr lang="en-US" sz="1250"/>
          </a:p>
        </p:txBody>
      </p:sp>
      <p:sp>
        <p:nvSpPr>
          <p:cNvPr id="12" name="Text 10"/>
          <p:cNvSpPr/>
          <p:nvPr/>
        </p:nvSpPr>
        <p:spPr>
          <a:xfrm>
            <a:off x="2858414" y="3108960"/>
            <a:ext cx="188915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567</a:t>
            </a:r>
            <a:endParaRPr lang="en-US" sz="1500"/>
          </a:p>
          <a:p>
            <a:pPr marL="0" indent="0" algn="ctr">
              <a:buNone/>
            </a:pPr>
            <a:r>
              <a:rPr lang="en-US" sz="1500" b="1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screens</a:t>
            </a:r>
            <a:endParaRPr lang="en-US" sz="1500"/>
          </a:p>
        </p:txBody>
      </p:sp>
      <p:sp>
        <p:nvSpPr>
          <p:cNvPr id="13" name="Text 11"/>
          <p:cNvSpPr/>
          <p:nvPr/>
        </p:nvSpPr>
        <p:spPr>
          <a:xfrm>
            <a:off x="2858414" y="3794760"/>
            <a:ext cx="188915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6.6M / mo</a:t>
            </a:r>
            <a:endParaRPr lang="en-US" sz="1100"/>
          </a:p>
        </p:txBody>
      </p:sp>
      <p:sp>
        <p:nvSpPr>
          <p:cNvPr id="14" name="Shape 12"/>
          <p:cNvSpPr/>
          <p:nvPr/>
        </p:nvSpPr>
        <p:spPr>
          <a:xfrm>
            <a:off x="5040173" y="1920240"/>
            <a:ext cx="2108606" cy="2377440"/>
          </a:xfrm>
          <a:prstGeom prst="roundRect">
            <a:avLst>
              <a:gd name="adj" fmla="val 2602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149901" y="2057400"/>
            <a:ext cx="188915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b="1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Frankfurt</a:t>
            </a:r>
            <a:endParaRPr lang="en-US" sz="1250"/>
          </a:p>
        </p:txBody>
      </p:sp>
      <p:sp>
        <p:nvSpPr>
          <p:cNvPr id="16" name="Text 14"/>
          <p:cNvSpPr/>
          <p:nvPr/>
        </p:nvSpPr>
        <p:spPr>
          <a:xfrm>
            <a:off x="5149901" y="3108960"/>
            <a:ext cx="188915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359</a:t>
            </a:r>
            <a:endParaRPr lang="en-US" sz="1500"/>
          </a:p>
          <a:p>
            <a:pPr marL="0" indent="0" algn="ctr">
              <a:buNone/>
            </a:pPr>
            <a:r>
              <a:rPr lang="en-US" sz="1500" b="1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screens</a:t>
            </a:r>
            <a:endParaRPr lang="en-US" sz="1500"/>
          </a:p>
        </p:txBody>
      </p:sp>
      <p:sp>
        <p:nvSpPr>
          <p:cNvPr id="17" name="Text 15"/>
          <p:cNvSpPr/>
          <p:nvPr/>
        </p:nvSpPr>
        <p:spPr>
          <a:xfrm>
            <a:off x="5149901" y="3794760"/>
            <a:ext cx="188915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5.0M / mo</a:t>
            </a:r>
            <a:endParaRPr lang="en-US" sz="1100"/>
          </a:p>
        </p:txBody>
      </p:sp>
      <p:sp>
        <p:nvSpPr>
          <p:cNvPr id="18" name="Shape 16"/>
          <p:cNvSpPr/>
          <p:nvPr/>
        </p:nvSpPr>
        <p:spPr>
          <a:xfrm>
            <a:off x="7331659" y="1920240"/>
            <a:ext cx="2108606" cy="2377440"/>
          </a:xfrm>
          <a:prstGeom prst="roundRect">
            <a:avLst>
              <a:gd name="adj" fmla="val 2602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441387" y="2057400"/>
            <a:ext cx="188915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b="1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Paris Charles de Gaulle</a:t>
            </a:r>
            <a:endParaRPr lang="en-US" sz="1250"/>
          </a:p>
        </p:txBody>
      </p:sp>
      <p:sp>
        <p:nvSpPr>
          <p:cNvPr id="20" name="Text 18"/>
          <p:cNvSpPr/>
          <p:nvPr/>
        </p:nvSpPr>
        <p:spPr>
          <a:xfrm>
            <a:off x="7441387" y="3108960"/>
            <a:ext cx="188915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274</a:t>
            </a:r>
            <a:endParaRPr lang="en-US" sz="1500"/>
          </a:p>
          <a:p>
            <a:pPr marL="0" indent="0" algn="ctr">
              <a:buNone/>
            </a:pPr>
            <a:r>
              <a:rPr lang="en-US" sz="1500" b="1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screens</a:t>
            </a:r>
            <a:endParaRPr lang="en-US" sz="1500"/>
          </a:p>
        </p:txBody>
      </p:sp>
      <p:sp>
        <p:nvSpPr>
          <p:cNvPr id="21" name="Text 19"/>
          <p:cNvSpPr/>
          <p:nvPr/>
        </p:nvSpPr>
        <p:spPr>
          <a:xfrm>
            <a:off x="7441387" y="3794760"/>
            <a:ext cx="188915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5.6M / mo</a:t>
            </a:r>
            <a:endParaRPr lang="en-US" sz="1100"/>
          </a:p>
        </p:txBody>
      </p:sp>
      <p:sp>
        <p:nvSpPr>
          <p:cNvPr id="22" name="Shape 20"/>
          <p:cNvSpPr/>
          <p:nvPr/>
        </p:nvSpPr>
        <p:spPr>
          <a:xfrm>
            <a:off x="9623146" y="1920240"/>
            <a:ext cx="2108606" cy="2377440"/>
          </a:xfrm>
          <a:prstGeom prst="roundRect">
            <a:avLst>
              <a:gd name="adj" fmla="val 2602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732874" y="2057400"/>
            <a:ext cx="188915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b="1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Zurich</a:t>
            </a:r>
            <a:endParaRPr lang="en-US" sz="1250"/>
          </a:p>
        </p:txBody>
      </p:sp>
      <p:sp>
        <p:nvSpPr>
          <p:cNvPr id="24" name="Text 22"/>
          <p:cNvSpPr/>
          <p:nvPr/>
        </p:nvSpPr>
        <p:spPr>
          <a:xfrm>
            <a:off x="9732874" y="3108960"/>
            <a:ext cx="188915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219</a:t>
            </a:r>
            <a:endParaRPr lang="en-US" sz="1500"/>
          </a:p>
          <a:p>
            <a:pPr marL="0" indent="0" algn="ctr">
              <a:buNone/>
            </a:pPr>
            <a:r>
              <a:rPr lang="en-US" sz="1500" b="1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screens</a:t>
            </a:r>
            <a:endParaRPr lang="en-US" sz="1500"/>
          </a:p>
        </p:txBody>
      </p:sp>
      <p:sp>
        <p:nvSpPr>
          <p:cNvPr id="25" name="Text 23"/>
          <p:cNvSpPr/>
          <p:nvPr/>
        </p:nvSpPr>
        <p:spPr>
          <a:xfrm>
            <a:off x="9732874" y="3794760"/>
            <a:ext cx="188915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1.3M / mo</a:t>
            </a:r>
            <a:endParaRPr lang="en-US" sz="1100"/>
          </a:p>
        </p:txBody>
      </p:sp>
      <p:sp>
        <p:nvSpPr>
          <p:cNvPr id="26" name="Text 24"/>
          <p:cNvSpPr/>
          <p:nvPr/>
        </p:nvSpPr>
        <p:spPr>
          <a:xfrm>
            <a:off x="457200" y="452628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Nice carries far fewer screens than the largest European hubs — meaning less clutter and a lower cost of entry, while still reaching a 1.27M+ monthly passenger base concentrated around a single, dense show week and its direct Monaco heliport link.</a:t>
            </a:r>
            <a:endParaRPr lang="en-US" sz="1150"/>
          </a:p>
        </p:txBody>
      </p:sp>
      <p:sp>
        <p:nvSpPr>
          <p:cNvPr id="27" name="Text 25"/>
          <p:cNvSpPr/>
          <p:nvPr/>
        </p:nvSpPr>
        <p:spPr>
          <a:xfrm>
            <a:off x="457200" y="50292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Masscom Global network data. Comparison hub figures are drawn from the same network dataset; pricing, activation timeline and impression ranges are current rate-card estimates, not guarantees.</a:t>
            </a:r>
            <a:endParaRPr lang="en-US" sz="800"/>
          </a:p>
        </p:txBody>
      </p:sp>
      <p:sp>
        <p:nvSpPr>
          <p:cNvPr id="28" name="Text 26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| Monaco Yacht Show 2026 PDOOH Proposal</a:t>
            </a:r>
            <a:endParaRPr lang="en-US" sz="900"/>
          </a:p>
        </p:txBody>
      </p:sp>
      <p:sp>
        <p:nvSpPr>
          <p:cNvPr id="29" name="Text 27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kern="0" spc="25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CAMPAIGN INVESTMENT</a:t>
            </a:r>
            <a:endParaRPr lang="en-US" sz="110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Campaign Summary</a:t>
            </a:r>
            <a:endParaRPr lang="en-US" sz="260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Explore Package — Nice Côte d'Azur Airport + Monaco City, balanced weekly investment</a:t>
            </a:r>
            <a:endParaRPr lang="en-US" sz="140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2612898" cy="1051560"/>
          </a:xfrm>
          <a:prstGeom prst="roundRect">
            <a:avLst>
              <a:gd name="adj" fmla="val 6957"/>
            </a:avLst>
          </a:prstGeom>
          <a:solidFill>
            <a:srgbClr val="16130F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938528"/>
            <a:ext cx="2338578" cy="578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157</a:t>
            </a:r>
            <a:endParaRPr lang="en-US" sz="2200"/>
          </a:p>
        </p:txBody>
      </p:sp>
      <p:sp>
        <p:nvSpPr>
          <p:cNvPr id="7" name="Text 5"/>
          <p:cNvSpPr/>
          <p:nvPr/>
        </p:nvSpPr>
        <p:spPr>
          <a:xfrm>
            <a:off x="594360" y="2459736"/>
            <a:ext cx="2338578" cy="399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Targetable Screens</a:t>
            </a:r>
            <a:endParaRPr lang="en-US" sz="1050"/>
          </a:p>
        </p:txBody>
      </p:sp>
      <p:sp>
        <p:nvSpPr>
          <p:cNvPr id="8" name="Shape 6"/>
          <p:cNvSpPr/>
          <p:nvPr/>
        </p:nvSpPr>
        <p:spPr>
          <a:xfrm>
            <a:off x="3344418" y="1828800"/>
            <a:ext cx="2612898" cy="1051560"/>
          </a:xfrm>
          <a:prstGeom prst="roundRect">
            <a:avLst>
              <a:gd name="adj" fmla="val 6957"/>
            </a:avLst>
          </a:prstGeom>
          <a:solidFill>
            <a:srgbClr val="16130F"/>
          </a:solidFill>
          <a:ln/>
        </p:spPr>
      </p:sp>
      <p:sp>
        <p:nvSpPr>
          <p:cNvPr id="9" name="Text 7"/>
          <p:cNvSpPr/>
          <p:nvPr/>
        </p:nvSpPr>
        <p:spPr>
          <a:xfrm>
            <a:off x="3481578" y="1938528"/>
            <a:ext cx="2338578" cy="578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/>
          </a:p>
        </p:txBody>
      </p:sp>
      <p:sp>
        <p:nvSpPr>
          <p:cNvPr id="10" name="Text 8"/>
          <p:cNvSpPr/>
          <p:nvPr/>
        </p:nvSpPr>
        <p:spPr>
          <a:xfrm>
            <a:off x="3481578" y="2459736"/>
            <a:ext cx="2338578" cy="399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Venue Types</a:t>
            </a:r>
            <a:endParaRPr lang="en-US" sz="1050"/>
          </a:p>
        </p:txBody>
      </p:sp>
      <p:sp>
        <p:nvSpPr>
          <p:cNvPr id="11" name="Shape 9"/>
          <p:cNvSpPr/>
          <p:nvPr/>
        </p:nvSpPr>
        <p:spPr>
          <a:xfrm>
            <a:off x="6231636" y="1828800"/>
            <a:ext cx="2612898" cy="1051560"/>
          </a:xfrm>
          <a:prstGeom prst="roundRect">
            <a:avLst>
              <a:gd name="adj" fmla="val 6957"/>
            </a:avLst>
          </a:prstGeom>
          <a:solidFill>
            <a:srgbClr val="16130F"/>
          </a:solidFill>
          <a:ln/>
        </p:spPr>
      </p:sp>
      <p:sp>
        <p:nvSpPr>
          <p:cNvPr id="12" name="Text 10"/>
          <p:cNvSpPr/>
          <p:nvPr/>
        </p:nvSpPr>
        <p:spPr>
          <a:xfrm>
            <a:off x="6368796" y="1938528"/>
            <a:ext cx="2338578" cy="578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$20,000</a:t>
            </a:r>
            <a:endParaRPr lang="en-US" sz="2200"/>
          </a:p>
        </p:txBody>
      </p:sp>
      <p:sp>
        <p:nvSpPr>
          <p:cNvPr id="13" name="Text 11"/>
          <p:cNvSpPr/>
          <p:nvPr/>
        </p:nvSpPr>
        <p:spPr>
          <a:xfrm>
            <a:off x="6368796" y="2459736"/>
            <a:ext cx="2338578" cy="399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Weekly Budget</a:t>
            </a:r>
            <a:endParaRPr lang="en-US" sz="1050"/>
          </a:p>
        </p:txBody>
      </p:sp>
      <p:sp>
        <p:nvSpPr>
          <p:cNvPr id="14" name="Shape 12"/>
          <p:cNvSpPr/>
          <p:nvPr/>
        </p:nvSpPr>
        <p:spPr>
          <a:xfrm>
            <a:off x="9118854" y="1828800"/>
            <a:ext cx="2612898" cy="1051560"/>
          </a:xfrm>
          <a:prstGeom prst="roundRect">
            <a:avLst>
              <a:gd name="adj" fmla="val 6957"/>
            </a:avLst>
          </a:prstGeom>
          <a:solidFill>
            <a:srgbClr val="16130F"/>
          </a:solidFill>
          <a:ln/>
        </p:spPr>
      </p:sp>
      <p:sp>
        <p:nvSpPr>
          <p:cNvPr id="15" name="Text 13"/>
          <p:cNvSpPr/>
          <p:nvPr/>
        </p:nvSpPr>
        <p:spPr>
          <a:xfrm>
            <a:off x="9256014" y="1938528"/>
            <a:ext cx="2338578" cy="578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52.3M</a:t>
            </a:r>
            <a:endParaRPr lang="en-US" sz="2200"/>
          </a:p>
        </p:txBody>
      </p:sp>
      <p:sp>
        <p:nvSpPr>
          <p:cNvPr id="16" name="Text 14"/>
          <p:cNvSpPr/>
          <p:nvPr/>
        </p:nvSpPr>
        <p:spPr>
          <a:xfrm>
            <a:off x="9256014" y="2459736"/>
            <a:ext cx="2338578" cy="399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Impressions</a:t>
            </a:r>
            <a:endParaRPr lang="en-US" sz="105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154680"/>
          <a:ext cx="11274552" cy="914400"/>
        </p:xfrm>
        <a:graphic>
          <a:graphicData uri="http://schemas.openxmlformats.org/drawingml/2006/table">
            <a:tbl>
              <a:tblPr/>
              <a:tblGrid>
                <a:gridCol w="3776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 Item</a:t>
                      </a:r>
                      <a:endParaRPr lang="en-U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F1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Start</a:t>
                      </a:r>
                      <a:endParaRPr lang="en-U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F1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End</a:t>
                      </a:r>
                      <a:endParaRPr lang="en-U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F1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 Screens</a:t>
                      </a:r>
                      <a:endParaRPr lang="en-U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F1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Weekly Budget</a:t>
                      </a:r>
                      <a:endParaRPr lang="en-U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F1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Daily Budget</a:t>
                      </a:r>
                      <a:endParaRPr lang="en-U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F1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Nice Côte d'Azur Airport (NCE)</a:t>
                      </a:r>
                      <a:endParaRPr lang="en-U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9/23/2026</a:t>
                      </a:r>
                      <a:endParaRPr lang="en-U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9/26/2026</a:t>
                      </a:r>
                      <a:endParaRPr lang="en-U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</a:t>
                      </a:r>
                      <a:endParaRPr lang="en-U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$10,000</a:t>
                      </a:r>
                      <a:endParaRPr lang="en-U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$1,428.57</a:t>
                      </a:r>
                      <a:endParaRPr lang="en-U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Monaco City</a:t>
                      </a:r>
                      <a:endParaRPr lang="en-U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9/23/2026</a:t>
                      </a:r>
                      <a:endParaRPr lang="en-U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9/26/2026</a:t>
                      </a:r>
                      <a:endParaRPr lang="en-U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$10,000</a:t>
                      </a:r>
                      <a:endParaRPr lang="en-U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$1,428.57</a:t>
                      </a:r>
                      <a:endParaRPr lang="en-U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" name="Text 15"/>
          <p:cNvSpPr/>
          <p:nvPr/>
        </p:nvSpPr>
        <p:spPr>
          <a:xfrm>
            <a:off x="457200" y="434340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Campaign window spans the confirmed 23–26 September 2026 Monaco Yacht Show dates, split evenly across the airport and city line items — a total investment of $20,000 per week. Weekly impressions: ~47.0M across NCE and ~5.3M across Monaco City — 52.3M total per week, per Masscom Global's Monaco inventory file.</a:t>
            </a:r>
            <a:endParaRPr lang="en-US" sz="1150"/>
          </a:p>
        </p:txBody>
      </p:sp>
      <p:sp>
        <p:nvSpPr>
          <p:cNvPr id="19" name="Text 16"/>
          <p:cNvSpPr/>
          <p:nvPr/>
        </p:nvSpPr>
        <p:spPr>
          <a:xfrm>
            <a:off x="457200" y="6355080"/>
            <a:ext cx="112745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i="1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800"/>
          </a:p>
        </p:txBody>
      </p:sp>
      <p:sp>
        <p:nvSpPr>
          <p:cNvPr id="20" name="Text 17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| Monaco Yacht Show 2026 PDOOH Proposal</a:t>
            </a:r>
            <a:endParaRPr lang="en-US" sz="900"/>
          </a:p>
        </p:txBody>
      </p:sp>
      <p:sp>
        <p:nvSpPr>
          <p:cNvPr id="21" name="Text 18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kern="0" spc="25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CAMPAIGN PLAN</a:t>
            </a:r>
            <a:endParaRPr lang="en-US" sz="110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Venue Type Mix</a:t>
            </a:r>
            <a:endParaRPr lang="en-US" sz="260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157 screens across airport transit and premium city outdoor formats</a:t>
            </a:r>
            <a:endParaRPr lang="en-US" sz="1400"/>
          </a:p>
        </p:txBody>
      </p:sp>
      <p:sp>
        <p:nvSpPr>
          <p:cNvPr id="5" name="Text 3"/>
          <p:cNvSpPr/>
          <p:nvPr/>
        </p:nvSpPr>
        <p:spPr>
          <a:xfrm>
            <a:off x="457200" y="1828800"/>
            <a:ext cx="5303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NICE CÔTE D'AZUR AIRPORT (NCE) — 90 SCREENS</a:t>
            </a:r>
            <a:endParaRPr lang="en-US" sz="110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148840"/>
          <a:ext cx="5303520" cy="731520"/>
        </p:xfrm>
        <a:graphic>
          <a:graphicData uri="http://schemas.openxmlformats.org/drawingml/2006/table">
            <a:tbl>
              <a:tblPr/>
              <a:tblGrid>
                <a:gridCol w="3840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Venue Type</a:t>
                      </a:r>
                      <a:endParaRPr lang="en-US" sz="11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F1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Screens</a:t>
                      </a:r>
                      <a:endParaRPr lang="en-US" sz="11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F1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Transit – Airports</a:t>
                      </a:r>
                      <a:endParaRPr lang="en-US" sz="11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</a:t>
                      </a:r>
                      <a:endParaRPr lang="en-US" sz="11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6035040" y="1828800"/>
            <a:ext cx="5303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MONACO CITY — 67 SCREENS</a:t>
            </a:r>
            <a:endParaRPr lang="en-US" sz="1100"/>
          </a:p>
        </p:txBody>
      </p:sp>
      <p:graphicFrame>
        <p:nvGraphicFramePr>
          <p:cNvPr id="15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35040" y="2148840"/>
          <a:ext cx="5303520" cy="731520"/>
        </p:xfrm>
        <a:graphic>
          <a:graphicData uri="http://schemas.openxmlformats.org/drawingml/2006/table">
            <a:tbl>
              <a:tblPr/>
              <a:tblGrid>
                <a:gridCol w="3840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Venue Type</a:t>
                      </a:r>
                      <a:endParaRPr lang="en-US" sz="11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F1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Screens</a:t>
                      </a:r>
                      <a:endParaRPr lang="en-US" sz="11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F1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Outdoor – Urban Panels</a:t>
                      </a:r>
                      <a:endParaRPr lang="en-US" sz="11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Text 5"/>
          <p:cNvSpPr/>
          <p:nvPr/>
        </p:nvSpPr>
        <p:spPr>
          <a:xfrm>
            <a:off x="457200" y="3291840"/>
            <a:ext cx="1081735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 inventory runs entirely through Transit – Airports formats along the arrivals-to-boarding journey at NCE, the gateway used by the vast majority of international owners, brokers and press. Monaco City inventory concentrates on Outdoor – Urban Panels across La Condamine, the Casino Square approach and the streets feeding Port Hercule.</a:t>
            </a:r>
            <a:endParaRPr lang="en-US" sz="1200"/>
          </a:p>
        </p:txBody>
      </p:sp>
      <p:sp>
        <p:nvSpPr>
          <p:cNvPr id="10" name="Text 6"/>
          <p:cNvSpPr/>
          <p:nvPr/>
        </p:nvSpPr>
        <p:spPr>
          <a:xfrm>
            <a:off x="457200" y="6355080"/>
            <a:ext cx="112745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i="1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800"/>
          </a:p>
        </p:txBody>
      </p:sp>
      <p:sp>
        <p:nvSpPr>
          <p:cNvPr id="11" name="Text 7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| Monaco Yacht Show 2026 PDOOH Proposal</a:t>
            </a:r>
            <a:endParaRPr lang="en-US" sz="900"/>
          </a:p>
        </p:txBody>
      </p:sp>
      <p:sp>
        <p:nvSpPr>
          <p:cNvPr id="12" name="Text 8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kern="0" spc="25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 COVERAGE</a:t>
            </a:r>
            <a:endParaRPr lang="en-US" sz="110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Nice Côte d'Azur International Airport (NCE)</a:t>
            </a:r>
            <a:endParaRPr lang="en-US" sz="240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 available screens along the arrivals-to-boarding journey</a:t>
            </a:r>
            <a:endParaRPr lang="en-US" sz="1400"/>
          </a:p>
        </p:txBody>
      </p:sp>
      <p:pic>
        <p:nvPicPr>
          <p:cNvPr id="5" name="Image 0" descr="/home/claude/monaco/NCE_Airport_Map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200" y="1691640"/>
            <a:ext cx="6675120" cy="43434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57200" y="1691640"/>
            <a:ext cx="6675120" cy="4343400"/>
          </a:xfrm>
          <a:prstGeom prst="rect">
            <a:avLst/>
          </a:prstGeom>
          <a:ln w="12700">
            <a:solidFill>
              <a:srgbClr val="E5DFC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406640" y="1691640"/>
            <a:ext cx="54864" cy="91440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8" name="Shape 5"/>
          <p:cNvSpPr/>
          <p:nvPr/>
        </p:nvSpPr>
        <p:spPr>
          <a:xfrm>
            <a:off x="7406640" y="1691640"/>
            <a:ext cx="4325112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406640" y="1691640"/>
            <a:ext cx="54864" cy="91440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10" name="Text 7"/>
          <p:cNvSpPr/>
          <p:nvPr/>
        </p:nvSpPr>
        <p:spPr>
          <a:xfrm>
            <a:off x="7680960" y="1691640"/>
            <a:ext cx="181654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</a:t>
            </a:r>
            <a:endParaRPr lang="en-US" sz="2400"/>
          </a:p>
        </p:txBody>
      </p:sp>
      <p:sp>
        <p:nvSpPr>
          <p:cNvPr id="11" name="Text 8"/>
          <p:cNvSpPr/>
          <p:nvPr/>
        </p:nvSpPr>
        <p:spPr>
          <a:xfrm>
            <a:off x="9497507" y="1691640"/>
            <a:ext cx="23788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 screens</a:t>
            </a:r>
            <a:endParaRPr lang="en-US" sz="1100"/>
          </a:p>
        </p:txBody>
      </p:sp>
      <p:sp>
        <p:nvSpPr>
          <p:cNvPr id="12" name="Shape 9"/>
          <p:cNvSpPr/>
          <p:nvPr/>
        </p:nvSpPr>
        <p:spPr>
          <a:xfrm>
            <a:off x="7406640" y="2743200"/>
            <a:ext cx="54864" cy="91440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13" name="Shape 10"/>
          <p:cNvSpPr/>
          <p:nvPr/>
        </p:nvSpPr>
        <p:spPr>
          <a:xfrm>
            <a:off x="7406640" y="2743200"/>
            <a:ext cx="4325112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406640" y="2743200"/>
            <a:ext cx="54864" cy="91440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15" name="Text 12"/>
          <p:cNvSpPr/>
          <p:nvPr/>
        </p:nvSpPr>
        <p:spPr>
          <a:xfrm>
            <a:off x="7680960" y="2743200"/>
            <a:ext cx="181654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/>
          </a:p>
        </p:txBody>
      </p:sp>
      <p:sp>
        <p:nvSpPr>
          <p:cNvPr id="16" name="Text 13"/>
          <p:cNvSpPr/>
          <p:nvPr/>
        </p:nvSpPr>
        <p:spPr>
          <a:xfrm>
            <a:off x="9497507" y="2743200"/>
            <a:ext cx="23788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Venue type across the terminal</a:t>
            </a:r>
            <a:endParaRPr lang="en-US" sz="1100"/>
          </a:p>
        </p:txBody>
      </p:sp>
      <p:sp>
        <p:nvSpPr>
          <p:cNvPr id="17" name="Shape 14"/>
          <p:cNvSpPr/>
          <p:nvPr/>
        </p:nvSpPr>
        <p:spPr>
          <a:xfrm>
            <a:off x="7406640" y="3794760"/>
            <a:ext cx="54864" cy="91440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18" name="Shape 15"/>
          <p:cNvSpPr/>
          <p:nvPr/>
        </p:nvSpPr>
        <p:spPr>
          <a:xfrm>
            <a:off x="7406640" y="3794760"/>
            <a:ext cx="4325112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7406640" y="3794760"/>
            <a:ext cx="54864" cy="91440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20" name="Text 17"/>
          <p:cNvSpPr/>
          <p:nvPr/>
        </p:nvSpPr>
        <p:spPr>
          <a:xfrm>
            <a:off x="7680960" y="3794760"/>
            <a:ext cx="181654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47.0M</a:t>
            </a:r>
            <a:endParaRPr lang="en-US" sz="2400"/>
          </a:p>
        </p:txBody>
      </p:sp>
      <p:sp>
        <p:nvSpPr>
          <p:cNvPr id="21" name="Text 18"/>
          <p:cNvSpPr/>
          <p:nvPr/>
        </p:nvSpPr>
        <p:spPr>
          <a:xfrm>
            <a:off x="9497507" y="3794760"/>
            <a:ext cx="23788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impressions (NCE)</a:t>
            </a:r>
            <a:endParaRPr lang="en-US" sz="1100"/>
          </a:p>
        </p:txBody>
      </p:sp>
      <p:sp>
        <p:nvSpPr>
          <p:cNvPr id="22" name="Text 19"/>
          <p:cNvSpPr/>
          <p:nvPr/>
        </p:nvSpPr>
        <p:spPr>
          <a:xfrm>
            <a:off x="7406640" y="4846320"/>
            <a:ext cx="4325112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Nice Côte d'Azur is the principal international gateway to the French Riviera and the working airport for Monaco, linked to Port Hercule by a direct heliport shuttle. Screens are concentrated along the boarding and arrivals corridors where owners, brokers and press pass on their way to and from the show.</a:t>
            </a:r>
            <a:endParaRPr lang="en-US" sz="1100"/>
          </a:p>
        </p:txBody>
      </p:sp>
      <p:sp>
        <p:nvSpPr>
          <p:cNvPr id="23" name="Text 20"/>
          <p:cNvSpPr/>
          <p:nvPr/>
        </p:nvSpPr>
        <p:spPr>
          <a:xfrm>
            <a:off x="457200" y="6355080"/>
            <a:ext cx="112745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i="1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800"/>
          </a:p>
        </p:txBody>
      </p:sp>
      <p:sp>
        <p:nvSpPr>
          <p:cNvPr id="24" name="Text 21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| Monaco Yacht Show 2026 PDOOH Proposal</a:t>
            </a:r>
            <a:endParaRPr lang="en-US" sz="900"/>
          </a:p>
        </p:txBody>
      </p:sp>
      <p:sp>
        <p:nvSpPr>
          <p:cNvPr id="25" name="Text 22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kern="0" spc="25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CITY COVERAGE</a:t>
            </a:r>
            <a:endParaRPr lang="en-US" sz="110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Monaco City</a:t>
            </a:r>
            <a:endParaRPr lang="en-US" sz="260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67 available screens across La Condamine and the approach to Port Hercule</a:t>
            </a:r>
            <a:endParaRPr lang="en-US" sz="1400"/>
          </a:p>
        </p:txBody>
      </p:sp>
      <p:pic>
        <p:nvPicPr>
          <p:cNvPr id="5" name="Image 0" descr="/home/claude/monaco/Monaco_City_Map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200" y="1691640"/>
            <a:ext cx="6675120" cy="43434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57200" y="1691640"/>
            <a:ext cx="6675120" cy="4343400"/>
          </a:xfrm>
          <a:prstGeom prst="rect">
            <a:avLst/>
          </a:prstGeom>
          <a:ln w="12700">
            <a:solidFill>
              <a:srgbClr val="E5DFC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406640" y="1691640"/>
            <a:ext cx="54864" cy="91440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8" name="Shape 5"/>
          <p:cNvSpPr/>
          <p:nvPr/>
        </p:nvSpPr>
        <p:spPr>
          <a:xfrm>
            <a:off x="7406640" y="1691640"/>
            <a:ext cx="4325112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406640" y="1691640"/>
            <a:ext cx="54864" cy="91440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10" name="Text 7"/>
          <p:cNvSpPr/>
          <p:nvPr/>
        </p:nvSpPr>
        <p:spPr>
          <a:xfrm>
            <a:off x="7680960" y="1691640"/>
            <a:ext cx="181654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67</a:t>
            </a:r>
            <a:endParaRPr lang="en-US" sz="2400"/>
          </a:p>
        </p:txBody>
      </p:sp>
      <p:sp>
        <p:nvSpPr>
          <p:cNvPr id="11" name="Text 8"/>
          <p:cNvSpPr/>
          <p:nvPr/>
        </p:nvSpPr>
        <p:spPr>
          <a:xfrm>
            <a:off x="9497507" y="1691640"/>
            <a:ext cx="23788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 city screens</a:t>
            </a:r>
            <a:endParaRPr lang="en-US" sz="1100"/>
          </a:p>
        </p:txBody>
      </p:sp>
      <p:sp>
        <p:nvSpPr>
          <p:cNvPr id="12" name="Shape 9"/>
          <p:cNvSpPr/>
          <p:nvPr/>
        </p:nvSpPr>
        <p:spPr>
          <a:xfrm>
            <a:off x="7406640" y="2743200"/>
            <a:ext cx="54864" cy="91440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13" name="Shape 10"/>
          <p:cNvSpPr/>
          <p:nvPr/>
        </p:nvSpPr>
        <p:spPr>
          <a:xfrm>
            <a:off x="7406640" y="2743200"/>
            <a:ext cx="4325112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406640" y="2743200"/>
            <a:ext cx="54864" cy="91440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15" name="Text 12"/>
          <p:cNvSpPr/>
          <p:nvPr/>
        </p:nvSpPr>
        <p:spPr>
          <a:xfrm>
            <a:off x="7680960" y="2743200"/>
            <a:ext cx="181654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/>
          </a:p>
        </p:txBody>
      </p:sp>
      <p:sp>
        <p:nvSpPr>
          <p:cNvPr id="16" name="Text 13"/>
          <p:cNvSpPr/>
          <p:nvPr/>
        </p:nvSpPr>
        <p:spPr>
          <a:xfrm>
            <a:off x="9497507" y="2743200"/>
            <a:ext cx="23788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Outdoor urban panel format</a:t>
            </a:r>
            <a:endParaRPr lang="en-US" sz="1100"/>
          </a:p>
        </p:txBody>
      </p:sp>
      <p:sp>
        <p:nvSpPr>
          <p:cNvPr id="17" name="Shape 14"/>
          <p:cNvSpPr/>
          <p:nvPr/>
        </p:nvSpPr>
        <p:spPr>
          <a:xfrm>
            <a:off x="7406640" y="3794760"/>
            <a:ext cx="54864" cy="91440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18" name="Shape 15"/>
          <p:cNvSpPr/>
          <p:nvPr/>
        </p:nvSpPr>
        <p:spPr>
          <a:xfrm>
            <a:off x="7406640" y="3794760"/>
            <a:ext cx="4325112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7406640" y="3794760"/>
            <a:ext cx="54864" cy="91440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20" name="Text 17"/>
          <p:cNvSpPr/>
          <p:nvPr/>
        </p:nvSpPr>
        <p:spPr>
          <a:xfrm>
            <a:off x="7680960" y="3794760"/>
            <a:ext cx="181654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5.3M</a:t>
            </a:r>
            <a:endParaRPr lang="en-US" sz="2400"/>
          </a:p>
        </p:txBody>
      </p:sp>
      <p:sp>
        <p:nvSpPr>
          <p:cNvPr id="21" name="Text 18"/>
          <p:cNvSpPr/>
          <p:nvPr/>
        </p:nvSpPr>
        <p:spPr>
          <a:xfrm>
            <a:off x="9497507" y="3794760"/>
            <a:ext cx="23788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impressions (city)</a:t>
            </a:r>
            <a:endParaRPr lang="en-US" sz="1100"/>
          </a:p>
        </p:txBody>
      </p:sp>
      <p:sp>
        <p:nvSpPr>
          <p:cNvPr id="22" name="Text 19"/>
          <p:cNvSpPr/>
          <p:nvPr/>
        </p:nvSpPr>
        <p:spPr>
          <a:xfrm>
            <a:off x="7406640" y="4846320"/>
            <a:ext cx="4325112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Coverage concentrates along the route between Beausoleil, La Condamine and the Casino Square — the walking corridor connecting hotels, the tunnel approach from Nice, and Port Hercule itself, reaching the show's audience throughout the day.</a:t>
            </a:r>
            <a:endParaRPr lang="en-US" sz="1100"/>
          </a:p>
        </p:txBody>
      </p:sp>
      <p:sp>
        <p:nvSpPr>
          <p:cNvPr id="23" name="Text 20"/>
          <p:cNvSpPr/>
          <p:nvPr/>
        </p:nvSpPr>
        <p:spPr>
          <a:xfrm>
            <a:off x="457200" y="6355080"/>
            <a:ext cx="112745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i="1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800"/>
          </a:p>
        </p:txBody>
      </p:sp>
      <p:sp>
        <p:nvSpPr>
          <p:cNvPr id="24" name="Text 21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| Monaco Yacht Show 2026 PDOOH Proposal</a:t>
            </a:r>
            <a:endParaRPr lang="en-US" sz="900"/>
          </a:p>
        </p:txBody>
      </p:sp>
      <p:sp>
        <p:nvSpPr>
          <p:cNvPr id="25" name="Text 22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kern="0" spc="25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CREATIVE ENVIRONMENTS</a:t>
            </a:r>
            <a:endParaRPr lang="en-US" sz="110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Inventory in Context — NCE Airport</a:t>
            </a:r>
            <a:endParaRPr lang="en-US" sz="260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sample of premium DOOH placements across the terminal network</a:t>
            </a:r>
            <a:endParaRPr lang="en-US" sz="1400"/>
          </a:p>
        </p:txBody>
      </p:sp>
      <p:pic>
        <p:nvPicPr>
          <p:cNvPr id="5" name="Image 0" descr="/home/claude/monaco/NCE_Airport_image1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200" y="1828800"/>
            <a:ext cx="2647188" cy="35661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57200" y="1828800"/>
            <a:ext cx="2647188" cy="3566160"/>
          </a:xfrm>
          <a:prstGeom prst="rect">
            <a:avLst/>
          </a:prstGeom>
          <a:ln w="12700">
            <a:solidFill>
              <a:srgbClr val="E5DFC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57200" y="5468112"/>
            <a:ext cx="264718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5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Check-in hall — digital wall</a:t>
            </a:r>
            <a:endParaRPr lang="en-US" sz="950"/>
          </a:p>
        </p:txBody>
      </p:sp>
      <p:pic>
        <p:nvPicPr>
          <p:cNvPr id="8" name="Image 1" descr="/home/claude/monaco/NCE_Airport_image_2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332988" y="1828800"/>
            <a:ext cx="2647188" cy="356616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3332988" y="1828800"/>
            <a:ext cx="2647188" cy="3566160"/>
          </a:xfrm>
          <a:prstGeom prst="rect">
            <a:avLst/>
          </a:prstGeom>
          <a:ln w="12700">
            <a:solidFill>
              <a:srgbClr val="E5DFCF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3332988" y="5468112"/>
            <a:ext cx="264718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5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Terminal corridor — wall-mounted screen</a:t>
            </a:r>
            <a:endParaRPr lang="en-US" sz="950"/>
          </a:p>
        </p:txBody>
      </p:sp>
      <p:pic>
        <p:nvPicPr>
          <p:cNvPr id="11" name="Image 2" descr="/home/claude/monaco/NCE_Airport_image_4.jpe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208776" y="1828800"/>
            <a:ext cx="2647188" cy="356616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6208776" y="1828800"/>
            <a:ext cx="2647188" cy="3566160"/>
          </a:xfrm>
          <a:prstGeom prst="rect">
            <a:avLst/>
          </a:prstGeom>
          <a:ln w="12700">
            <a:solidFill>
              <a:srgbClr val="E5DFCF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6208776" y="5468112"/>
            <a:ext cx="264718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5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Boarding gate — digital wall</a:t>
            </a:r>
            <a:endParaRPr lang="en-US" sz="950"/>
          </a:p>
        </p:txBody>
      </p:sp>
      <p:pic>
        <p:nvPicPr>
          <p:cNvPr id="14" name="Image 3" descr="/home/claude/monaco/NCE_Airport_image_3.jpe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084564" y="1828800"/>
            <a:ext cx="2647188" cy="3566160"/>
          </a:xfrm>
          <a:prstGeom prst="rect">
            <a:avLst/>
          </a:prstGeom>
        </p:spPr>
      </p:pic>
      <p:sp>
        <p:nvSpPr>
          <p:cNvPr id="15" name="Shape 9"/>
          <p:cNvSpPr/>
          <p:nvPr/>
        </p:nvSpPr>
        <p:spPr>
          <a:xfrm>
            <a:off x="9084564" y="1828800"/>
            <a:ext cx="2647188" cy="3566160"/>
          </a:xfrm>
          <a:prstGeom prst="rect">
            <a:avLst/>
          </a:prstGeom>
          <a:ln w="12700">
            <a:solidFill>
              <a:srgbClr val="E5DFCF"/>
            </a:solidFill>
            <a:prstDash val="solid"/>
          </a:ln>
        </p:spPr>
      </p:sp>
      <p:sp>
        <p:nvSpPr>
          <p:cNvPr id="16" name="Text 10"/>
          <p:cNvSpPr/>
          <p:nvPr/>
        </p:nvSpPr>
        <p:spPr>
          <a:xfrm>
            <a:off x="9084564" y="5468112"/>
            <a:ext cx="264718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5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Terminal concourse — freestanding kiosk</a:t>
            </a:r>
            <a:endParaRPr lang="en-US" sz="950"/>
          </a:p>
        </p:txBody>
      </p:sp>
      <p:sp>
        <p:nvSpPr>
          <p:cNvPr id="17" name="Text 11"/>
          <p:cNvSpPr/>
          <p:nvPr/>
        </p:nvSpPr>
        <p:spPr>
          <a:xfrm>
            <a:off x="457200" y="6355080"/>
            <a:ext cx="112745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i="1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800"/>
          </a:p>
        </p:txBody>
      </p:sp>
      <p:sp>
        <p:nvSpPr>
          <p:cNvPr id="18" name="Text 12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| Monaco Yacht Show 2026 PDOOH Proposal</a:t>
            </a:r>
            <a:endParaRPr lang="en-US" sz="900"/>
          </a:p>
        </p:txBody>
      </p:sp>
      <p:sp>
        <p:nvSpPr>
          <p:cNvPr id="19" name="Text 13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kern="0" spc="25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CREATIVE ENVIRONMENTS</a:t>
            </a:r>
            <a:endParaRPr lang="en-US" sz="110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Inventory in Context — Monaco City</a:t>
            </a:r>
            <a:endParaRPr lang="en-US" sz="260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sample of premium DOOH placements along the Port Hercule approach</a:t>
            </a:r>
            <a:endParaRPr lang="en-US" sz="1400"/>
          </a:p>
        </p:txBody>
      </p:sp>
      <p:sp>
        <p:nvSpPr>
          <p:cNvPr id="7" name="Text 4"/>
          <p:cNvSpPr/>
          <p:nvPr/>
        </p:nvSpPr>
        <p:spPr>
          <a:xfrm>
            <a:off x="4023360" y="534924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Street-level kiosk — urban panel format</a:t>
            </a:r>
            <a:endParaRPr lang="en-US" sz="950"/>
          </a:p>
        </p:txBody>
      </p:sp>
      <p:sp>
        <p:nvSpPr>
          <p:cNvPr id="8" name="Text 5"/>
          <p:cNvSpPr/>
          <p:nvPr/>
        </p:nvSpPr>
        <p:spPr>
          <a:xfrm>
            <a:off x="457200" y="5806440"/>
            <a:ext cx="112745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placement photography for the Monaco City network — building-scale screens, roadside panels and neighbourhood kiosks along La Condamine and the Casino Square approach — can be supplied ahead of trafficking.</a:t>
            </a:r>
            <a:endParaRPr lang="en-US" sz="1000"/>
          </a:p>
        </p:txBody>
      </p:sp>
      <p:sp>
        <p:nvSpPr>
          <p:cNvPr id="9" name="Text 6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| Monaco Yacht Show 2026 PDOOH Proposal</a:t>
            </a:r>
            <a:endParaRPr lang="en-US" sz="900"/>
          </a:p>
        </p:txBody>
      </p:sp>
      <p:sp>
        <p:nvSpPr>
          <p:cNvPr id="10" name="Text 7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6724B45-0E9D-E195-C5A7-085CB54952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63" b="292"/>
          <a:stretch>
            <a:fillRect/>
          </a:stretch>
        </p:blipFill>
        <p:spPr>
          <a:xfrm>
            <a:off x="2344324" y="1510626"/>
            <a:ext cx="6888268" cy="384637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kern="0" spc="25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MASSCOM GLOBAL</a:t>
            </a:r>
            <a:endParaRPr lang="en-US" sz="110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Masscom Global Standard</a:t>
            </a:r>
            <a:endParaRPr lang="en-US" sz="260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539496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783080"/>
            <a:ext cx="457200" cy="457200"/>
          </a:xfrm>
          <a:prstGeom prst="ellipse">
            <a:avLst/>
          </a:prstGeom>
          <a:solidFill>
            <a:srgbClr val="B08D57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7830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/>
          </a:p>
        </p:txBody>
      </p:sp>
      <p:sp>
        <p:nvSpPr>
          <p:cNvPr id="7" name="Text 5"/>
          <p:cNvSpPr/>
          <p:nvPr/>
        </p:nvSpPr>
        <p:spPr>
          <a:xfrm>
            <a:off x="1325880" y="1810512"/>
            <a:ext cx="42976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Verified inventory &amp; audience data</a:t>
            </a:r>
            <a:endParaRPr lang="en-US" sz="1500"/>
          </a:p>
        </p:txBody>
      </p:sp>
      <p:sp>
        <p:nvSpPr>
          <p:cNvPr id="8" name="Text 6"/>
          <p:cNvSpPr/>
          <p:nvPr/>
        </p:nvSpPr>
        <p:spPr>
          <a:xfrm>
            <a:off x="685800" y="2423160"/>
            <a:ext cx="49377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terminal, screen count and passenger figure is checked against current operator data, not published estimates.</a:t>
            </a:r>
            <a:endParaRPr lang="en-US" sz="1150"/>
          </a:p>
        </p:txBody>
      </p:sp>
      <p:sp>
        <p:nvSpPr>
          <p:cNvPr id="9" name="Shape 7"/>
          <p:cNvSpPr/>
          <p:nvPr/>
        </p:nvSpPr>
        <p:spPr>
          <a:xfrm>
            <a:off x="6336792" y="1554480"/>
            <a:ext cx="539496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65392" y="1783080"/>
            <a:ext cx="457200" cy="457200"/>
          </a:xfrm>
          <a:prstGeom prst="ellipse">
            <a:avLst/>
          </a:prstGeom>
          <a:solidFill>
            <a:srgbClr val="B08D57"/>
          </a:solidFill>
          <a:ln/>
        </p:spPr>
      </p:sp>
      <p:sp>
        <p:nvSpPr>
          <p:cNvPr id="11" name="Text 9"/>
          <p:cNvSpPr/>
          <p:nvPr/>
        </p:nvSpPr>
        <p:spPr>
          <a:xfrm>
            <a:off x="6565392" y="17830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/>
          </a:p>
        </p:txBody>
      </p:sp>
      <p:sp>
        <p:nvSpPr>
          <p:cNvPr id="12" name="Text 10"/>
          <p:cNvSpPr/>
          <p:nvPr/>
        </p:nvSpPr>
        <p:spPr>
          <a:xfrm>
            <a:off x="7205472" y="1810512"/>
            <a:ext cx="42976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Transparent delivery reporting</a:t>
            </a:r>
            <a:endParaRPr lang="en-US" sz="1500"/>
          </a:p>
        </p:txBody>
      </p:sp>
      <p:sp>
        <p:nvSpPr>
          <p:cNvPr id="13" name="Text 11"/>
          <p:cNvSpPr/>
          <p:nvPr/>
        </p:nvSpPr>
        <p:spPr>
          <a:xfrm>
            <a:off x="6565392" y="2423160"/>
            <a:ext cx="49377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Proof of play, placement documentation and post-campaign reporting so you see exactly where and when creative ran.</a:t>
            </a:r>
            <a:endParaRPr lang="en-US" sz="1150"/>
          </a:p>
        </p:txBody>
      </p:sp>
      <p:sp>
        <p:nvSpPr>
          <p:cNvPr id="14" name="Shape 12"/>
          <p:cNvSpPr/>
          <p:nvPr/>
        </p:nvSpPr>
        <p:spPr>
          <a:xfrm>
            <a:off x="457200" y="3749040"/>
            <a:ext cx="539496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85800" y="3977640"/>
            <a:ext cx="457200" cy="457200"/>
          </a:xfrm>
          <a:prstGeom prst="ellipse">
            <a:avLst/>
          </a:prstGeom>
          <a:solidFill>
            <a:srgbClr val="B08D57"/>
          </a:solidFill>
          <a:ln/>
        </p:spPr>
      </p:sp>
      <p:sp>
        <p:nvSpPr>
          <p:cNvPr id="16" name="Text 14"/>
          <p:cNvSpPr/>
          <p:nvPr/>
        </p:nvSpPr>
        <p:spPr>
          <a:xfrm>
            <a:off x="685800" y="39776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/>
          </a:p>
        </p:txBody>
      </p:sp>
      <p:sp>
        <p:nvSpPr>
          <p:cNvPr id="17" name="Text 15"/>
          <p:cNvSpPr/>
          <p:nvPr/>
        </p:nvSpPr>
        <p:spPr>
          <a:xfrm>
            <a:off x="1325880" y="4005072"/>
            <a:ext cx="42976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Benchmarked recommendations</a:t>
            </a:r>
            <a:endParaRPr lang="en-US" sz="1500"/>
          </a:p>
        </p:txBody>
      </p:sp>
      <p:sp>
        <p:nvSpPr>
          <p:cNvPr id="18" name="Text 16"/>
          <p:cNvSpPr/>
          <p:nvPr/>
        </p:nvSpPr>
        <p:spPr>
          <a:xfrm>
            <a:off x="685800" y="4617720"/>
            <a:ext cx="49377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Terminal mix and city weighting set against comparable campaigns across our 1,000+ airport network.</a:t>
            </a:r>
            <a:endParaRPr lang="en-US" sz="1150"/>
          </a:p>
        </p:txBody>
      </p:sp>
      <p:sp>
        <p:nvSpPr>
          <p:cNvPr id="19" name="Shape 17"/>
          <p:cNvSpPr/>
          <p:nvPr/>
        </p:nvSpPr>
        <p:spPr>
          <a:xfrm>
            <a:off x="6336792" y="3749040"/>
            <a:ext cx="539496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565392" y="3977640"/>
            <a:ext cx="457200" cy="457200"/>
          </a:xfrm>
          <a:prstGeom prst="ellipse">
            <a:avLst/>
          </a:prstGeom>
          <a:solidFill>
            <a:srgbClr val="B08D57"/>
          </a:solidFill>
          <a:ln/>
        </p:spPr>
      </p:sp>
      <p:sp>
        <p:nvSpPr>
          <p:cNvPr id="21" name="Text 19"/>
          <p:cNvSpPr/>
          <p:nvPr/>
        </p:nvSpPr>
        <p:spPr>
          <a:xfrm>
            <a:off x="6565392" y="39776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/>
          </a:p>
        </p:txBody>
      </p:sp>
      <p:sp>
        <p:nvSpPr>
          <p:cNvPr id="22" name="Text 20"/>
          <p:cNvSpPr/>
          <p:nvPr/>
        </p:nvSpPr>
        <p:spPr>
          <a:xfrm>
            <a:off x="7205472" y="4005072"/>
            <a:ext cx="42976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 absorb the complexity</a:t>
            </a:r>
            <a:endParaRPr lang="en-US" sz="1500"/>
          </a:p>
        </p:txBody>
      </p:sp>
      <p:sp>
        <p:nvSpPr>
          <p:cNvPr id="23" name="Text 21"/>
          <p:cNvSpPr/>
          <p:nvPr/>
        </p:nvSpPr>
        <p:spPr>
          <a:xfrm>
            <a:off x="6565392" y="4617720"/>
            <a:ext cx="49377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Negotiation, trafficking, creative specs and delivery are on us; you approve the plan and see the results.</a:t>
            </a:r>
            <a:endParaRPr lang="en-US" sz="115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| Monaco Yacht Show 2026 PDOOH Proposal</a:t>
            </a:r>
            <a:endParaRPr lang="en-US" sz="900"/>
          </a:p>
        </p:txBody>
      </p:sp>
      <p:sp>
        <p:nvSpPr>
          <p:cNvPr id="25" name="Text 23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D0B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Monaco Yacht Show 2026 Runs Once a Season.</a:t>
            </a:r>
            <a:endParaRPr lang="en-US" sz="260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 Hercule and Monte Carlo see their heaviest show-week traffic in a fixed four-day window — a campaign confirmed after 23 September misses the arrival wave entirely.</a:t>
            </a:r>
            <a:endParaRPr lang="en-US" sz="1300"/>
          </a:p>
        </p:txBody>
      </p:sp>
      <p:sp>
        <p:nvSpPr>
          <p:cNvPr id="4" name="Text 2"/>
          <p:cNvSpPr/>
          <p:nvPr/>
        </p:nvSpPr>
        <p:spPr>
          <a:xfrm>
            <a:off x="457200" y="16002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 ·  $250/hr · $20,000/wk min.</a:t>
            </a:r>
            <a:endParaRPr lang="en-US" sz="1250"/>
          </a:p>
        </p:txBody>
      </p:sp>
      <p:sp>
        <p:nvSpPr>
          <p:cNvPr id="5" name="Shape 3"/>
          <p:cNvSpPr/>
          <p:nvPr/>
        </p:nvSpPr>
        <p:spPr>
          <a:xfrm>
            <a:off x="457200" y="2148840"/>
            <a:ext cx="3566160" cy="1554480"/>
          </a:xfrm>
          <a:prstGeom prst="roundRect">
            <a:avLst>
              <a:gd name="adj" fmla="val 3529"/>
            </a:avLst>
          </a:prstGeom>
          <a:solidFill>
            <a:srgbClr val="231F19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228600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800"/>
          </a:p>
        </p:txBody>
      </p:sp>
      <p:sp>
        <p:nvSpPr>
          <p:cNvPr id="7" name="Text 5"/>
          <p:cNvSpPr/>
          <p:nvPr/>
        </p:nvSpPr>
        <p:spPr>
          <a:xfrm>
            <a:off x="640080" y="267919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 budget &amp; dates</a:t>
            </a:r>
            <a:endParaRPr lang="en-US" sz="1500"/>
          </a:p>
        </p:txBody>
      </p:sp>
      <p:sp>
        <p:nvSpPr>
          <p:cNvPr id="8" name="Text 6"/>
          <p:cNvSpPr/>
          <p:nvPr/>
        </p:nvSpPr>
        <p:spPr>
          <a:xfrm>
            <a:off x="640080" y="30632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Lock the 9/23–9/26/2026 window across NCE and city inventory — $20,000/week total.</a:t>
            </a:r>
            <a:endParaRPr lang="en-US" sz="1050"/>
          </a:p>
        </p:txBody>
      </p:sp>
      <p:sp>
        <p:nvSpPr>
          <p:cNvPr id="9" name="Shape 7"/>
          <p:cNvSpPr/>
          <p:nvPr/>
        </p:nvSpPr>
        <p:spPr>
          <a:xfrm>
            <a:off x="4160520" y="2148840"/>
            <a:ext cx="3566160" cy="1554480"/>
          </a:xfrm>
          <a:prstGeom prst="roundRect">
            <a:avLst>
              <a:gd name="adj" fmla="val 3529"/>
            </a:avLst>
          </a:prstGeom>
          <a:solidFill>
            <a:srgbClr val="231F19"/>
          </a:solidFill>
          <a:ln/>
        </p:spPr>
      </p:sp>
      <p:sp>
        <p:nvSpPr>
          <p:cNvPr id="10" name="Text 8"/>
          <p:cNvSpPr/>
          <p:nvPr/>
        </p:nvSpPr>
        <p:spPr>
          <a:xfrm>
            <a:off x="4343400" y="228600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800"/>
          </a:p>
        </p:txBody>
      </p:sp>
      <p:sp>
        <p:nvSpPr>
          <p:cNvPr id="11" name="Text 9"/>
          <p:cNvSpPr/>
          <p:nvPr/>
        </p:nvSpPr>
        <p:spPr>
          <a:xfrm>
            <a:off x="4343400" y="267919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Finalize creative specs</a:t>
            </a:r>
            <a:endParaRPr lang="en-US" sz="1500"/>
          </a:p>
        </p:txBody>
      </p:sp>
      <p:sp>
        <p:nvSpPr>
          <p:cNvPr id="12" name="Text 10"/>
          <p:cNvSpPr/>
          <p:nvPr/>
        </p:nvSpPr>
        <p:spPr>
          <a:xfrm>
            <a:off x="4343400" y="30632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supply full spec sheets per venue type and screen size.</a:t>
            </a:r>
            <a:endParaRPr lang="en-US" sz="1050"/>
          </a:p>
        </p:txBody>
      </p:sp>
      <p:sp>
        <p:nvSpPr>
          <p:cNvPr id="13" name="Shape 11"/>
          <p:cNvSpPr/>
          <p:nvPr/>
        </p:nvSpPr>
        <p:spPr>
          <a:xfrm>
            <a:off x="7863840" y="2148840"/>
            <a:ext cx="3566160" cy="1554480"/>
          </a:xfrm>
          <a:prstGeom prst="roundRect">
            <a:avLst>
              <a:gd name="adj" fmla="val 3529"/>
            </a:avLst>
          </a:prstGeom>
          <a:solidFill>
            <a:srgbClr val="231F19"/>
          </a:solidFill>
          <a:ln/>
        </p:spPr>
      </p:sp>
      <p:sp>
        <p:nvSpPr>
          <p:cNvPr id="14" name="Text 12"/>
          <p:cNvSpPr/>
          <p:nvPr/>
        </p:nvSpPr>
        <p:spPr>
          <a:xfrm>
            <a:off x="8046720" y="228600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800"/>
          </a:p>
        </p:txBody>
      </p:sp>
      <p:sp>
        <p:nvSpPr>
          <p:cNvPr id="15" name="Text 13"/>
          <p:cNvSpPr/>
          <p:nvPr/>
        </p:nvSpPr>
        <p:spPr>
          <a:xfrm>
            <a:off x="8046720" y="267919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Approve &amp; traffic</a:t>
            </a:r>
            <a:endParaRPr lang="en-US" sz="1500"/>
          </a:p>
        </p:txBody>
      </p:sp>
      <p:sp>
        <p:nvSpPr>
          <p:cNvPr id="16" name="Text 14"/>
          <p:cNvSpPr/>
          <p:nvPr/>
        </p:nvSpPr>
        <p:spPr>
          <a:xfrm>
            <a:off x="8046720" y="30632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handles negotiation, trafficking and delivery reporting.</a:t>
            </a:r>
            <a:endParaRPr lang="en-US" sz="1050"/>
          </a:p>
        </p:txBody>
      </p:sp>
      <p:sp>
        <p:nvSpPr>
          <p:cNvPr id="17" name="Text 15"/>
          <p:cNvSpPr/>
          <p:nvPr/>
        </p:nvSpPr>
        <p:spPr>
          <a:xfrm>
            <a:off x="457200" y="406908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u="sng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Book Expert Consultation — calendly.com/masscomgx/15min</a:t>
            </a:r>
            <a:endParaRPr lang="en-US" sz="1400"/>
          </a:p>
        </p:txBody>
      </p:sp>
      <p:sp>
        <p:nvSpPr>
          <p:cNvPr id="18" name="Text 16"/>
          <p:cNvSpPr/>
          <p:nvPr/>
        </p:nvSpPr>
        <p:spPr>
          <a:xfrm>
            <a:off x="457200" y="461772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— Wealth in motion intelligence. | 1,000+ airports, 180+ countries</a:t>
            </a:r>
            <a:endParaRPr lang="en-US" sz="1000"/>
          </a:p>
        </p:txBody>
      </p:sp>
      <p:sp>
        <p:nvSpPr>
          <p:cNvPr id="19" name="Text 17"/>
          <p:cNvSpPr/>
          <p:nvPr/>
        </p:nvSpPr>
        <p:spPr>
          <a:xfrm>
            <a:off x="457200" y="6309360"/>
            <a:ext cx="112745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planning October? Ask about Milan Fashion Week, London Fashion Week, Paris Fashion Week, Oktoberfest &amp; SF Dreamforce — the full Masscom Global Combo Menu.</a:t>
            </a:r>
            <a:endParaRPr lang="en-US" sz="9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13</Slides>
  <Notes>13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revision>1</cp:revision>
  <dcterms:created xsi:type="dcterms:W3CDTF">2026-09-09T12:53:21Z</dcterms:created>
  <dcterms:modified xsi:type="dcterms:W3CDTF">2026-09-09T15:22:12Z</dcterms:modified>
</cp:coreProperties>
</file>