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jp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calendly.com/masscomgx/15min"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B09"/>
        </a:solidFill>
      </p:bgPr>
    </p:bg>
    <p:spTree>
      <p:nvGrpSpPr>
        <p:cNvPr id="1" name=""/>
        <p:cNvGrpSpPr/>
        <p:nvPr/>
      </p:nvGrpSpPr>
      <p:grpSpPr>
        <a:xfrm>
          <a:off x="0" y="0"/>
          <a:ext cx="0" cy="0"/>
          <a:chOff x="0" y="0"/>
          <a:chExt cx="0" cy="0"/>
        </a:xfrm>
      </p:grpSpPr>
      <p:pic>
        <p:nvPicPr>
          <p:cNvPr id="2" name="Image 0" descr="/home/claude/oktoberfest/assets/Munich_oktoberfest-2026-MUC-Airport.png">    </p:cNvPr>
          <p:cNvPicPr>
            <a:picLocks noChangeAspect="1"/>
          </p:cNvPicPr>
          <p:nvPr/>
        </p:nvPicPr>
        <p:blipFill>
          <a:blip r:embed="rId1"/>
          <a:stretch>
            <a:fillRect/>
          </a:stretch>
        </p:blipFill>
        <p:spPr>
          <a:xfrm>
            <a:off x="0" y="0"/>
            <a:ext cx="12191695" cy="4160520"/>
          </a:xfrm>
          <a:prstGeom prst="rect">
            <a:avLst/>
          </a:prstGeom>
        </p:spPr>
      </p:pic>
      <p:sp>
        <p:nvSpPr>
          <p:cNvPr id="3" name="Shape 0"/>
          <p:cNvSpPr/>
          <p:nvPr/>
        </p:nvSpPr>
        <p:spPr>
          <a:xfrm>
            <a:off x="0" y="3063240"/>
            <a:ext cx="12191695" cy="3794760"/>
          </a:xfrm>
          <a:prstGeom prst="rect">
            <a:avLst/>
          </a:prstGeom>
          <a:solidFill>
            <a:srgbClr val="0D0B09">
              <a:alpha val="92000"/>
            </a:srgbClr>
          </a:solidFill>
          <a:ln/>
        </p:spPr>
      </p:sp>
      <p:sp>
        <p:nvSpPr>
          <p:cNvPr id="4" name="Text 1"/>
          <p:cNvSpPr txBox="1"/>
          <p:nvPr/>
        </p:nvSpPr>
        <p:spPr>
          <a:xfrm>
            <a:off x="685800" y="324612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PROGRAMMATIC DOOH PROPOSAL</a:t>
            </a:r>
            <a:endParaRPr lang="en-US" sz="1100" dirty="0"/>
          </a:p>
        </p:txBody>
      </p:sp>
      <p:sp>
        <p:nvSpPr>
          <p:cNvPr id="5" name="Text 2"/>
          <p:cNvSpPr txBox="1"/>
          <p:nvPr/>
        </p:nvSpPr>
        <p:spPr>
          <a:xfrm>
            <a:off x="685800" y="3611880"/>
            <a:ext cx="10515600" cy="960120"/>
          </a:xfrm>
          <a:prstGeom prst="rect">
            <a:avLst/>
          </a:prstGeom>
          <a:noFill/>
          <a:ln/>
        </p:spPr>
        <p:txBody>
          <a:bodyPr wrap="square" lIns="0" tIns="0" rIns="0" bIns="0" rtlCol="0" anchor="ctr"/>
          <a:lstStyle/>
          <a:p>
            <a:pPr indent="0" marL="0">
              <a:buNone/>
            </a:pPr>
            <a:r>
              <a:rPr lang="en-US" sz="5000" b="1" dirty="0">
                <a:solidFill>
                  <a:srgbClr val="F4EFE4"/>
                </a:solidFill>
                <a:latin typeface="Cambria" pitchFamily="34" charset="0"/>
                <a:ea typeface="Cambria" pitchFamily="34" charset="-122"/>
                <a:cs typeface="Cambria" pitchFamily="34" charset="-120"/>
              </a:rPr>
              <a:t>Oktoberfest 2026</a:t>
            </a:r>
            <a:endParaRPr lang="en-US" sz="5000" dirty="0"/>
          </a:p>
        </p:txBody>
      </p:sp>
      <p:sp>
        <p:nvSpPr>
          <p:cNvPr id="6" name="Text 3"/>
          <p:cNvSpPr txBox="1"/>
          <p:nvPr/>
        </p:nvSpPr>
        <p:spPr>
          <a:xfrm>
            <a:off x="685800" y="4553712"/>
            <a:ext cx="10607040" cy="457200"/>
          </a:xfrm>
          <a:prstGeom prst="rect">
            <a:avLst/>
          </a:prstGeom>
          <a:noFill/>
          <a:ln/>
        </p:spPr>
        <p:txBody>
          <a:bodyPr wrap="square" lIns="0" tIns="0" rIns="0" bIns="0" rtlCol="0" anchor="ctr"/>
          <a:lstStyle/>
          <a:p>
            <a:pPr indent="0" marL="0">
              <a:buNone/>
            </a:pPr>
            <a:r>
              <a:rPr lang="en-US" sz="1500" dirty="0">
                <a:solidFill>
                  <a:srgbClr val="D9C08C"/>
                </a:solidFill>
                <a:latin typeface="Calibri" pitchFamily="34" charset="0"/>
                <a:ea typeface="Calibri" pitchFamily="34" charset="-122"/>
                <a:cs typeface="Calibri" pitchFamily="34" charset="-120"/>
              </a:rPr>
              <a:t>Reaching Beer Tents, Locals &amp; International Visitors Across Munich &amp; Germany's Gateway Airports</a:t>
            </a:r>
            <a:endParaRPr lang="en-US" sz="1500" dirty="0"/>
          </a:p>
        </p:txBody>
      </p:sp>
      <p:sp>
        <p:nvSpPr>
          <p:cNvPr id="7" name="Text 4"/>
          <p:cNvSpPr txBox="1"/>
          <p:nvPr/>
        </p:nvSpPr>
        <p:spPr>
          <a:xfrm>
            <a:off x="685800" y="5029200"/>
            <a:ext cx="10607040" cy="320040"/>
          </a:xfrm>
          <a:prstGeom prst="rect">
            <a:avLst/>
          </a:prstGeom>
          <a:noFill/>
          <a:ln/>
        </p:spPr>
        <p:txBody>
          <a:bodyPr wrap="square" lIns="0" tIns="0" rIns="0" bIns="0" rtlCol="0" anchor="ctr"/>
          <a:lstStyle/>
          <a:p>
            <a:pPr indent="0" marL="0">
              <a:buNone/>
            </a:pPr>
            <a:r>
              <a:rPr lang="en-US" sz="1250" dirty="0">
                <a:solidFill>
                  <a:srgbClr val="F4EFE4"/>
                </a:solidFill>
                <a:latin typeface="Calibri" pitchFamily="34" charset="0"/>
                <a:ea typeface="Calibri" pitchFamily="34" charset="-122"/>
                <a:cs typeface="Calibri" pitchFamily="34" charset="-120"/>
              </a:rPr>
              <a:t>Frankfurt (FRA) + Berlin (BER) Airports + Munich Metropolitan City DOOH   ·   19 September – 4 October 2026</a:t>
            </a:r>
            <a:endParaRPr lang="en-US" sz="1250" dirty="0"/>
          </a:p>
        </p:txBody>
      </p:sp>
      <p:sp>
        <p:nvSpPr>
          <p:cNvPr id="8" name="Text 5"/>
          <p:cNvSpPr txBox="1"/>
          <p:nvPr/>
        </p:nvSpPr>
        <p:spPr>
          <a:xfrm>
            <a:off x="685800" y="5413248"/>
            <a:ext cx="10607040" cy="320040"/>
          </a:xfrm>
          <a:prstGeom prst="rect">
            <a:avLst/>
          </a:prstGeom>
          <a:noFill/>
          <a:ln/>
        </p:spPr>
        <p:txBody>
          <a:bodyPr wrap="square" lIns="0" tIns="0" rIns="0" bIns="0" rtlCol="0" anchor="ctr"/>
          <a:lstStyle/>
          <a:p>
            <a:pPr indent="0" marL="0">
              <a:buNone/>
            </a:pPr>
            <a:r>
              <a:rPr lang="en-US" sz="1250" b="1" spc="100" kern="0" dirty="0">
                <a:solidFill>
                  <a:srgbClr val="B08D57"/>
                </a:solidFill>
                <a:latin typeface="Calibri" pitchFamily="34" charset="0"/>
                <a:ea typeface="Calibri" pitchFamily="34" charset="-122"/>
                <a:cs typeface="Calibri" pitchFamily="34" charset="-120"/>
              </a:rPr>
              <a:t>THE EXPLORE PACKAGE — $250/hr  ·  $20,000/wk min.</a:t>
            </a:r>
            <a:endParaRPr lang="en-US" sz="1250" dirty="0"/>
          </a:p>
        </p:txBody>
      </p:sp>
      <p:sp>
        <p:nvSpPr>
          <p:cNvPr id="9" name="Text 6"/>
          <p:cNvSpPr txBox="1"/>
          <p:nvPr/>
        </p:nvSpPr>
        <p:spPr>
          <a:xfrm>
            <a:off x="685800" y="6263640"/>
            <a:ext cx="7315200" cy="274320"/>
          </a:xfrm>
          <a:prstGeom prst="rect">
            <a:avLst/>
          </a:prstGeom>
          <a:noFill/>
          <a:ln/>
        </p:spPr>
        <p:txBody>
          <a:bodyPr wrap="square" lIns="0" tIns="0" rIns="0" bIns="0" rtlCol="0" anchor="ctr"/>
          <a:lstStyle/>
          <a:p>
            <a:pPr indent="0" marL="0">
              <a:buNone/>
            </a:pPr>
            <a:r>
              <a:rPr lang="en-US" sz="1050" dirty="0">
                <a:solidFill>
                  <a:srgbClr val="9B9488"/>
                </a:solidFill>
                <a:latin typeface="Calibri" pitchFamily="34" charset="0"/>
                <a:ea typeface="Calibri" pitchFamily="34" charset="-122"/>
                <a:cs typeface="Calibri" pitchFamily="34" charset="-120"/>
              </a:rPr>
              <a:t>Prepared by Masscom Global — Wealth in motion intelligence.</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THE OPPORTUNITY</a:t>
            </a:r>
            <a:endParaRPr lang="en-US" sz="1100" dirty="0"/>
          </a:p>
        </p:txBody>
      </p:sp>
      <p:sp>
        <p:nvSpPr>
          <p:cNvPr id="3" name="Text 1"/>
          <p:cNvSpPr txBox="1"/>
          <p:nvPr/>
        </p:nvSpPr>
        <p:spPr>
          <a:xfrm>
            <a:off x="457200" y="749808"/>
            <a:ext cx="9875520" cy="914400"/>
          </a:xfrm>
          <a:prstGeom prst="rect">
            <a:avLst/>
          </a:prstGeom>
          <a:noFill/>
          <a:ln/>
        </p:spPr>
        <p:txBody>
          <a:bodyPr wrap="square" lIns="0" tIns="0" rIns="0" bIns="0" rtlCol="0" anchor="ctr"/>
          <a:lstStyle/>
          <a:p>
            <a:pPr indent="0" marL="0">
              <a:buNone/>
            </a:pPr>
            <a:r>
              <a:rPr lang="en-US" sz="2800" b="1" dirty="0">
                <a:solidFill>
                  <a:srgbClr val="16130F"/>
                </a:solidFill>
                <a:latin typeface="Cambria" pitchFamily="34" charset="0"/>
                <a:ea typeface="Cambria" pitchFamily="34" charset="-122"/>
                <a:cs typeface="Cambria" pitchFamily="34" charset="-120"/>
              </a:rPr>
              <a:t>Sixteen Days Where a Bavarian Festival Becomes</a:t>
            </a:r>
            <a:endParaRPr lang="en-US" sz="2800" dirty="0"/>
          </a:p>
          <a:p>
            <a:pPr indent="0" marL="0">
              <a:buNone/>
            </a:pPr>
            <a:r>
              <a:rPr lang="en-US" sz="2800" b="1" dirty="0">
                <a:solidFill>
                  <a:srgbClr val="16130F"/>
                </a:solidFill>
                <a:latin typeface="Cambria" pitchFamily="34" charset="0"/>
                <a:ea typeface="Cambria" pitchFamily="34" charset="-122"/>
                <a:cs typeface="Cambria" pitchFamily="34" charset="-120"/>
              </a:rPr>
              <a:t>a National Media Moment</a:t>
            </a:r>
            <a:endParaRPr lang="en-US" sz="2800" dirty="0"/>
          </a:p>
        </p:txBody>
      </p:sp>
      <p:sp>
        <p:nvSpPr>
          <p:cNvPr id="4" name="Shape 2"/>
          <p:cNvSpPr/>
          <p:nvPr/>
        </p:nvSpPr>
        <p:spPr>
          <a:xfrm>
            <a:off x="457200" y="1874520"/>
            <a:ext cx="2606040" cy="960120"/>
          </a:xfrm>
          <a:prstGeom prst="roundRect">
            <a:avLst>
              <a:gd name="adj" fmla="val 5714"/>
            </a:avLst>
          </a:prstGeom>
          <a:solidFill>
            <a:srgbClr val="FFFFFF"/>
          </a:solidFill>
          <a:ln w="12700">
            <a:solidFill>
              <a:srgbClr val="E5DFCF"/>
            </a:solidFill>
            <a:prstDash val="solid"/>
          </a:ln>
        </p:spPr>
      </p:sp>
      <p:sp>
        <p:nvSpPr>
          <p:cNvPr id="5" name="Shape 3"/>
          <p:cNvSpPr/>
          <p:nvPr/>
        </p:nvSpPr>
        <p:spPr>
          <a:xfrm>
            <a:off x="457200" y="1947672"/>
            <a:ext cx="54864" cy="813816"/>
          </a:xfrm>
          <a:prstGeom prst="rect">
            <a:avLst/>
          </a:prstGeom>
          <a:solidFill>
            <a:srgbClr val="B08D57"/>
          </a:solidFill>
          <a:ln/>
        </p:spPr>
      </p:sp>
      <p:sp>
        <p:nvSpPr>
          <p:cNvPr id="6" name="Text 4"/>
          <p:cNvSpPr txBox="1"/>
          <p:nvPr/>
        </p:nvSpPr>
        <p:spPr>
          <a:xfrm>
            <a:off x="658368" y="1984248"/>
            <a:ext cx="2286000" cy="457200"/>
          </a:xfrm>
          <a:prstGeom prst="rect">
            <a:avLst/>
          </a:prstGeom>
          <a:noFill/>
          <a:ln/>
        </p:spPr>
        <p:txBody>
          <a:bodyPr wrap="square" lIns="0" tIns="0" rIns="0" bIns="0" rtlCol="0" anchor="b"/>
          <a:lstStyle/>
          <a:p>
            <a:pPr indent="0" marL="0">
              <a:buNone/>
            </a:pPr>
            <a:r>
              <a:rPr lang="en-US" sz="1800" b="1" dirty="0">
                <a:solidFill>
                  <a:srgbClr val="16130F"/>
                </a:solidFill>
                <a:latin typeface="Cambria" pitchFamily="34" charset="0"/>
                <a:ea typeface="Cambria" pitchFamily="34" charset="-122"/>
                <a:cs typeface="Cambria" pitchFamily="34" charset="-120"/>
              </a:rPr>
              <a:t>19 Sep – 4 Oct</a:t>
            </a:r>
            <a:endParaRPr lang="en-US" sz="1800" dirty="0"/>
          </a:p>
        </p:txBody>
      </p:sp>
      <p:sp>
        <p:nvSpPr>
          <p:cNvPr id="7" name="Text 5"/>
          <p:cNvSpPr txBox="1"/>
          <p:nvPr/>
        </p:nvSpPr>
        <p:spPr>
          <a:xfrm>
            <a:off x="658368" y="2441448"/>
            <a:ext cx="2286000" cy="347472"/>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2026, Munich · Theresienwiese</a:t>
            </a:r>
            <a:endParaRPr lang="en-US" sz="1000" dirty="0"/>
          </a:p>
        </p:txBody>
      </p:sp>
      <p:sp>
        <p:nvSpPr>
          <p:cNvPr id="8" name="Shape 6"/>
          <p:cNvSpPr/>
          <p:nvPr/>
        </p:nvSpPr>
        <p:spPr>
          <a:xfrm>
            <a:off x="3200400" y="1874520"/>
            <a:ext cx="2606040"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9" name="Shape 7"/>
          <p:cNvSpPr/>
          <p:nvPr/>
        </p:nvSpPr>
        <p:spPr>
          <a:xfrm>
            <a:off x="3200400" y="1947672"/>
            <a:ext cx="54864" cy="813816"/>
          </a:xfrm>
          <a:prstGeom prst="rect">
            <a:avLst/>
          </a:prstGeom>
          <a:solidFill>
            <a:srgbClr val="B08D57"/>
          </a:solidFill>
          <a:ln/>
        </p:spPr>
      </p:sp>
      <p:sp>
        <p:nvSpPr>
          <p:cNvPr id="10" name="Text 8"/>
          <p:cNvSpPr txBox="1"/>
          <p:nvPr/>
        </p:nvSpPr>
        <p:spPr>
          <a:xfrm>
            <a:off x="3456432" y="1874520"/>
            <a:ext cx="1094537" cy="96012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7.2M+</a:t>
            </a:r>
            <a:endParaRPr lang="en-US" sz="2200" dirty="0"/>
          </a:p>
        </p:txBody>
      </p:sp>
      <p:sp>
        <p:nvSpPr>
          <p:cNvPr id="11" name="Text 9"/>
          <p:cNvSpPr txBox="1"/>
          <p:nvPr/>
        </p:nvSpPr>
        <p:spPr>
          <a:xfrm>
            <a:off x="4660697" y="1874520"/>
            <a:ext cx="981151" cy="9601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Visitors, record 2023</a:t>
            </a:r>
            <a:endParaRPr lang="en-US" sz="1000" dirty="0"/>
          </a:p>
          <a:p>
            <a:pPr indent="0" marL="0">
              <a:buNone/>
            </a:pPr>
            <a:r>
              <a:rPr lang="en-US" sz="1000" dirty="0">
                <a:solidFill>
                  <a:srgbClr val="6B6458"/>
                </a:solidFill>
                <a:latin typeface="Calibri" pitchFamily="34" charset="0"/>
                <a:ea typeface="Calibri" pitchFamily="34" charset="-122"/>
                <a:cs typeface="Calibri" pitchFamily="34" charset="-120"/>
              </a:rPr>
              <a:t>Oktoberfest edition</a:t>
            </a:r>
            <a:endParaRPr lang="en-US" sz="1000" dirty="0"/>
          </a:p>
        </p:txBody>
      </p:sp>
      <p:sp>
        <p:nvSpPr>
          <p:cNvPr id="12" name="Shape 10"/>
          <p:cNvSpPr/>
          <p:nvPr/>
        </p:nvSpPr>
        <p:spPr>
          <a:xfrm>
            <a:off x="5943600" y="1874520"/>
            <a:ext cx="2606040"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3" name="Shape 11"/>
          <p:cNvSpPr/>
          <p:nvPr/>
        </p:nvSpPr>
        <p:spPr>
          <a:xfrm>
            <a:off x="5943600" y="1947672"/>
            <a:ext cx="54864" cy="813816"/>
          </a:xfrm>
          <a:prstGeom prst="rect">
            <a:avLst/>
          </a:prstGeom>
          <a:solidFill>
            <a:srgbClr val="B08D57"/>
          </a:solidFill>
          <a:ln/>
        </p:spPr>
      </p:sp>
      <p:sp>
        <p:nvSpPr>
          <p:cNvPr id="14" name="Text 12"/>
          <p:cNvSpPr txBox="1"/>
          <p:nvPr/>
        </p:nvSpPr>
        <p:spPr>
          <a:xfrm>
            <a:off x="6199632" y="1874520"/>
            <a:ext cx="1094537" cy="96012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440+</a:t>
            </a:r>
            <a:endParaRPr lang="en-US" sz="2200" dirty="0"/>
          </a:p>
        </p:txBody>
      </p:sp>
      <p:sp>
        <p:nvSpPr>
          <p:cNvPr id="15" name="Text 13"/>
          <p:cNvSpPr txBox="1"/>
          <p:nvPr/>
        </p:nvSpPr>
        <p:spPr>
          <a:xfrm>
            <a:off x="7403897" y="1874520"/>
            <a:ext cx="981151" cy="96012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Digital screens across airport &amp; city network</a:t>
            </a:r>
            <a:endParaRPr lang="en-US" sz="1050" dirty="0"/>
          </a:p>
        </p:txBody>
      </p:sp>
      <p:sp>
        <p:nvSpPr>
          <p:cNvPr id="16" name="Shape 14"/>
          <p:cNvSpPr/>
          <p:nvPr/>
        </p:nvSpPr>
        <p:spPr>
          <a:xfrm>
            <a:off x="8686800" y="1874520"/>
            <a:ext cx="3044952"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7" name="Shape 15"/>
          <p:cNvSpPr/>
          <p:nvPr/>
        </p:nvSpPr>
        <p:spPr>
          <a:xfrm>
            <a:off x="8686800" y="1947672"/>
            <a:ext cx="54864" cy="813816"/>
          </a:xfrm>
          <a:prstGeom prst="rect">
            <a:avLst/>
          </a:prstGeom>
          <a:solidFill>
            <a:srgbClr val="B08D57"/>
          </a:solidFill>
          <a:ln/>
        </p:spPr>
      </p:sp>
      <p:sp>
        <p:nvSpPr>
          <p:cNvPr id="18" name="Text 16"/>
          <p:cNvSpPr txBox="1"/>
          <p:nvPr/>
        </p:nvSpPr>
        <p:spPr>
          <a:xfrm>
            <a:off x="8942832" y="1874520"/>
            <a:ext cx="1278880" cy="96012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237.9M</a:t>
            </a:r>
            <a:endParaRPr lang="en-US" sz="2200" dirty="0"/>
          </a:p>
        </p:txBody>
      </p:sp>
      <p:sp>
        <p:nvSpPr>
          <p:cNvPr id="19" name="Text 17"/>
          <p:cNvSpPr txBox="1"/>
          <p:nvPr/>
        </p:nvSpPr>
        <p:spPr>
          <a:xfrm>
            <a:off x="10331440" y="1874520"/>
            <a:ext cx="1235720" cy="96012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Estimated weekly impressions available</a:t>
            </a:r>
            <a:endParaRPr lang="en-US" sz="1050" dirty="0"/>
          </a:p>
        </p:txBody>
      </p:sp>
      <p:sp>
        <p:nvSpPr>
          <p:cNvPr id="20" name="Text 18"/>
          <p:cNvSpPr txBox="1"/>
          <p:nvPr/>
        </p:nvSpPr>
        <p:spPr>
          <a:xfrm>
            <a:off x="457200" y="3063240"/>
            <a:ext cx="11247120" cy="77724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Oktoberfest draws visitors from across the world into Munich's Theresienwiese — but the reach opportunity extends beyond the fairground. International guests land through Germany's two largest gateway airports, Frankfurt and Berlin, before connecting on to Munich, while local and regional traffic moves through the city's own outdoor and office-building network.</a:t>
            </a:r>
            <a:endParaRPr lang="en-US" sz="1300" dirty="0"/>
          </a:p>
        </p:txBody>
      </p:sp>
      <p:sp>
        <p:nvSpPr>
          <p:cNvPr id="21" name="Text 19"/>
          <p:cNvSpPr txBox="1"/>
          <p:nvPr/>
        </p:nvSpPr>
        <p:spPr>
          <a:xfrm>
            <a:off x="457200" y="397764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HOW THE SIXTEEN DAYS SHAPE A FLIGHTING PLAN</a:t>
            </a:r>
            <a:endParaRPr lang="en-US" sz="1100" dirty="0"/>
          </a:p>
        </p:txBody>
      </p:sp>
      <p:sp>
        <p:nvSpPr>
          <p:cNvPr id="22" name="Shape 20"/>
          <p:cNvSpPr/>
          <p:nvPr/>
        </p:nvSpPr>
        <p:spPr>
          <a:xfrm>
            <a:off x="457200" y="4315968"/>
            <a:ext cx="11247120" cy="566928"/>
          </a:xfrm>
          <a:prstGeom prst="roundRect">
            <a:avLst>
              <a:gd name="adj" fmla="val 8065"/>
            </a:avLst>
          </a:prstGeom>
          <a:solidFill>
            <a:srgbClr val="FFFFFF"/>
          </a:solidFill>
          <a:ln w="12700">
            <a:solidFill>
              <a:srgbClr val="E5DFCF"/>
            </a:solidFill>
            <a:prstDash val="solid"/>
          </a:ln>
        </p:spPr>
      </p:sp>
      <p:sp>
        <p:nvSpPr>
          <p:cNvPr id="23" name="Text 21"/>
          <p:cNvSpPr txBox="1"/>
          <p:nvPr/>
        </p:nvSpPr>
        <p:spPr>
          <a:xfrm>
            <a:off x="640080" y="4315968"/>
            <a:ext cx="2560320" cy="566928"/>
          </a:xfrm>
          <a:prstGeom prst="rect">
            <a:avLst/>
          </a:prstGeom>
          <a:noFill/>
          <a:ln/>
        </p:spPr>
        <p:txBody>
          <a:bodyPr wrap="square" lIns="0" tIns="0" rIns="0" bIns="0" rtlCol="0" anchor="ctr"/>
          <a:lstStyle/>
          <a:p>
            <a:pPr indent="0" marL="0">
              <a:buNone/>
            </a:pPr>
            <a:r>
              <a:rPr lang="en-US" sz="1150" b="1" dirty="0">
                <a:solidFill>
                  <a:srgbClr val="16130F"/>
                </a:solidFill>
                <a:latin typeface="Calibri" pitchFamily="34" charset="0"/>
                <a:ea typeface="Calibri" pitchFamily="34" charset="-122"/>
                <a:cs typeface="Calibri" pitchFamily="34" charset="-120"/>
              </a:rPr>
              <a:t>Week 1 (1–18 Sep)</a:t>
            </a:r>
            <a:endParaRPr lang="en-US" sz="1150" dirty="0"/>
          </a:p>
        </p:txBody>
      </p:sp>
      <p:sp>
        <p:nvSpPr>
          <p:cNvPr id="24" name="Text 22"/>
          <p:cNvSpPr txBox="1"/>
          <p:nvPr/>
        </p:nvSpPr>
        <p:spPr>
          <a:xfrm>
            <a:off x="3291840" y="4315968"/>
            <a:ext cx="8229600" cy="566928"/>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Recommended flighting window — media live before the opening weekend, per Masscom Global market intelligence.</a:t>
            </a:r>
            <a:endParaRPr lang="en-US" sz="1050" dirty="0"/>
          </a:p>
        </p:txBody>
      </p:sp>
      <p:sp>
        <p:nvSpPr>
          <p:cNvPr id="25" name="Shape 23"/>
          <p:cNvSpPr/>
          <p:nvPr/>
        </p:nvSpPr>
        <p:spPr>
          <a:xfrm>
            <a:off x="457200" y="4974336"/>
            <a:ext cx="11247120" cy="566928"/>
          </a:xfrm>
          <a:prstGeom prst="roundRect">
            <a:avLst>
              <a:gd name="adj" fmla="val 8065"/>
            </a:avLst>
          </a:prstGeom>
          <a:solidFill>
            <a:srgbClr val="FFFFFF"/>
          </a:solidFill>
          <a:ln w="12700">
            <a:solidFill>
              <a:srgbClr val="E5DFCF"/>
            </a:solidFill>
            <a:prstDash val="solid"/>
          </a:ln>
        </p:spPr>
      </p:sp>
      <p:sp>
        <p:nvSpPr>
          <p:cNvPr id="26" name="Text 24"/>
          <p:cNvSpPr txBox="1"/>
          <p:nvPr/>
        </p:nvSpPr>
        <p:spPr>
          <a:xfrm>
            <a:off x="640080" y="4974336"/>
            <a:ext cx="2560320" cy="566928"/>
          </a:xfrm>
          <a:prstGeom prst="rect">
            <a:avLst/>
          </a:prstGeom>
          <a:noFill/>
          <a:ln/>
        </p:spPr>
        <p:txBody>
          <a:bodyPr wrap="square" lIns="0" tIns="0" rIns="0" bIns="0" rtlCol="0" anchor="ctr"/>
          <a:lstStyle/>
          <a:p>
            <a:pPr indent="0" marL="0">
              <a:buNone/>
            </a:pPr>
            <a:r>
              <a:rPr lang="en-US" sz="1150" b="1" dirty="0">
                <a:solidFill>
                  <a:srgbClr val="16130F"/>
                </a:solidFill>
                <a:latin typeface="Calibri" pitchFamily="34" charset="0"/>
                <a:ea typeface="Calibri" pitchFamily="34" charset="-122"/>
                <a:cs typeface="Calibri" pitchFamily="34" charset="-120"/>
              </a:rPr>
              <a:t>Week 3 (19–27 Sep)</a:t>
            </a:r>
            <a:endParaRPr lang="en-US" sz="1150" dirty="0"/>
          </a:p>
        </p:txBody>
      </p:sp>
      <p:sp>
        <p:nvSpPr>
          <p:cNvPr id="27" name="Text 25"/>
          <p:cNvSpPr txBox="1"/>
          <p:nvPr/>
        </p:nvSpPr>
        <p:spPr>
          <a:xfrm>
            <a:off x="3291840" y="4974336"/>
            <a:ext cx="8229600" cy="566928"/>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Opening weekend surge — arrival wave across FRA &amp; BER as international visitors land.</a:t>
            </a:r>
            <a:endParaRPr lang="en-US" sz="1050" dirty="0"/>
          </a:p>
        </p:txBody>
      </p:sp>
      <p:sp>
        <p:nvSpPr>
          <p:cNvPr id="28" name="Shape 26"/>
          <p:cNvSpPr/>
          <p:nvPr/>
        </p:nvSpPr>
        <p:spPr>
          <a:xfrm>
            <a:off x="457200" y="5632704"/>
            <a:ext cx="11247120" cy="566928"/>
          </a:xfrm>
          <a:prstGeom prst="roundRect">
            <a:avLst>
              <a:gd name="adj" fmla="val 8065"/>
            </a:avLst>
          </a:prstGeom>
          <a:solidFill>
            <a:srgbClr val="FFFFFF"/>
          </a:solidFill>
          <a:ln w="12700">
            <a:solidFill>
              <a:srgbClr val="E5DFCF"/>
            </a:solidFill>
            <a:prstDash val="solid"/>
          </a:ln>
        </p:spPr>
      </p:sp>
      <p:sp>
        <p:nvSpPr>
          <p:cNvPr id="29" name="Text 27"/>
          <p:cNvSpPr txBox="1"/>
          <p:nvPr/>
        </p:nvSpPr>
        <p:spPr>
          <a:xfrm>
            <a:off x="640080" y="5632704"/>
            <a:ext cx="2560320" cy="566928"/>
          </a:xfrm>
          <a:prstGeom prst="rect">
            <a:avLst/>
          </a:prstGeom>
          <a:noFill/>
          <a:ln/>
        </p:spPr>
        <p:txBody>
          <a:bodyPr wrap="square" lIns="0" tIns="0" rIns="0" bIns="0" rtlCol="0" anchor="ctr"/>
          <a:lstStyle/>
          <a:p>
            <a:pPr indent="0" marL="0">
              <a:buNone/>
            </a:pPr>
            <a:r>
              <a:rPr lang="en-US" sz="1150" b="1" dirty="0">
                <a:solidFill>
                  <a:srgbClr val="16130F"/>
                </a:solidFill>
                <a:latin typeface="Calibri" pitchFamily="34" charset="0"/>
                <a:ea typeface="Calibri" pitchFamily="34" charset="-122"/>
                <a:cs typeface="Calibri" pitchFamily="34" charset="-120"/>
              </a:rPr>
              <a:t>Weeks 4–5 (28 Sep–4 Oct)</a:t>
            </a:r>
            <a:endParaRPr lang="en-US" sz="1150" dirty="0"/>
          </a:p>
        </p:txBody>
      </p:sp>
      <p:sp>
        <p:nvSpPr>
          <p:cNvPr id="30" name="Text 28"/>
          <p:cNvSpPr txBox="1"/>
          <p:nvPr/>
        </p:nvSpPr>
        <p:spPr>
          <a:xfrm>
            <a:off x="3291840" y="5632704"/>
            <a:ext cx="8229600" cy="566928"/>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Closing-weekend peak &amp; departure wave, as the festival winds down toward 4 October.</a:t>
            </a:r>
            <a:endParaRPr lang="en-US" sz="1050" dirty="0"/>
          </a:p>
        </p:txBody>
      </p:sp>
      <p:sp>
        <p:nvSpPr>
          <p:cNvPr id="31" name="Text 29"/>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32" name="Text 30"/>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MEDIA INTELLIGENCE</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The Reachable Audience</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Derived from Masscom Global's September–October 2026 Germany media-planning window</a:t>
            </a:r>
            <a:endParaRPr lang="en-US" sz="1300" dirty="0"/>
          </a:p>
        </p:txBody>
      </p:sp>
      <p:sp>
        <p:nvSpPr>
          <p:cNvPr id="5" name="Shape 3"/>
          <p:cNvSpPr/>
          <p:nvPr/>
        </p:nvSpPr>
        <p:spPr>
          <a:xfrm>
            <a:off x="457200" y="1965960"/>
            <a:ext cx="2624328" cy="1051560"/>
          </a:xfrm>
          <a:prstGeom prst="roundRect">
            <a:avLst>
              <a:gd name="adj" fmla="val 5217"/>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6" name="Shape 4"/>
          <p:cNvSpPr/>
          <p:nvPr/>
        </p:nvSpPr>
        <p:spPr>
          <a:xfrm>
            <a:off x="457200" y="2039112"/>
            <a:ext cx="54864" cy="905256"/>
          </a:xfrm>
          <a:prstGeom prst="rect">
            <a:avLst/>
          </a:prstGeom>
          <a:solidFill>
            <a:srgbClr val="B08D57"/>
          </a:solidFill>
          <a:ln/>
        </p:spPr>
      </p:sp>
      <p:sp>
        <p:nvSpPr>
          <p:cNvPr id="7" name="Text 5"/>
          <p:cNvSpPr txBox="1"/>
          <p:nvPr/>
        </p:nvSpPr>
        <p:spPr>
          <a:xfrm>
            <a:off x="713232" y="1965960"/>
            <a:ext cx="1102218" cy="105156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7.2M+</a:t>
            </a:r>
            <a:endParaRPr lang="en-US" sz="2200" dirty="0"/>
          </a:p>
        </p:txBody>
      </p:sp>
      <p:sp>
        <p:nvSpPr>
          <p:cNvPr id="8" name="Text 6"/>
          <p:cNvSpPr txBox="1"/>
          <p:nvPr/>
        </p:nvSpPr>
        <p:spPr>
          <a:xfrm>
            <a:off x="1925178" y="1965960"/>
            <a:ext cx="991758" cy="105156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Visitors, record 2023</a:t>
            </a:r>
            <a:endParaRPr lang="en-US" sz="1050" dirty="0"/>
          </a:p>
          <a:p>
            <a:pPr indent="0" marL="0">
              <a:buNone/>
            </a:pPr>
            <a:r>
              <a:rPr lang="en-US" sz="1050" dirty="0">
                <a:solidFill>
                  <a:srgbClr val="6B6458"/>
                </a:solidFill>
                <a:latin typeface="Calibri" pitchFamily="34" charset="0"/>
                <a:ea typeface="Calibri" pitchFamily="34" charset="-122"/>
                <a:cs typeface="Calibri" pitchFamily="34" charset="-120"/>
              </a:rPr>
              <a:t>Oktoberfest edition</a:t>
            </a:r>
            <a:endParaRPr lang="en-US" sz="1050" dirty="0"/>
          </a:p>
        </p:txBody>
      </p:sp>
      <p:sp>
        <p:nvSpPr>
          <p:cNvPr id="9" name="Shape 7"/>
          <p:cNvSpPr/>
          <p:nvPr/>
        </p:nvSpPr>
        <p:spPr>
          <a:xfrm>
            <a:off x="3255264" y="1965960"/>
            <a:ext cx="2624328" cy="1051560"/>
          </a:xfrm>
          <a:prstGeom prst="roundRect">
            <a:avLst>
              <a:gd name="adj" fmla="val 5217"/>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0" name="Shape 8"/>
          <p:cNvSpPr/>
          <p:nvPr/>
        </p:nvSpPr>
        <p:spPr>
          <a:xfrm>
            <a:off x="3255264" y="2039112"/>
            <a:ext cx="54864" cy="905256"/>
          </a:xfrm>
          <a:prstGeom prst="rect">
            <a:avLst/>
          </a:prstGeom>
          <a:solidFill>
            <a:srgbClr val="B08D57"/>
          </a:solidFill>
          <a:ln/>
        </p:spPr>
      </p:sp>
      <p:sp>
        <p:nvSpPr>
          <p:cNvPr id="11" name="Text 9"/>
          <p:cNvSpPr txBox="1"/>
          <p:nvPr/>
        </p:nvSpPr>
        <p:spPr>
          <a:xfrm>
            <a:off x="3511296" y="1965960"/>
            <a:ext cx="1102218" cy="105156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440+</a:t>
            </a:r>
            <a:endParaRPr lang="en-US" sz="2200" dirty="0"/>
          </a:p>
        </p:txBody>
      </p:sp>
      <p:sp>
        <p:nvSpPr>
          <p:cNvPr id="12" name="Text 10"/>
          <p:cNvSpPr txBox="1"/>
          <p:nvPr/>
        </p:nvSpPr>
        <p:spPr>
          <a:xfrm>
            <a:off x="4723242" y="1965960"/>
            <a:ext cx="991758" cy="105156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Digital screens across</a:t>
            </a:r>
            <a:endParaRPr lang="en-US" sz="1050" dirty="0"/>
          </a:p>
          <a:p>
            <a:pPr indent="0" marL="0">
              <a:buNone/>
            </a:pPr>
            <a:r>
              <a:rPr lang="en-US" sz="1050" dirty="0">
                <a:solidFill>
                  <a:srgbClr val="6B6458"/>
                </a:solidFill>
                <a:latin typeface="Calibri" pitchFamily="34" charset="0"/>
                <a:ea typeface="Calibri" pitchFamily="34" charset="-122"/>
                <a:cs typeface="Calibri" pitchFamily="34" charset="-120"/>
              </a:rPr>
              <a:t>FRA, BER &amp; Munich</a:t>
            </a:r>
            <a:endParaRPr lang="en-US" sz="1050" dirty="0"/>
          </a:p>
        </p:txBody>
      </p:sp>
      <p:sp>
        <p:nvSpPr>
          <p:cNvPr id="13" name="Shape 11"/>
          <p:cNvSpPr/>
          <p:nvPr/>
        </p:nvSpPr>
        <p:spPr>
          <a:xfrm>
            <a:off x="6053328" y="1965960"/>
            <a:ext cx="2624328" cy="1051560"/>
          </a:xfrm>
          <a:prstGeom prst="roundRect">
            <a:avLst>
              <a:gd name="adj" fmla="val 5217"/>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4" name="Shape 12"/>
          <p:cNvSpPr/>
          <p:nvPr/>
        </p:nvSpPr>
        <p:spPr>
          <a:xfrm>
            <a:off x="6053328" y="2039112"/>
            <a:ext cx="54864" cy="905256"/>
          </a:xfrm>
          <a:prstGeom prst="rect">
            <a:avLst/>
          </a:prstGeom>
          <a:solidFill>
            <a:srgbClr val="B08D57"/>
          </a:solidFill>
          <a:ln/>
        </p:spPr>
      </p:sp>
      <p:sp>
        <p:nvSpPr>
          <p:cNvPr id="15" name="Text 13"/>
          <p:cNvSpPr txBox="1"/>
          <p:nvPr/>
        </p:nvSpPr>
        <p:spPr>
          <a:xfrm>
            <a:off x="6309360" y="1965960"/>
            <a:ext cx="1102218" cy="105156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$1,500</a:t>
            </a:r>
            <a:endParaRPr lang="en-US" sz="2200" dirty="0"/>
          </a:p>
        </p:txBody>
      </p:sp>
      <p:sp>
        <p:nvSpPr>
          <p:cNvPr id="16" name="Text 14"/>
          <p:cNvSpPr txBox="1"/>
          <p:nvPr/>
        </p:nvSpPr>
        <p:spPr>
          <a:xfrm>
            <a:off x="7521306" y="1965960"/>
            <a:ext cx="991758" cy="105156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Per day, entry</a:t>
            </a:r>
            <a:endParaRPr lang="en-US" sz="1050" dirty="0"/>
          </a:p>
          <a:p>
            <a:pPr indent="0" marL="0">
              <a:buNone/>
            </a:pPr>
            <a:r>
              <a:rPr lang="en-US" sz="1050" dirty="0">
                <a:solidFill>
                  <a:srgbClr val="6B6458"/>
                </a:solidFill>
                <a:latin typeface="Calibri" pitchFamily="34" charset="0"/>
                <a:ea typeface="Calibri" pitchFamily="34" charset="-122"/>
                <a:cs typeface="Calibri" pitchFamily="34" charset="-120"/>
              </a:rPr>
              <a:t>package pricing</a:t>
            </a:r>
            <a:endParaRPr lang="en-US" sz="1050" dirty="0"/>
          </a:p>
        </p:txBody>
      </p:sp>
      <p:sp>
        <p:nvSpPr>
          <p:cNvPr id="17" name="Shape 15"/>
          <p:cNvSpPr/>
          <p:nvPr/>
        </p:nvSpPr>
        <p:spPr>
          <a:xfrm>
            <a:off x="8851392" y="1965960"/>
            <a:ext cx="2624328" cy="1051560"/>
          </a:xfrm>
          <a:prstGeom prst="roundRect">
            <a:avLst>
              <a:gd name="adj" fmla="val 5217"/>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8" name="Shape 16"/>
          <p:cNvSpPr/>
          <p:nvPr/>
        </p:nvSpPr>
        <p:spPr>
          <a:xfrm>
            <a:off x="8851392" y="2039112"/>
            <a:ext cx="54864" cy="905256"/>
          </a:xfrm>
          <a:prstGeom prst="rect">
            <a:avLst/>
          </a:prstGeom>
          <a:solidFill>
            <a:srgbClr val="B08D57"/>
          </a:solidFill>
          <a:ln/>
        </p:spPr>
      </p:sp>
      <p:sp>
        <p:nvSpPr>
          <p:cNvPr id="19" name="Text 17"/>
          <p:cNvSpPr txBox="1"/>
          <p:nvPr/>
        </p:nvSpPr>
        <p:spPr>
          <a:xfrm>
            <a:off x="9107424" y="1965960"/>
            <a:ext cx="1102218" cy="105156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237.9M</a:t>
            </a:r>
            <a:endParaRPr lang="en-US" sz="2200" dirty="0"/>
          </a:p>
        </p:txBody>
      </p:sp>
      <p:sp>
        <p:nvSpPr>
          <p:cNvPr id="20" name="Text 18"/>
          <p:cNvSpPr txBox="1"/>
          <p:nvPr/>
        </p:nvSpPr>
        <p:spPr>
          <a:xfrm>
            <a:off x="10319370" y="1965960"/>
            <a:ext cx="991758" cy="105156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Estimated weekly</a:t>
            </a:r>
            <a:endParaRPr lang="en-US" sz="1050" dirty="0"/>
          </a:p>
          <a:p>
            <a:pPr indent="0" marL="0">
              <a:buNone/>
            </a:pPr>
            <a:r>
              <a:rPr lang="en-US" sz="1050" dirty="0">
                <a:solidFill>
                  <a:srgbClr val="6B6458"/>
                </a:solidFill>
                <a:latin typeface="Calibri" pitchFamily="34" charset="0"/>
                <a:ea typeface="Calibri" pitchFamily="34" charset="-122"/>
                <a:cs typeface="Calibri" pitchFamily="34" charset="-120"/>
              </a:rPr>
              <a:t>impressions</a:t>
            </a:r>
            <a:endParaRPr lang="en-US" sz="1050" dirty="0"/>
          </a:p>
        </p:txBody>
      </p:sp>
      <p:sp>
        <p:nvSpPr>
          <p:cNvPr id="21" name="Text 19"/>
          <p:cNvSpPr txBox="1"/>
          <p:nvPr/>
        </p:nvSpPr>
        <p:spPr>
          <a:xfrm>
            <a:off x="457200" y="3383280"/>
            <a:ext cx="11247120" cy="77724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Daily-rate pricing and a flexible activation window mean the plan can be weighted precisely — toward the gateway airports early in the flighting window, or toward Munich's city network as the festival itself opens and locals &amp; visitors converge on the Theresienwiese.</a:t>
            </a:r>
            <a:endParaRPr lang="en-US" sz="1300" dirty="0"/>
          </a:p>
        </p:txBody>
      </p:sp>
      <p:sp>
        <p:nvSpPr>
          <p:cNvPr id="22" name="Text 20"/>
          <p:cNvSpPr txBox="1"/>
          <p:nvPr/>
        </p:nvSpPr>
        <p:spPr>
          <a:xfrm>
            <a:off x="457200" y="438912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THREE REACHABLE ZONES</a:t>
            </a:r>
            <a:endParaRPr lang="en-US" sz="1100" dirty="0"/>
          </a:p>
        </p:txBody>
      </p:sp>
      <p:sp>
        <p:nvSpPr>
          <p:cNvPr id="23" name="Shape 21"/>
          <p:cNvSpPr/>
          <p:nvPr/>
        </p:nvSpPr>
        <p:spPr>
          <a:xfrm>
            <a:off x="457200" y="4754880"/>
            <a:ext cx="3657600" cy="1051560"/>
          </a:xfrm>
          <a:prstGeom prst="roundRect">
            <a:avLst>
              <a:gd name="adj" fmla="val 5217"/>
            </a:avLst>
          </a:prstGeom>
          <a:solidFill>
            <a:srgbClr val="16130F"/>
          </a:solidFill>
          <a:ln/>
        </p:spPr>
      </p:sp>
      <p:sp>
        <p:nvSpPr>
          <p:cNvPr id="24" name="Text 22"/>
          <p:cNvSpPr txBox="1"/>
          <p:nvPr/>
        </p:nvSpPr>
        <p:spPr>
          <a:xfrm>
            <a:off x="640080" y="4864608"/>
            <a:ext cx="3291840" cy="457200"/>
          </a:xfrm>
          <a:prstGeom prst="rect">
            <a:avLst/>
          </a:prstGeom>
          <a:noFill/>
          <a:ln/>
        </p:spPr>
        <p:txBody>
          <a:bodyPr wrap="square" lIns="0" tIns="0" rIns="0" bIns="0" rtlCol="0" anchor="ctr"/>
          <a:lstStyle/>
          <a:p>
            <a:pPr indent="0" marL="0">
              <a:buNone/>
            </a:pPr>
            <a:r>
              <a:rPr lang="en-US" sz="1300" b="1" dirty="0">
                <a:solidFill>
                  <a:srgbClr val="F4EFE4"/>
                </a:solidFill>
                <a:latin typeface="Calibri" pitchFamily="34" charset="0"/>
                <a:ea typeface="Calibri" pitchFamily="34" charset="-122"/>
                <a:cs typeface="Calibri" pitchFamily="34" charset="-120"/>
              </a:rPr>
              <a:t>Frankfurt Airport (FRA)</a:t>
            </a:r>
            <a:endParaRPr lang="en-US" sz="1300" dirty="0"/>
          </a:p>
        </p:txBody>
      </p:sp>
      <p:sp>
        <p:nvSpPr>
          <p:cNvPr id="25" name="Text 23"/>
          <p:cNvSpPr txBox="1"/>
          <p:nvPr/>
        </p:nvSpPr>
        <p:spPr>
          <a:xfrm>
            <a:off x="640080" y="5349240"/>
            <a:ext cx="3291840" cy="365760"/>
          </a:xfrm>
          <a:prstGeom prst="rect">
            <a:avLst/>
          </a:prstGeom>
          <a:noFill/>
          <a:ln/>
        </p:spPr>
        <p:txBody>
          <a:bodyPr wrap="square" lIns="0" tIns="0" rIns="0" bIns="0" rtlCol="0" anchor="ctr"/>
          <a:lstStyle/>
          <a:p>
            <a:pPr indent="0" marL="0">
              <a:buNone/>
            </a:pPr>
            <a:r>
              <a:rPr lang="en-US" sz="1200" dirty="0">
                <a:solidFill>
                  <a:srgbClr val="B08D57"/>
                </a:solidFill>
                <a:latin typeface="Calibri" pitchFamily="34" charset="0"/>
                <a:ea typeface="Calibri" pitchFamily="34" charset="-122"/>
                <a:cs typeface="Calibri" pitchFamily="34" charset="-120"/>
              </a:rPr>
              <a:t>233 screens</a:t>
            </a:r>
            <a:endParaRPr lang="en-US" sz="1200" dirty="0"/>
          </a:p>
        </p:txBody>
      </p:sp>
      <p:sp>
        <p:nvSpPr>
          <p:cNvPr id="26" name="Shape 24"/>
          <p:cNvSpPr/>
          <p:nvPr/>
        </p:nvSpPr>
        <p:spPr>
          <a:xfrm>
            <a:off x="4270248" y="4754880"/>
            <a:ext cx="3657600" cy="1051560"/>
          </a:xfrm>
          <a:prstGeom prst="roundRect">
            <a:avLst>
              <a:gd name="adj" fmla="val 5217"/>
            </a:avLst>
          </a:prstGeom>
          <a:solidFill>
            <a:srgbClr val="16130F"/>
          </a:solidFill>
          <a:ln/>
        </p:spPr>
      </p:sp>
      <p:sp>
        <p:nvSpPr>
          <p:cNvPr id="27" name="Text 25"/>
          <p:cNvSpPr txBox="1"/>
          <p:nvPr/>
        </p:nvSpPr>
        <p:spPr>
          <a:xfrm>
            <a:off x="4453128" y="4864608"/>
            <a:ext cx="3291840" cy="457200"/>
          </a:xfrm>
          <a:prstGeom prst="rect">
            <a:avLst/>
          </a:prstGeom>
          <a:noFill/>
          <a:ln/>
        </p:spPr>
        <p:txBody>
          <a:bodyPr wrap="square" lIns="0" tIns="0" rIns="0" bIns="0" rtlCol="0" anchor="ctr"/>
          <a:lstStyle/>
          <a:p>
            <a:pPr indent="0" marL="0">
              <a:buNone/>
            </a:pPr>
            <a:r>
              <a:rPr lang="en-US" sz="1300" b="1" dirty="0">
                <a:solidFill>
                  <a:srgbClr val="F4EFE4"/>
                </a:solidFill>
                <a:latin typeface="Calibri" pitchFamily="34" charset="0"/>
                <a:ea typeface="Calibri" pitchFamily="34" charset="-122"/>
                <a:cs typeface="Calibri" pitchFamily="34" charset="-120"/>
              </a:rPr>
              <a:t>Berlin Brandenburg Airport (BER)</a:t>
            </a:r>
            <a:endParaRPr lang="en-US" sz="1300" dirty="0"/>
          </a:p>
        </p:txBody>
      </p:sp>
      <p:sp>
        <p:nvSpPr>
          <p:cNvPr id="28" name="Text 26"/>
          <p:cNvSpPr txBox="1"/>
          <p:nvPr/>
        </p:nvSpPr>
        <p:spPr>
          <a:xfrm>
            <a:off x="4453128" y="5349240"/>
            <a:ext cx="3291840" cy="365760"/>
          </a:xfrm>
          <a:prstGeom prst="rect">
            <a:avLst/>
          </a:prstGeom>
          <a:noFill/>
          <a:ln/>
        </p:spPr>
        <p:txBody>
          <a:bodyPr wrap="square" lIns="0" tIns="0" rIns="0" bIns="0" rtlCol="0" anchor="ctr"/>
          <a:lstStyle/>
          <a:p>
            <a:pPr indent="0" marL="0">
              <a:buNone/>
            </a:pPr>
            <a:r>
              <a:rPr lang="en-US" sz="1200" dirty="0">
                <a:solidFill>
                  <a:srgbClr val="B08D57"/>
                </a:solidFill>
                <a:latin typeface="Calibri" pitchFamily="34" charset="0"/>
                <a:ea typeface="Calibri" pitchFamily="34" charset="-122"/>
                <a:cs typeface="Calibri" pitchFamily="34" charset="-120"/>
              </a:rPr>
              <a:t>65 screens</a:t>
            </a:r>
            <a:endParaRPr lang="en-US" sz="1200" dirty="0"/>
          </a:p>
        </p:txBody>
      </p:sp>
      <p:sp>
        <p:nvSpPr>
          <p:cNvPr id="29" name="Shape 27"/>
          <p:cNvSpPr/>
          <p:nvPr/>
        </p:nvSpPr>
        <p:spPr>
          <a:xfrm>
            <a:off x="8083296" y="4754880"/>
            <a:ext cx="3657600" cy="1051560"/>
          </a:xfrm>
          <a:prstGeom prst="roundRect">
            <a:avLst>
              <a:gd name="adj" fmla="val 5217"/>
            </a:avLst>
          </a:prstGeom>
          <a:solidFill>
            <a:srgbClr val="16130F"/>
          </a:solidFill>
          <a:ln/>
        </p:spPr>
      </p:sp>
      <p:sp>
        <p:nvSpPr>
          <p:cNvPr id="30" name="Text 28"/>
          <p:cNvSpPr txBox="1"/>
          <p:nvPr/>
        </p:nvSpPr>
        <p:spPr>
          <a:xfrm>
            <a:off x="8266176" y="4864608"/>
            <a:ext cx="3291840" cy="457200"/>
          </a:xfrm>
          <a:prstGeom prst="rect">
            <a:avLst/>
          </a:prstGeom>
          <a:noFill/>
          <a:ln/>
        </p:spPr>
        <p:txBody>
          <a:bodyPr wrap="square" lIns="0" tIns="0" rIns="0" bIns="0" rtlCol="0" anchor="ctr"/>
          <a:lstStyle/>
          <a:p>
            <a:pPr indent="0" marL="0">
              <a:buNone/>
            </a:pPr>
            <a:r>
              <a:rPr lang="en-US" sz="1300" b="1" dirty="0">
                <a:solidFill>
                  <a:srgbClr val="F4EFE4"/>
                </a:solidFill>
                <a:latin typeface="Calibri" pitchFamily="34" charset="0"/>
                <a:ea typeface="Calibri" pitchFamily="34" charset="-122"/>
                <a:cs typeface="Calibri" pitchFamily="34" charset="-120"/>
              </a:rPr>
              <a:t>Munich Metropolitan City</a:t>
            </a:r>
            <a:endParaRPr lang="en-US" sz="1300" dirty="0"/>
          </a:p>
        </p:txBody>
      </p:sp>
      <p:sp>
        <p:nvSpPr>
          <p:cNvPr id="31" name="Text 29"/>
          <p:cNvSpPr txBox="1"/>
          <p:nvPr/>
        </p:nvSpPr>
        <p:spPr>
          <a:xfrm>
            <a:off x="8266176" y="5349240"/>
            <a:ext cx="3291840" cy="365760"/>
          </a:xfrm>
          <a:prstGeom prst="rect">
            <a:avLst/>
          </a:prstGeom>
          <a:noFill/>
          <a:ln/>
        </p:spPr>
        <p:txBody>
          <a:bodyPr wrap="square" lIns="0" tIns="0" rIns="0" bIns="0" rtlCol="0" anchor="ctr"/>
          <a:lstStyle/>
          <a:p>
            <a:pPr indent="0" marL="0">
              <a:buNone/>
            </a:pPr>
            <a:r>
              <a:rPr lang="en-US" sz="1200" dirty="0">
                <a:solidFill>
                  <a:srgbClr val="B08D57"/>
                </a:solidFill>
                <a:latin typeface="Calibri" pitchFamily="34" charset="0"/>
                <a:ea typeface="Calibri" pitchFamily="34" charset="-122"/>
                <a:cs typeface="Calibri" pitchFamily="34" charset="-120"/>
              </a:rPr>
              <a:t>142 screens</a:t>
            </a:r>
            <a:endParaRPr lang="en-US" sz="1200" dirty="0"/>
          </a:p>
        </p:txBody>
      </p:sp>
      <p:sp>
        <p:nvSpPr>
          <p:cNvPr id="32" name="Text 30"/>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33" name="Text 31"/>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MEDIA INTELLIGENCE</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How the Sixteen Days Actually Shape a Campaign</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Daily-rate flexibility lets the plan follow the audience through the festival window</a:t>
            </a:r>
            <a:endParaRPr lang="en-US" sz="1300" dirty="0"/>
          </a:p>
        </p:txBody>
      </p:sp>
      <p:sp>
        <p:nvSpPr>
          <p:cNvPr id="5" name="Shape 3"/>
          <p:cNvSpPr/>
          <p:nvPr/>
        </p:nvSpPr>
        <p:spPr>
          <a:xfrm>
            <a:off x="457200" y="2103120"/>
            <a:ext cx="2066544" cy="1371600"/>
          </a:xfrm>
          <a:prstGeom prst="roundRect">
            <a:avLst>
              <a:gd name="adj" fmla="val 4000"/>
            </a:avLst>
          </a:prstGeom>
          <a:solidFill>
            <a:srgbClr val="E5DFCF"/>
          </a:solidFill>
          <a:ln/>
        </p:spPr>
      </p:sp>
      <p:sp>
        <p:nvSpPr>
          <p:cNvPr id="6" name="Text 4"/>
          <p:cNvSpPr txBox="1"/>
          <p:nvPr/>
        </p:nvSpPr>
        <p:spPr>
          <a:xfrm>
            <a:off x="457200" y="2194560"/>
            <a:ext cx="2066544" cy="320040"/>
          </a:xfrm>
          <a:prstGeom prst="rect">
            <a:avLst/>
          </a:prstGeom>
          <a:noFill/>
          <a:ln/>
        </p:spPr>
        <p:txBody>
          <a:bodyPr wrap="square" lIns="0" tIns="0" rIns="0" bIns="0" rtlCol="0" anchor="ctr"/>
          <a:lstStyle/>
          <a:p>
            <a:pPr algn="ctr" indent="0" marL="0">
              <a:buNone/>
            </a:pPr>
            <a:r>
              <a:rPr lang="en-US" sz="1500" b="1" dirty="0">
                <a:solidFill>
                  <a:srgbClr val="16130F"/>
                </a:solidFill>
                <a:latin typeface="Cambria" pitchFamily="34" charset="0"/>
                <a:ea typeface="Cambria" pitchFamily="34" charset="-122"/>
                <a:cs typeface="Cambria" pitchFamily="34" charset="-120"/>
              </a:rPr>
              <a:t>Wk 1</a:t>
            </a:r>
            <a:endParaRPr lang="en-US" sz="1500" dirty="0"/>
          </a:p>
        </p:txBody>
      </p:sp>
      <p:sp>
        <p:nvSpPr>
          <p:cNvPr id="7" name="Text 5"/>
          <p:cNvSpPr txBox="1"/>
          <p:nvPr/>
        </p:nvSpPr>
        <p:spPr>
          <a:xfrm>
            <a:off x="457200" y="2514600"/>
            <a:ext cx="2066544" cy="274320"/>
          </a:xfrm>
          <a:prstGeom prst="rect">
            <a:avLst/>
          </a:prstGeom>
          <a:noFill/>
          <a:ln/>
        </p:spPr>
        <p:txBody>
          <a:bodyPr wrap="square" lIns="0" tIns="0" rIns="0" bIns="0" rtlCol="0" anchor="ctr"/>
          <a:lstStyle/>
          <a:p>
            <a:pPr algn="ctr" indent="0" marL="0">
              <a:buNone/>
            </a:pPr>
            <a:r>
              <a:rPr lang="en-US" sz="1000" dirty="0">
                <a:solidFill>
                  <a:srgbClr val="241F1A"/>
                </a:solidFill>
                <a:latin typeface="Calibri" pitchFamily="34" charset="0"/>
                <a:ea typeface="Calibri" pitchFamily="34" charset="-122"/>
                <a:cs typeface="Calibri" pitchFamily="34" charset="-120"/>
              </a:rPr>
              <a:t>1–6 Sep</a:t>
            </a:r>
            <a:endParaRPr lang="en-US" sz="1000" dirty="0"/>
          </a:p>
        </p:txBody>
      </p:sp>
      <p:sp>
        <p:nvSpPr>
          <p:cNvPr id="8" name="Text 6"/>
          <p:cNvSpPr txBox="1"/>
          <p:nvPr/>
        </p:nvSpPr>
        <p:spPr>
          <a:xfrm>
            <a:off x="530352" y="2880360"/>
            <a:ext cx="1920240" cy="548640"/>
          </a:xfrm>
          <a:prstGeom prst="rect">
            <a:avLst/>
          </a:prstGeom>
          <a:noFill/>
          <a:ln/>
        </p:spPr>
        <p:txBody>
          <a:bodyPr wrap="square" lIns="0" tIns="0" rIns="0" bIns="0" rtlCol="0" anchor="ctr"/>
          <a:lstStyle/>
          <a:p>
            <a:pPr algn="ctr" indent="0" marL="0">
              <a:buNone/>
            </a:pPr>
            <a:r>
              <a:rPr lang="en-US" sz="950" dirty="0">
                <a:solidFill>
                  <a:srgbClr val="241F1A"/>
                </a:solidFill>
                <a:latin typeface="Calibri" pitchFamily="34" charset="0"/>
                <a:ea typeface="Calibri" pitchFamily="34" charset="-122"/>
                <a:cs typeface="Calibri" pitchFamily="34" charset="-120"/>
              </a:rPr>
              <a:t>Pre-flight</a:t>
            </a:r>
            <a:endParaRPr lang="en-US" sz="950" dirty="0"/>
          </a:p>
        </p:txBody>
      </p:sp>
      <p:sp>
        <p:nvSpPr>
          <p:cNvPr id="9" name="Shape 7"/>
          <p:cNvSpPr/>
          <p:nvPr/>
        </p:nvSpPr>
        <p:spPr>
          <a:xfrm>
            <a:off x="2615184" y="2103120"/>
            <a:ext cx="2066544" cy="1371600"/>
          </a:xfrm>
          <a:prstGeom prst="roundRect">
            <a:avLst>
              <a:gd name="adj" fmla="val 4000"/>
            </a:avLst>
          </a:prstGeom>
          <a:solidFill>
            <a:srgbClr val="D9C08C"/>
          </a:solidFill>
          <a:ln/>
        </p:spPr>
      </p:sp>
      <p:sp>
        <p:nvSpPr>
          <p:cNvPr id="10" name="Text 8"/>
          <p:cNvSpPr txBox="1"/>
          <p:nvPr/>
        </p:nvSpPr>
        <p:spPr>
          <a:xfrm>
            <a:off x="2615184" y="2194560"/>
            <a:ext cx="2066544" cy="320040"/>
          </a:xfrm>
          <a:prstGeom prst="rect">
            <a:avLst/>
          </a:prstGeom>
          <a:noFill/>
          <a:ln/>
        </p:spPr>
        <p:txBody>
          <a:bodyPr wrap="square" lIns="0" tIns="0" rIns="0" bIns="0" rtlCol="0" anchor="ctr"/>
          <a:lstStyle/>
          <a:p>
            <a:pPr algn="ctr" indent="0" marL="0">
              <a:buNone/>
            </a:pPr>
            <a:r>
              <a:rPr lang="en-US" sz="1500" b="1" dirty="0">
                <a:solidFill>
                  <a:srgbClr val="16130F"/>
                </a:solidFill>
                <a:latin typeface="Cambria" pitchFamily="34" charset="0"/>
                <a:ea typeface="Cambria" pitchFamily="34" charset="-122"/>
                <a:cs typeface="Cambria" pitchFamily="34" charset="-120"/>
              </a:rPr>
              <a:t>Wk 2</a:t>
            </a:r>
            <a:endParaRPr lang="en-US" sz="1500" dirty="0"/>
          </a:p>
        </p:txBody>
      </p:sp>
      <p:sp>
        <p:nvSpPr>
          <p:cNvPr id="11" name="Text 9"/>
          <p:cNvSpPr txBox="1"/>
          <p:nvPr/>
        </p:nvSpPr>
        <p:spPr>
          <a:xfrm>
            <a:off x="2615184" y="2514600"/>
            <a:ext cx="2066544" cy="274320"/>
          </a:xfrm>
          <a:prstGeom prst="rect">
            <a:avLst/>
          </a:prstGeom>
          <a:noFill/>
          <a:ln/>
        </p:spPr>
        <p:txBody>
          <a:bodyPr wrap="square" lIns="0" tIns="0" rIns="0" bIns="0" rtlCol="0" anchor="ctr"/>
          <a:lstStyle/>
          <a:p>
            <a:pPr algn="ctr" indent="0" marL="0">
              <a:buNone/>
            </a:pPr>
            <a:r>
              <a:rPr lang="en-US" sz="1000" dirty="0">
                <a:solidFill>
                  <a:srgbClr val="241F1A"/>
                </a:solidFill>
                <a:latin typeface="Calibri" pitchFamily="34" charset="0"/>
                <a:ea typeface="Calibri" pitchFamily="34" charset="-122"/>
                <a:cs typeface="Calibri" pitchFamily="34" charset="-120"/>
              </a:rPr>
              <a:t>7–13 Sep</a:t>
            </a:r>
            <a:endParaRPr lang="en-US" sz="1000" dirty="0"/>
          </a:p>
        </p:txBody>
      </p:sp>
      <p:sp>
        <p:nvSpPr>
          <p:cNvPr id="12" name="Text 10"/>
          <p:cNvSpPr txBox="1"/>
          <p:nvPr/>
        </p:nvSpPr>
        <p:spPr>
          <a:xfrm>
            <a:off x="2688336" y="2880360"/>
            <a:ext cx="1920240" cy="548640"/>
          </a:xfrm>
          <a:prstGeom prst="rect">
            <a:avLst/>
          </a:prstGeom>
          <a:noFill/>
          <a:ln/>
        </p:spPr>
        <p:txBody>
          <a:bodyPr wrap="square" lIns="0" tIns="0" rIns="0" bIns="0" rtlCol="0" anchor="ctr"/>
          <a:lstStyle/>
          <a:p>
            <a:pPr algn="ctr" indent="0" marL="0">
              <a:buNone/>
            </a:pPr>
            <a:r>
              <a:rPr lang="en-US" sz="950" dirty="0">
                <a:solidFill>
                  <a:srgbClr val="241F1A"/>
                </a:solidFill>
                <a:latin typeface="Calibri" pitchFamily="34" charset="0"/>
                <a:ea typeface="Calibri" pitchFamily="34" charset="-122"/>
                <a:cs typeface="Calibri" pitchFamily="34" charset="-120"/>
              </a:rPr>
              <a:t>Flighting window opens</a:t>
            </a:r>
            <a:endParaRPr lang="en-US" sz="950" dirty="0"/>
          </a:p>
        </p:txBody>
      </p:sp>
      <p:sp>
        <p:nvSpPr>
          <p:cNvPr id="13" name="Shape 11"/>
          <p:cNvSpPr/>
          <p:nvPr/>
        </p:nvSpPr>
        <p:spPr>
          <a:xfrm>
            <a:off x="4773168" y="2103120"/>
            <a:ext cx="2066544" cy="1371600"/>
          </a:xfrm>
          <a:prstGeom prst="roundRect">
            <a:avLst>
              <a:gd name="adj" fmla="val 4000"/>
            </a:avLst>
          </a:prstGeom>
          <a:solidFill>
            <a:srgbClr val="B08D57"/>
          </a:solidFill>
          <a:ln/>
        </p:spPr>
      </p:sp>
      <p:sp>
        <p:nvSpPr>
          <p:cNvPr id="14" name="Text 12"/>
          <p:cNvSpPr txBox="1"/>
          <p:nvPr/>
        </p:nvSpPr>
        <p:spPr>
          <a:xfrm>
            <a:off x="4773168" y="2194560"/>
            <a:ext cx="2066544" cy="320040"/>
          </a:xfrm>
          <a:prstGeom prst="rect">
            <a:avLst/>
          </a:prstGeom>
          <a:noFill/>
          <a:ln/>
        </p:spPr>
        <p:txBody>
          <a:bodyPr wrap="square" lIns="0" tIns="0" rIns="0" bIns="0" rtlCol="0" anchor="ctr"/>
          <a:lstStyle/>
          <a:p>
            <a:pPr algn="ctr" indent="0" marL="0">
              <a:buNone/>
            </a:pPr>
            <a:r>
              <a:rPr lang="en-US" sz="1500" b="1" dirty="0">
                <a:solidFill>
                  <a:srgbClr val="16130F"/>
                </a:solidFill>
                <a:latin typeface="Cambria" pitchFamily="34" charset="0"/>
                <a:ea typeface="Cambria" pitchFamily="34" charset="-122"/>
                <a:cs typeface="Cambria" pitchFamily="34" charset="-120"/>
              </a:rPr>
              <a:t>Wk 3</a:t>
            </a:r>
            <a:endParaRPr lang="en-US" sz="1500" dirty="0"/>
          </a:p>
        </p:txBody>
      </p:sp>
      <p:sp>
        <p:nvSpPr>
          <p:cNvPr id="15" name="Text 13"/>
          <p:cNvSpPr txBox="1"/>
          <p:nvPr/>
        </p:nvSpPr>
        <p:spPr>
          <a:xfrm>
            <a:off x="4773168" y="2514600"/>
            <a:ext cx="2066544" cy="274320"/>
          </a:xfrm>
          <a:prstGeom prst="rect">
            <a:avLst/>
          </a:prstGeom>
          <a:noFill/>
          <a:ln/>
        </p:spPr>
        <p:txBody>
          <a:bodyPr wrap="square" lIns="0" tIns="0" rIns="0" bIns="0" rtlCol="0" anchor="ctr"/>
          <a:lstStyle/>
          <a:p>
            <a:pPr algn="ctr" indent="0" marL="0">
              <a:buNone/>
            </a:pPr>
            <a:r>
              <a:rPr lang="en-US" sz="1000" dirty="0">
                <a:solidFill>
                  <a:srgbClr val="241F1A"/>
                </a:solidFill>
                <a:latin typeface="Calibri" pitchFamily="34" charset="0"/>
                <a:ea typeface="Calibri" pitchFamily="34" charset="-122"/>
                <a:cs typeface="Calibri" pitchFamily="34" charset="-120"/>
              </a:rPr>
              <a:t>14–20 Sep</a:t>
            </a:r>
            <a:endParaRPr lang="en-US" sz="1000" dirty="0"/>
          </a:p>
        </p:txBody>
      </p:sp>
      <p:sp>
        <p:nvSpPr>
          <p:cNvPr id="16" name="Text 14"/>
          <p:cNvSpPr txBox="1"/>
          <p:nvPr/>
        </p:nvSpPr>
        <p:spPr>
          <a:xfrm>
            <a:off x="4846320" y="2880360"/>
            <a:ext cx="1920240" cy="548640"/>
          </a:xfrm>
          <a:prstGeom prst="rect">
            <a:avLst/>
          </a:prstGeom>
          <a:noFill/>
          <a:ln/>
        </p:spPr>
        <p:txBody>
          <a:bodyPr wrap="square" lIns="0" tIns="0" rIns="0" bIns="0" rtlCol="0" anchor="ctr"/>
          <a:lstStyle/>
          <a:p>
            <a:pPr algn="ctr" indent="0" marL="0">
              <a:buNone/>
            </a:pPr>
            <a:r>
              <a:rPr lang="en-US" sz="950" dirty="0">
                <a:solidFill>
                  <a:srgbClr val="241F1A"/>
                </a:solidFill>
                <a:latin typeface="Calibri" pitchFamily="34" charset="0"/>
                <a:ea typeface="Calibri" pitchFamily="34" charset="-122"/>
                <a:cs typeface="Calibri" pitchFamily="34" charset="-120"/>
              </a:rPr>
              <a:t>Opening weekend (19–20 Sep)</a:t>
            </a:r>
            <a:endParaRPr lang="en-US" sz="950" dirty="0"/>
          </a:p>
        </p:txBody>
      </p:sp>
      <p:sp>
        <p:nvSpPr>
          <p:cNvPr id="17" name="Shape 15"/>
          <p:cNvSpPr/>
          <p:nvPr/>
        </p:nvSpPr>
        <p:spPr>
          <a:xfrm>
            <a:off x="6931152" y="2103120"/>
            <a:ext cx="2066544" cy="1371600"/>
          </a:xfrm>
          <a:prstGeom prst="roundRect">
            <a:avLst>
              <a:gd name="adj" fmla="val 4000"/>
            </a:avLst>
          </a:prstGeom>
          <a:solidFill>
            <a:srgbClr val="B08D57"/>
          </a:solidFill>
          <a:ln/>
        </p:spPr>
      </p:sp>
      <p:sp>
        <p:nvSpPr>
          <p:cNvPr id="18" name="Text 16"/>
          <p:cNvSpPr txBox="1"/>
          <p:nvPr/>
        </p:nvSpPr>
        <p:spPr>
          <a:xfrm>
            <a:off x="6931152" y="2194560"/>
            <a:ext cx="2066544" cy="320040"/>
          </a:xfrm>
          <a:prstGeom prst="rect">
            <a:avLst/>
          </a:prstGeom>
          <a:noFill/>
          <a:ln/>
        </p:spPr>
        <p:txBody>
          <a:bodyPr wrap="square" lIns="0" tIns="0" rIns="0" bIns="0" rtlCol="0" anchor="ctr"/>
          <a:lstStyle/>
          <a:p>
            <a:pPr algn="ctr" indent="0" marL="0">
              <a:buNone/>
            </a:pPr>
            <a:r>
              <a:rPr lang="en-US" sz="1500" b="1" dirty="0">
                <a:solidFill>
                  <a:srgbClr val="16130F"/>
                </a:solidFill>
                <a:latin typeface="Cambria" pitchFamily="34" charset="0"/>
                <a:ea typeface="Cambria" pitchFamily="34" charset="-122"/>
                <a:cs typeface="Cambria" pitchFamily="34" charset="-120"/>
              </a:rPr>
              <a:t>Wk 4</a:t>
            </a:r>
            <a:endParaRPr lang="en-US" sz="1500" dirty="0"/>
          </a:p>
        </p:txBody>
      </p:sp>
      <p:sp>
        <p:nvSpPr>
          <p:cNvPr id="19" name="Text 17"/>
          <p:cNvSpPr txBox="1"/>
          <p:nvPr/>
        </p:nvSpPr>
        <p:spPr>
          <a:xfrm>
            <a:off x="6931152" y="2514600"/>
            <a:ext cx="2066544" cy="274320"/>
          </a:xfrm>
          <a:prstGeom prst="rect">
            <a:avLst/>
          </a:prstGeom>
          <a:noFill/>
          <a:ln/>
        </p:spPr>
        <p:txBody>
          <a:bodyPr wrap="square" lIns="0" tIns="0" rIns="0" bIns="0" rtlCol="0" anchor="ctr"/>
          <a:lstStyle/>
          <a:p>
            <a:pPr algn="ctr" indent="0" marL="0">
              <a:buNone/>
            </a:pPr>
            <a:r>
              <a:rPr lang="en-US" sz="1000" dirty="0">
                <a:solidFill>
                  <a:srgbClr val="241F1A"/>
                </a:solidFill>
                <a:latin typeface="Calibri" pitchFamily="34" charset="0"/>
                <a:ea typeface="Calibri" pitchFamily="34" charset="-122"/>
                <a:cs typeface="Calibri" pitchFamily="34" charset="-120"/>
              </a:rPr>
              <a:t>21–27 Sep</a:t>
            </a:r>
            <a:endParaRPr lang="en-US" sz="1000" dirty="0"/>
          </a:p>
        </p:txBody>
      </p:sp>
      <p:sp>
        <p:nvSpPr>
          <p:cNvPr id="20" name="Text 18"/>
          <p:cNvSpPr txBox="1"/>
          <p:nvPr/>
        </p:nvSpPr>
        <p:spPr>
          <a:xfrm>
            <a:off x="7004304" y="2880360"/>
            <a:ext cx="1920240" cy="548640"/>
          </a:xfrm>
          <a:prstGeom prst="rect">
            <a:avLst/>
          </a:prstGeom>
          <a:noFill/>
          <a:ln/>
        </p:spPr>
        <p:txBody>
          <a:bodyPr wrap="square" lIns="0" tIns="0" rIns="0" bIns="0" rtlCol="0" anchor="ctr"/>
          <a:lstStyle/>
          <a:p>
            <a:pPr algn="ctr" indent="0" marL="0">
              <a:buNone/>
            </a:pPr>
            <a:r>
              <a:rPr lang="en-US" sz="950" dirty="0">
                <a:solidFill>
                  <a:srgbClr val="241F1A"/>
                </a:solidFill>
                <a:latin typeface="Calibri" pitchFamily="34" charset="0"/>
                <a:ea typeface="Calibri" pitchFamily="34" charset="-122"/>
                <a:cs typeface="Calibri" pitchFamily="34" charset="-120"/>
              </a:rPr>
              <a:t>Peak festival traffic</a:t>
            </a:r>
            <a:endParaRPr lang="en-US" sz="950" dirty="0"/>
          </a:p>
        </p:txBody>
      </p:sp>
      <p:sp>
        <p:nvSpPr>
          <p:cNvPr id="21" name="Shape 19"/>
          <p:cNvSpPr/>
          <p:nvPr/>
        </p:nvSpPr>
        <p:spPr>
          <a:xfrm>
            <a:off x="9089136" y="2103120"/>
            <a:ext cx="2066544" cy="1371600"/>
          </a:xfrm>
          <a:prstGeom prst="roundRect">
            <a:avLst>
              <a:gd name="adj" fmla="val 4000"/>
            </a:avLst>
          </a:prstGeom>
          <a:solidFill>
            <a:srgbClr val="D9C08C"/>
          </a:solidFill>
          <a:ln/>
        </p:spPr>
      </p:sp>
      <p:sp>
        <p:nvSpPr>
          <p:cNvPr id="22" name="Text 20"/>
          <p:cNvSpPr txBox="1"/>
          <p:nvPr/>
        </p:nvSpPr>
        <p:spPr>
          <a:xfrm>
            <a:off x="9089136" y="2194560"/>
            <a:ext cx="2066544" cy="320040"/>
          </a:xfrm>
          <a:prstGeom prst="rect">
            <a:avLst/>
          </a:prstGeom>
          <a:noFill/>
          <a:ln/>
        </p:spPr>
        <p:txBody>
          <a:bodyPr wrap="square" lIns="0" tIns="0" rIns="0" bIns="0" rtlCol="0" anchor="ctr"/>
          <a:lstStyle/>
          <a:p>
            <a:pPr algn="ctr" indent="0" marL="0">
              <a:buNone/>
            </a:pPr>
            <a:r>
              <a:rPr lang="en-US" sz="1500" b="1" dirty="0">
                <a:solidFill>
                  <a:srgbClr val="16130F"/>
                </a:solidFill>
                <a:latin typeface="Cambria" pitchFamily="34" charset="0"/>
                <a:ea typeface="Cambria" pitchFamily="34" charset="-122"/>
                <a:cs typeface="Cambria" pitchFamily="34" charset="-120"/>
              </a:rPr>
              <a:t>Wk 5</a:t>
            </a:r>
            <a:endParaRPr lang="en-US" sz="1500" dirty="0"/>
          </a:p>
        </p:txBody>
      </p:sp>
      <p:sp>
        <p:nvSpPr>
          <p:cNvPr id="23" name="Text 21"/>
          <p:cNvSpPr txBox="1"/>
          <p:nvPr/>
        </p:nvSpPr>
        <p:spPr>
          <a:xfrm>
            <a:off x="9089136" y="2514600"/>
            <a:ext cx="2066544" cy="274320"/>
          </a:xfrm>
          <a:prstGeom prst="rect">
            <a:avLst/>
          </a:prstGeom>
          <a:noFill/>
          <a:ln/>
        </p:spPr>
        <p:txBody>
          <a:bodyPr wrap="square" lIns="0" tIns="0" rIns="0" bIns="0" rtlCol="0" anchor="ctr"/>
          <a:lstStyle/>
          <a:p>
            <a:pPr algn="ctr" indent="0" marL="0">
              <a:buNone/>
            </a:pPr>
            <a:r>
              <a:rPr lang="en-US" sz="1000" dirty="0">
                <a:solidFill>
                  <a:srgbClr val="241F1A"/>
                </a:solidFill>
                <a:latin typeface="Calibri" pitchFamily="34" charset="0"/>
                <a:ea typeface="Calibri" pitchFamily="34" charset="-122"/>
                <a:cs typeface="Calibri" pitchFamily="34" charset="-120"/>
              </a:rPr>
              <a:t>28 Sep–4 Oct</a:t>
            </a:r>
            <a:endParaRPr lang="en-US" sz="1000" dirty="0"/>
          </a:p>
        </p:txBody>
      </p:sp>
      <p:sp>
        <p:nvSpPr>
          <p:cNvPr id="24" name="Text 22"/>
          <p:cNvSpPr txBox="1"/>
          <p:nvPr/>
        </p:nvSpPr>
        <p:spPr>
          <a:xfrm>
            <a:off x="9162288" y="2880360"/>
            <a:ext cx="1920240" cy="548640"/>
          </a:xfrm>
          <a:prstGeom prst="rect">
            <a:avLst/>
          </a:prstGeom>
          <a:noFill/>
          <a:ln/>
        </p:spPr>
        <p:txBody>
          <a:bodyPr wrap="square" lIns="0" tIns="0" rIns="0" bIns="0" rtlCol="0" anchor="ctr"/>
          <a:lstStyle/>
          <a:p>
            <a:pPr algn="ctr" indent="0" marL="0">
              <a:buNone/>
            </a:pPr>
            <a:r>
              <a:rPr lang="en-US" sz="950" dirty="0">
                <a:solidFill>
                  <a:srgbClr val="241F1A"/>
                </a:solidFill>
                <a:latin typeface="Calibri" pitchFamily="34" charset="0"/>
                <a:ea typeface="Calibri" pitchFamily="34" charset="-122"/>
                <a:cs typeface="Calibri" pitchFamily="34" charset="-120"/>
              </a:rPr>
              <a:t>Closing weekend &amp; departure</a:t>
            </a:r>
            <a:endParaRPr lang="en-US" sz="950" dirty="0"/>
          </a:p>
        </p:txBody>
      </p:sp>
      <p:sp>
        <p:nvSpPr>
          <p:cNvPr id="25" name="Text 23"/>
          <p:cNvSpPr txBox="1"/>
          <p:nvPr/>
        </p:nvSpPr>
        <p:spPr>
          <a:xfrm>
            <a:off x="457200" y="3794760"/>
            <a:ext cx="11247120" cy="8229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Despite the festival name, most of Oktoberfest 2026 falls within September — Masscom Global's market intelligence recommends gateway media be live before the opening weekend (19 Sep) rather than launched in October. Weighting can shift from the FRA/BER arrival wave early, to Munich's city network as the fairground fills.</a:t>
            </a:r>
            <a:endParaRPr lang="en-US" sz="1300" dirty="0"/>
          </a:p>
        </p:txBody>
      </p:sp>
      <p:sp>
        <p:nvSpPr>
          <p:cNvPr id="26" name="Text 24"/>
          <p:cNvSpPr txBox="1"/>
          <p:nvPr/>
        </p:nvSpPr>
        <p:spPr>
          <a:xfrm>
            <a:off x="457200" y="48006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CONFIRMED FESTIVAL WINDOW</a:t>
            </a:r>
            <a:endParaRPr lang="en-US" sz="1100" dirty="0"/>
          </a:p>
        </p:txBody>
      </p:sp>
      <p:sp>
        <p:nvSpPr>
          <p:cNvPr id="27" name="Shape 25"/>
          <p:cNvSpPr/>
          <p:nvPr/>
        </p:nvSpPr>
        <p:spPr>
          <a:xfrm>
            <a:off x="457200" y="5120640"/>
            <a:ext cx="11247120" cy="777240"/>
          </a:xfrm>
          <a:prstGeom prst="roundRect">
            <a:avLst>
              <a:gd name="adj" fmla="val 7059"/>
            </a:avLst>
          </a:prstGeom>
          <a:solidFill>
            <a:srgbClr val="16130F"/>
          </a:solidFill>
          <a:ln/>
        </p:spPr>
      </p:sp>
      <p:sp>
        <p:nvSpPr>
          <p:cNvPr id="28" name="Text 26"/>
          <p:cNvSpPr txBox="1"/>
          <p:nvPr/>
        </p:nvSpPr>
        <p:spPr>
          <a:xfrm>
            <a:off x="731520" y="5120640"/>
            <a:ext cx="5486400" cy="777240"/>
          </a:xfrm>
          <a:prstGeom prst="rect">
            <a:avLst/>
          </a:prstGeom>
          <a:noFill/>
          <a:ln/>
        </p:spPr>
        <p:txBody>
          <a:bodyPr wrap="square" lIns="0" tIns="0" rIns="0" bIns="0" rtlCol="0" anchor="ctr"/>
          <a:lstStyle/>
          <a:p>
            <a:pPr indent="0" marL="0">
              <a:buNone/>
            </a:pPr>
            <a:r>
              <a:rPr lang="en-US" sz="2000" b="1" dirty="0">
                <a:solidFill>
                  <a:srgbClr val="B08D57"/>
                </a:solidFill>
                <a:latin typeface="Cambria" pitchFamily="34" charset="0"/>
                <a:ea typeface="Cambria" pitchFamily="34" charset="-122"/>
                <a:cs typeface="Cambria" pitchFamily="34" charset="-120"/>
              </a:rPr>
              <a:t>19 September – 4 October 2026</a:t>
            </a:r>
            <a:endParaRPr lang="en-US" sz="2000" dirty="0"/>
          </a:p>
        </p:txBody>
      </p:sp>
      <p:sp>
        <p:nvSpPr>
          <p:cNvPr id="29" name="Text 27"/>
          <p:cNvSpPr txBox="1"/>
          <p:nvPr/>
        </p:nvSpPr>
        <p:spPr>
          <a:xfrm>
            <a:off x="6035040" y="5120640"/>
            <a:ext cx="5394960" cy="777240"/>
          </a:xfrm>
          <a:prstGeom prst="rect">
            <a:avLst/>
          </a:prstGeom>
          <a:noFill/>
          <a:ln/>
        </p:spPr>
        <p:txBody>
          <a:bodyPr wrap="square" lIns="0" tIns="0" rIns="0" bIns="0" rtlCol="0" anchor="ctr"/>
          <a:lstStyle/>
          <a:p>
            <a:pPr indent="0" marL="0">
              <a:buNone/>
            </a:pPr>
            <a:r>
              <a:rPr lang="en-US" sz="1100" dirty="0">
                <a:solidFill>
                  <a:srgbClr val="F4EFE4"/>
                </a:solidFill>
                <a:latin typeface="Calibri" pitchFamily="34" charset="0"/>
                <a:ea typeface="Calibri" pitchFamily="34" charset="-122"/>
                <a:cs typeface="Calibri" pitchFamily="34" charset="-120"/>
              </a:rPr>
              <a:t>Confirmed Oktoberfest 2026 dates — campaign line items align to this window across all three zones.</a:t>
            </a:r>
            <a:endParaRPr lang="en-US" sz="1100" dirty="0"/>
          </a:p>
        </p:txBody>
      </p:sp>
      <p:sp>
        <p:nvSpPr>
          <p:cNvPr id="30" name="Text 28"/>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31" name="Text 29"/>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MEDIA INTELLIGENCE</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Germany's Gateways vs. the World's Airport Hubs</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Screen density and passenger volume at comparable European hubs</a:t>
            </a:r>
            <a:endParaRPr lang="en-US" sz="1300" dirty="0"/>
          </a:p>
        </p:txBody>
      </p:sp>
      <p:sp>
        <p:nvSpPr>
          <p:cNvPr id="5" name="Shape 3"/>
          <p:cNvSpPr/>
          <p:nvPr/>
        </p:nvSpPr>
        <p:spPr>
          <a:xfrm>
            <a:off x="457200" y="1874520"/>
            <a:ext cx="11247120" cy="3264408"/>
          </a:xfrm>
          <a:prstGeom prst="rect">
            <a:avLst/>
          </a:prstGeom>
          <a:solidFill>
            <a:srgbClr val="FFFFFF"/>
          </a:solidFill>
          <a:ln w="12700">
            <a:solidFill>
              <a:srgbClr val="E5DFCF"/>
            </a:solidFill>
            <a:prstDash val="solid"/>
          </a:ln>
        </p:spPr>
      </p:sp>
      <p:sp>
        <p:nvSpPr>
          <p:cNvPr id="6" name="Text 4"/>
          <p:cNvSpPr txBox="1"/>
          <p:nvPr/>
        </p:nvSpPr>
        <p:spPr>
          <a:xfrm>
            <a:off x="640080" y="1947672"/>
            <a:ext cx="3657600" cy="320040"/>
          </a:xfrm>
          <a:prstGeom prst="rect">
            <a:avLst/>
          </a:prstGeom>
          <a:noFill/>
          <a:ln/>
        </p:spPr>
        <p:txBody>
          <a:bodyPr wrap="square" lIns="0" tIns="0" rIns="0" bIns="0" rtlCol="0" anchor="ctr"/>
          <a:lstStyle/>
          <a:p>
            <a:pPr indent="0" marL="0">
              <a:buNone/>
            </a:pPr>
            <a:r>
              <a:rPr lang="en-US" sz="1100" b="1" dirty="0">
                <a:solidFill>
                  <a:srgbClr val="6B6458"/>
                </a:solidFill>
                <a:latin typeface="Calibri" pitchFamily="34" charset="0"/>
                <a:ea typeface="Calibri" pitchFamily="34" charset="-122"/>
                <a:cs typeface="Calibri" pitchFamily="34" charset="-120"/>
              </a:rPr>
              <a:t>Hub</a:t>
            </a:r>
            <a:endParaRPr lang="en-US" sz="1100" dirty="0"/>
          </a:p>
        </p:txBody>
      </p:sp>
      <p:sp>
        <p:nvSpPr>
          <p:cNvPr id="7" name="Text 5"/>
          <p:cNvSpPr txBox="1"/>
          <p:nvPr/>
        </p:nvSpPr>
        <p:spPr>
          <a:xfrm>
            <a:off x="5943600" y="1947672"/>
            <a:ext cx="2743200" cy="320040"/>
          </a:xfrm>
          <a:prstGeom prst="rect">
            <a:avLst/>
          </a:prstGeom>
          <a:noFill/>
          <a:ln/>
        </p:spPr>
        <p:txBody>
          <a:bodyPr wrap="square" lIns="0" tIns="0" rIns="0" bIns="0" rtlCol="0" anchor="ctr"/>
          <a:lstStyle/>
          <a:p>
            <a:pPr indent="0" marL="0">
              <a:buNone/>
            </a:pPr>
            <a:r>
              <a:rPr lang="en-US" sz="1100" b="1" dirty="0">
                <a:solidFill>
                  <a:srgbClr val="6B6458"/>
                </a:solidFill>
                <a:latin typeface="Calibri" pitchFamily="34" charset="0"/>
                <a:ea typeface="Calibri" pitchFamily="34" charset="-122"/>
                <a:cs typeface="Calibri" pitchFamily="34" charset="-120"/>
              </a:rPr>
              <a:t>Digital Screens</a:t>
            </a:r>
            <a:endParaRPr lang="en-US" sz="1100" dirty="0"/>
          </a:p>
        </p:txBody>
      </p:sp>
      <p:sp>
        <p:nvSpPr>
          <p:cNvPr id="8" name="Text 6"/>
          <p:cNvSpPr txBox="1"/>
          <p:nvPr/>
        </p:nvSpPr>
        <p:spPr>
          <a:xfrm>
            <a:off x="8869680" y="1947672"/>
            <a:ext cx="2743200" cy="320040"/>
          </a:xfrm>
          <a:prstGeom prst="rect">
            <a:avLst/>
          </a:prstGeom>
          <a:noFill/>
          <a:ln/>
        </p:spPr>
        <p:txBody>
          <a:bodyPr wrap="square" lIns="0" tIns="0" rIns="0" bIns="0" rtlCol="0" anchor="ctr"/>
          <a:lstStyle/>
          <a:p>
            <a:pPr indent="0" marL="0">
              <a:buNone/>
            </a:pPr>
            <a:r>
              <a:rPr lang="en-US" sz="1100" b="1" dirty="0">
                <a:solidFill>
                  <a:srgbClr val="6B6458"/>
                </a:solidFill>
                <a:latin typeface="Calibri" pitchFamily="34" charset="0"/>
                <a:ea typeface="Calibri" pitchFamily="34" charset="-122"/>
                <a:cs typeface="Calibri" pitchFamily="34" charset="-120"/>
              </a:rPr>
              <a:t>Monthly Passengers</a:t>
            </a:r>
            <a:endParaRPr lang="en-US" sz="1100" dirty="0"/>
          </a:p>
        </p:txBody>
      </p:sp>
      <p:sp>
        <p:nvSpPr>
          <p:cNvPr id="9" name="Text 7"/>
          <p:cNvSpPr txBox="1"/>
          <p:nvPr/>
        </p:nvSpPr>
        <p:spPr>
          <a:xfrm>
            <a:off x="640080" y="2331720"/>
            <a:ext cx="3840480" cy="420624"/>
          </a:xfrm>
          <a:prstGeom prst="rect">
            <a:avLst/>
          </a:prstGeom>
          <a:noFill/>
          <a:ln/>
        </p:spPr>
        <p:txBody>
          <a:bodyPr wrap="square" lIns="0" tIns="0" rIns="0" bIns="0" rtlCol="0" anchor="ctr"/>
          <a:lstStyle/>
          <a:p>
            <a:pPr indent="0" marL="0">
              <a:buNone/>
            </a:pPr>
            <a:r>
              <a:rPr lang="en-US" sz="1300" b="1" dirty="0">
                <a:solidFill>
                  <a:srgbClr val="B08D57"/>
                </a:solidFill>
                <a:latin typeface="Calibri" pitchFamily="34" charset="0"/>
                <a:ea typeface="Calibri" pitchFamily="34" charset="-122"/>
                <a:cs typeface="Calibri" pitchFamily="34" charset="-120"/>
              </a:rPr>
              <a:t>Frankfurt (FRA)  </a:t>
            </a:r>
            <a:endParaRPr lang="en-US" sz="1300" dirty="0"/>
          </a:p>
        </p:txBody>
      </p:sp>
      <p:sp>
        <p:nvSpPr>
          <p:cNvPr id="10" name="Text 8"/>
          <p:cNvSpPr txBox="1"/>
          <p:nvPr/>
        </p:nvSpPr>
        <p:spPr>
          <a:xfrm>
            <a:off x="2834640" y="2331720"/>
            <a:ext cx="1828800" cy="420624"/>
          </a:xfrm>
          <a:prstGeom prst="rect">
            <a:avLst/>
          </a:prstGeom>
          <a:noFill/>
          <a:ln/>
        </p:spPr>
        <p:txBody>
          <a:bodyPr wrap="square" lIns="0" tIns="0" rIns="0" bIns="0" rtlCol="0" anchor="ctr"/>
          <a:lstStyle/>
          <a:p>
            <a:pPr indent="0" marL="0">
              <a:buNone/>
            </a:pPr>
            <a:r>
              <a:rPr lang="en-US" sz="900" i="1" dirty="0">
                <a:solidFill>
                  <a:srgbClr val="B08D57"/>
                </a:solidFill>
                <a:latin typeface="Calibri" pitchFamily="34" charset="0"/>
                <a:ea typeface="Calibri" pitchFamily="34" charset="-122"/>
                <a:cs typeface="Calibri" pitchFamily="34" charset="-120"/>
              </a:rPr>
              <a:t>★ This Campaign</a:t>
            </a:r>
            <a:endParaRPr lang="en-US" sz="900" dirty="0"/>
          </a:p>
        </p:txBody>
      </p:sp>
      <p:sp>
        <p:nvSpPr>
          <p:cNvPr id="11" name="Text 9"/>
          <p:cNvSpPr txBox="1"/>
          <p:nvPr/>
        </p:nvSpPr>
        <p:spPr>
          <a:xfrm>
            <a:off x="5943600" y="2331720"/>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233</a:t>
            </a:r>
            <a:endParaRPr lang="en-US" sz="1300" dirty="0"/>
          </a:p>
        </p:txBody>
      </p:sp>
      <p:sp>
        <p:nvSpPr>
          <p:cNvPr id="12" name="Text 10"/>
          <p:cNvSpPr txBox="1"/>
          <p:nvPr/>
        </p:nvSpPr>
        <p:spPr>
          <a:xfrm>
            <a:off x="8869680" y="2331720"/>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5.27M / mo</a:t>
            </a:r>
            <a:endParaRPr lang="en-US" sz="1300" dirty="0"/>
          </a:p>
        </p:txBody>
      </p:sp>
      <p:sp>
        <p:nvSpPr>
          <p:cNvPr id="13" name="Shape 11"/>
          <p:cNvSpPr/>
          <p:nvPr/>
        </p:nvSpPr>
        <p:spPr>
          <a:xfrm>
            <a:off x="548640" y="2331720"/>
            <a:ext cx="11064240" cy="0"/>
          </a:xfrm>
          <a:prstGeom prst="line">
            <a:avLst/>
          </a:prstGeom>
          <a:noFill/>
          <a:ln w="9525">
            <a:solidFill>
              <a:srgbClr val="E5DFCF"/>
            </a:solidFill>
            <a:prstDash val="solid"/>
          </a:ln>
        </p:spPr>
      </p:sp>
      <p:sp>
        <p:nvSpPr>
          <p:cNvPr id="14" name="Text 12"/>
          <p:cNvSpPr txBox="1"/>
          <p:nvPr/>
        </p:nvSpPr>
        <p:spPr>
          <a:xfrm>
            <a:off x="640080" y="2807208"/>
            <a:ext cx="3840480" cy="420624"/>
          </a:xfrm>
          <a:prstGeom prst="rect">
            <a:avLst/>
          </a:prstGeom>
          <a:noFill/>
          <a:ln/>
        </p:spPr>
        <p:txBody>
          <a:bodyPr wrap="square" lIns="0" tIns="0" rIns="0" bIns="0" rtlCol="0" anchor="ctr"/>
          <a:lstStyle/>
          <a:p>
            <a:pPr indent="0" marL="0">
              <a:buNone/>
            </a:pPr>
            <a:r>
              <a:rPr lang="en-US" sz="1300" b="1" dirty="0">
                <a:solidFill>
                  <a:srgbClr val="B08D57"/>
                </a:solidFill>
                <a:latin typeface="Calibri" pitchFamily="34" charset="0"/>
                <a:ea typeface="Calibri" pitchFamily="34" charset="-122"/>
                <a:cs typeface="Calibri" pitchFamily="34" charset="-120"/>
              </a:rPr>
              <a:t>Berlin (BER)  </a:t>
            </a:r>
            <a:endParaRPr lang="en-US" sz="1300" dirty="0"/>
          </a:p>
        </p:txBody>
      </p:sp>
      <p:sp>
        <p:nvSpPr>
          <p:cNvPr id="15" name="Text 13"/>
          <p:cNvSpPr txBox="1"/>
          <p:nvPr/>
        </p:nvSpPr>
        <p:spPr>
          <a:xfrm>
            <a:off x="2834640" y="2807208"/>
            <a:ext cx="1828800" cy="420624"/>
          </a:xfrm>
          <a:prstGeom prst="rect">
            <a:avLst/>
          </a:prstGeom>
          <a:noFill/>
          <a:ln/>
        </p:spPr>
        <p:txBody>
          <a:bodyPr wrap="square" lIns="0" tIns="0" rIns="0" bIns="0" rtlCol="0" anchor="ctr"/>
          <a:lstStyle/>
          <a:p>
            <a:pPr indent="0" marL="0">
              <a:buNone/>
            </a:pPr>
            <a:r>
              <a:rPr lang="en-US" sz="900" i="1" dirty="0">
                <a:solidFill>
                  <a:srgbClr val="B08D57"/>
                </a:solidFill>
                <a:latin typeface="Calibri" pitchFamily="34" charset="0"/>
                <a:ea typeface="Calibri" pitchFamily="34" charset="-122"/>
                <a:cs typeface="Calibri" pitchFamily="34" charset="-120"/>
              </a:rPr>
              <a:t>★ This Campaign</a:t>
            </a:r>
            <a:endParaRPr lang="en-US" sz="900" dirty="0"/>
          </a:p>
        </p:txBody>
      </p:sp>
      <p:sp>
        <p:nvSpPr>
          <p:cNvPr id="16" name="Text 14"/>
          <p:cNvSpPr txBox="1"/>
          <p:nvPr/>
        </p:nvSpPr>
        <p:spPr>
          <a:xfrm>
            <a:off x="5943600" y="2807208"/>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65</a:t>
            </a:r>
            <a:endParaRPr lang="en-US" sz="1300" dirty="0"/>
          </a:p>
        </p:txBody>
      </p:sp>
      <p:sp>
        <p:nvSpPr>
          <p:cNvPr id="17" name="Text 15"/>
          <p:cNvSpPr txBox="1"/>
          <p:nvPr/>
        </p:nvSpPr>
        <p:spPr>
          <a:xfrm>
            <a:off x="8869680" y="2807208"/>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2.17M / mo</a:t>
            </a:r>
            <a:endParaRPr lang="en-US" sz="1300" dirty="0"/>
          </a:p>
        </p:txBody>
      </p:sp>
      <p:sp>
        <p:nvSpPr>
          <p:cNvPr id="18" name="Shape 16"/>
          <p:cNvSpPr/>
          <p:nvPr/>
        </p:nvSpPr>
        <p:spPr>
          <a:xfrm>
            <a:off x="548640" y="2807208"/>
            <a:ext cx="11064240" cy="0"/>
          </a:xfrm>
          <a:prstGeom prst="line">
            <a:avLst/>
          </a:prstGeom>
          <a:noFill/>
          <a:ln w="9525">
            <a:solidFill>
              <a:srgbClr val="E5DFCF"/>
            </a:solidFill>
            <a:prstDash val="solid"/>
          </a:ln>
        </p:spPr>
      </p:sp>
      <p:sp>
        <p:nvSpPr>
          <p:cNvPr id="19" name="Text 17"/>
          <p:cNvSpPr txBox="1"/>
          <p:nvPr/>
        </p:nvSpPr>
        <p:spPr>
          <a:xfrm>
            <a:off x="640080" y="3282696"/>
            <a:ext cx="3840480" cy="420624"/>
          </a:xfrm>
          <a:prstGeom prst="rect">
            <a:avLst/>
          </a:prstGeom>
          <a:noFill/>
          <a:ln/>
        </p:spPr>
        <p:txBody>
          <a:bodyPr wrap="square" lIns="0" tIns="0" rIns="0" bIns="0" rtlCol="0" anchor="ctr"/>
          <a:lstStyle/>
          <a:p>
            <a:pPr indent="0" marL="0">
              <a:buNone/>
            </a:pPr>
            <a:r>
              <a:rPr lang="en-US" sz="1300" dirty="0">
                <a:solidFill>
                  <a:srgbClr val="16130F"/>
                </a:solidFill>
                <a:latin typeface="Calibri" pitchFamily="34" charset="0"/>
                <a:ea typeface="Calibri" pitchFamily="34" charset="-122"/>
                <a:cs typeface="Calibri" pitchFamily="34" charset="-120"/>
              </a:rPr>
              <a:t>London Heathrow</a:t>
            </a:r>
            <a:endParaRPr lang="en-US" sz="1300" dirty="0"/>
          </a:p>
        </p:txBody>
      </p:sp>
      <p:sp>
        <p:nvSpPr>
          <p:cNvPr id="20" name="Text 18"/>
          <p:cNvSpPr txBox="1"/>
          <p:nvPr/>
        </p:nvSpPr>
        <p:spPr>
          <a:xfrm>
            <a:off x="5943600" y="3282696"/>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567</a:t>
            </a:r>
            <a:endParaRPr lang="en-US" sz="1300" dirty="0"/>
          </a:p>
        </p:txBody>
      </p:sp>
      <p:sp>
        <p:nvSpPr>
          <p:cNvPr id="21" name="Text 19"/>
          <p:cNvSpPr txBox="1"/>
          <p:nvPr/>
        </p:nvSpPr>
        <p:spPr>
          <a:xfrm>
            <a:off x="8869680" y="3282696"/>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6.6M / mo</a:t>
            </a:r>
            <a:endParaRPr lang="en-US" sz="1300" dirty="0"/>
          </a:p>
        </p:txBody>
      </p:sp>
      <p:sp>
        <p:nvSpPr>
          <p:cNvPr id="22" name="Shape 20"/>
          <p:cNvSpPr/>
          <p:nvPr/>
        </p:nvSpPr>
        <p:spPr>
          <a:xfrm>
            <a:off x="548640" y="3282696"/>
            <a:ext cx="11064240" cy="0"/>
          </a:xfrm>
          <a:prstGeom prst="line">
            <a:avLst/>
          </a:prstGeom>
          <a:noFill/>
          <a:ln w="9525">
            <a:solidFill>
              <a:srgbClr val="E5DFCF"/>
            </a:solidFill>
            <a:prstDash val="solid"/>
          </a:ln>
        </p:spPr>
      </p:sp>
      <p:sp>
        <p:nvSpPr>
          <p:cNvPr id="23" name="Text 21"/>
          <p:cNvSpPr txBox="1"/>
          <p:nvPr/>
        </p:nvSpPr>
        <p:spPr>
          <a:xfrm>
            <a:off x="640080" y="3758184"/>
            <a:ext cx="3840480" cy="420624"/>
          </a:xfrm>
          <a:prstGeom prst="rect">
            <a:avLst/>
          </a:prstGeom>
          <a:noFill/>
          <a:ln/>
        </p:spPr>
        <p:txBody>
          <a:bodyPr wrap="square" lIns="0" tIns="0" rIns="0" bIns="0" rtlCol="0" anchor="ctr"/>
          <a:lstStyle/>
          <a:p>
            <a:pPr indent="0" marL="0">
              <a:buNone/>
            </a:pPr>
            <a:r>
              <a:rPr lang="en-US" sz="1300" dirty="0">
                <a:solidFill>
                  <a:srgbClr val="16130F"/>
                </a:solidFill>
                <a:latin typeface="Calibri" pitchFamily="34" charset="0"/>
                <a:ea typeface="Calibri" pitchFamily="34" charset="-122"/>
                <a:cs typeface="Calibri" pitchFamily="34" charset="-120"/>
              </a:rPr>
              <a:t>Paris Charles de Gaulle</a:t>
            </a:r>
            <a:endParaRPr lang="en-US" sz="1300" dirty="0"/>
          </a:p>
        </p:txBody>
      </p:sp>
      <p:sp>
        <p:nvSpPr>
          <p:cNvPr id="24" name="Text 22"/>
          <p:cNvSpPr txBox="1"/>
          <p:nvPr/>
        </p:nvSpPr>
        <p:spPr>
          <a:xfrm>
            <a:off x="5943600" y="3758184"/>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274</a:t>
            </a:r>
            <a:endParaRPr lang="en-US" sz="1300" dirty="0"/>
          </a:p>
        </p:txBody>
      </p:sp>
      <p:sp>
        <p:nvSpPr>
          <p:cNvPr id="25" name="Text 23"/>
          <p:cNvSpPr txBox="1"/>
          <p:nvPr/>
        </p:nvSpPr>
        <p:spPr>
          <a:xfrm>
            <a:off x="8869680" y="3758184"/>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5.6M / mo</a:t>
            </a:r>
            <a:endParaRPr lang="en-US" sz="1300" dirty="0"/>
          </a:p>
        </p:txBody>
      </p:sp>
      <p:sp>
        <p:nvSpPr>
          <p:cNvPr id="26" name="Shape 24"/>
          <p:cNvSpPr/>
          <p:nvPr/>
        </p:nvSpPr>
        <p:spPr>
          <a:xfrm>
            <a:off x="548640" y="3758184"/>
            <a:ext cx="11064240" cy="0"/>
          </a:xfrm>
          <a:prstGeom prst="line">
            <a:avLst/>
          </a:prstGeom>
          <a:noFill/>
          <a:ln w="9525">
            <a:solidFill>
              <a:srgbClr val="E5DFCF"/>
            </a:solidFill>
            <a:prstDash val="solid"/>
          </a:ln>
        </p:spPr>
      </p:sp>
      <p:sp>
        <p:nvSpPr>
          <p:cNvPr id="27" name="Text 25"/>
          <p:cNvSpPr txBox="1"/>
          <p:nvPr/>
        </p:nvSpPr>
        <p:spPr>
          <a:xfrm>
            <a:off x="640080" y="4233672"/>
            <a:ext cx="3840480" cy="420624"/>
          </a:xfrm>
          <a:prstGeom prst="rect">
            <a:avLst/>
          </a:prstGeom>
          <a:noFill/>
          <a:ln/>
        </p:spPr>
        <p:txBody>
          <a:bodyPr wrap="square" lIns="0" tIns="0" rIns="0" bIns="0" rtlCol="0" anchor="ctr"/>
          <a:lstStyle/>
          <a:p>
            <a:pPr indent="0" marL="0">
              <a:buNone/>
            </a:pPr>
            <a:r>
              <a:rPr lang="en-US" sz="1300" dirty="0">
                <a:solidFill>
                  <a:srgbClr val="16130F"/>
                </a:solidFill>
                <a:latin typeface="Calibri" pitchFamily="34" charset="0"/>
                <a:ea typeface="Calibri" pitchFamily="34" charset="-122"/>
                <a:cs typeface="Calibri" pitchFamily="34" charset="-120"/>
              </a:rPr>
              <a:t>Milan Malpensa</a:t>
            </a:r>
            <a:endParaRPr lang="en-US" sz="1300" dirty="0"/>
          </a:p>
        </p:txBody>
      </p:sp>
      <p:sp>
        <p:nvSpPr>
          <p:cNvPr id="28" name="Text 26"/>
          <p:cNvSpPr txBox="1"/>
          <p:nvPr/>
        </p:nvSpPr>
        <p:spPr>
          <a:xfrm>
            <a:off x="5943600" y="4233672"/>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150+</a:t>
            </a:r>
            <a:endParaRPr lang="en-US" sz="1300" dirty="0"/>
          </a:p>
        </p:txBody>
      </p:sp>
      <p:sp>
        <p:nvSpPr>
          <p:cNvPr id="29" name="Text 27"/>
          <p:cNvSpPr txBox="1"/>
          <p:nvPr/>
        </p:nvSpPr>
        <p:spPr>
          <a:xfrm>
            <a:off x="8869680" y="4233672"/>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2.76M / mo</a:t>
            </a:r>
            <a:endParaRPr lang="en-US" sz="1300" dirty="0"/>
          </a:p>
        </p:txBody>
      </p:sp>
      <p:sp>
        <p:nvSpPr>
          <p:cNvPr id="30" name="Shape 28"/>
          <p:cNvSpPr/>
          <p:nvPr/>
        </p:nvSpPr>
        <p:spPr>
          <a:xfrm>
            <a:off x="548640" y="4233672"/>
            <a:ext cx="11064240" cy="0"/>
          </a:xfrm>
          <a:prstGeom prst="line">
            <a:avLst/>
          </a:prstGeom>
          <a:noFill/>
          <a:ln w="9525">
            <a:solidFill>
              <a:srgbClr val="E5DFCF"/>
            </a:solidFill>
            <a:prstDash val="solid"/>
          </a:ln>
        </p:spPr>
      </p:sp>
      <p:sp>
        <p:nvSpPr>
          <p:cNvPr id="31" name="Text 29"/>
          <p:cNvSpPr txBox="1"/>
          <p:nvPr/>
        </p:nvSpPr>
        <p:spPr>
          <a:xfrm>
            <a:off x="640080" y="4709160"/>
            <a:ext cx="3840480" cy="420624"/>
          </a:xfrm>
          <a:prstGeom prst="rect">
            <a:avLst/>
          </a:prstGeom>
          <a:noFill/>
          <a:ln/>
        </p:spPr>
        <p:txBody>
          <a:bodyPr wrap="square" lIns="0" tIns="0" rIns="0" bIns="0" rtlCol="0" anchor="ctr"/>
          <a:lstStyle/>
          <a:p>
            <a:pPr indent="0" marL="0">
              <a:buNone/>
            </a:pPr>
            <a:r>
              <a:rPr lang="en-US" sz="1300" dirty="0">
                <a:solidFill>
                  <a:srgbClr val="16130F"/>
                </a:solidFill>
                <a:latin typeface="Calibri" pitchFamily="34" charset="0"/>
                <a:ea typeface="Calibri" pitchFamily="34" charset="-122"/>
                <a:cs typeface="Calibri" pitchFamily="34" charset="-120"/>
              </a:rPr>
              <a:t>Zurich</a:t>
            </a:r>
            <a:endParaRPr lang="en-US" sz="1300" dirty="0"/>
          </a:p>
        </p:txBody>
      </p:sp>
      <p:sp>
        <p:nvSpPr>
          <p:cNvPr id="32" name="Text 30"/>
          <p:cNvSpPr txBox="1"/>
          <p:nvPr/>
        </p:nvSpPr>
        <p:spPr>
          <a:xfrm>
            <a:off x="5943600" y="4709160"/>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219</a:t>
            </a:r>
            <a:endParaRPr lang="en-US" sz="1300" dirty="0"/>
          </a:p>
        </p:txBody>
      </p:sp>
      <p:sp>
        <p:nvSpPr>
          <p:cNvPr id="33" name="Text 31"/>
          <p:cNvSpPr txBox="1"/>
          <p:nvPr/>
        </p:nvSpPr>
        <p:spPr>
          <a:xfrm>
            <a:off x="8869680" y="4709160"/>
            <a:ext cx="2743200" cy="420624"/>
          </a:xfrm>
          <a:prstGeom prst="rect">
            <a:avLst/>
          </a:prstGeom>
          <a:noFill/>
          <a:ln/>
        </p:spPr>
        <p:txBody>
          <a:bodyPr wrap="square" lIns="0" tIns="0" rIns="0" bIns="0" rtlCol="0" anchor="ctr"/>
          <a:lstStyle/>
          <a:p>
            <a:pPr indent="0" marL="0">
              <a:buNone/>
            </a:pPr>
            <a:r>
              <a:rPr lang="en-US" sz="1300" dirty="0">
                <a:solidFill>
                  <a:srgbClr val="241F1A"/>
                </a:solidFill>
                <a:latin typeface="Calibri" pitchFamily="34" charset="0"/>
                <a:ea typeface="Calibri" pitchFamily="34" charset="-122"/>
                <a:cs typeface="Calibri" pitchFamily="34" charset="-120"/>
              </a:rPr>
              <a:t>1.3M / mo</a:t>
            </a:r>
            <a:endParaRPr lang="en-US" sz="1300" dirty="0"/>
          </a:p>
        </p:txBody>
      </p:sp>
      <p:sp>
        <p:nvSpPr>
          <p:cNvPr id="34" name="Shape 32"/>
          <p:cNvSpPr/>
          <p:nvPr/>
        </p:nvSpPr>
        <p:spPr>
          <a:xfrm>
            <a:off x="548640" y="4709160"/>
            <a:ext cx="11064240" cy="0"/>
          </a:xfrm>
          <a:prstGeom prst="line">
            <a:avLst/>
          </a:prstGeom>
          <a:noFill/>
          <a:ln w="9525">
            <a:solidFill>
              <a:srgbClr val="E5DFCF"/>
            </a:solidFill>
            <a:prstDash val="solid"/>
          </a:ln>
        </p:spPr>
      </p:sp>
      <p:sp>
        <p:nvSpPr>
          <p:cNvPr id="35" name="Text 33"/>
          <p:cNvSpPr txBox="1"/>
          <p:nvPr/>
        </p:nvSpPr>
        <p:spPr>
          <a:xfrm>
            <a:off x="457200" y="5276088"/>
            <a:ext cx="11247120" cy="502920"/>
          </a:xfrm>
          <a:prstGeom prst="rect">
            <a:avLst/>
          </a:prstGeom>
          <a:noFill/>
          <a:ln/>
        </p:spPr>
        <p:txBody>
          <a:bodyPr wrap="square" lIns="0" tIns="0" rIns="0" bIns="0" rtlCol="0" anchor="ctr"/>
          <a:lstStyle/>
          <a:p>
            <a:pPr indent="0" marL="0">
              <a:buNone/>
            </a:pPr>
            <a:r>
              <a:rPr lang="en-US" sz="1100" dirty="0">
                <a:solidFill>
                  <a:srgbClr val="6B6458"/>
                </a:solidFill>
                <a:latin typeface="Calibri" pitchFamily="34" charset="0"/>
                <a:ea typeface="Calibri" pitchFamily="34" charset="-122"/>
                <a:cs typeface="Calibri" pitchFamily="34" charset="-120"/>
              </a:rPr>
              <a:t>Frankfurt and Berlin together carry fewer screens than London Heathrow alone — meaning less clutter and a lower cost of entry, while still reaching a combined 440+ screen, three-zone footprint concentrated around a single national festival moment.</a:t>
            </a:r>
            <a:endParaRPr lang="en-US" sz="1100" dirty="0"/>
          </a:p>
        </p:txBody>
      </p:sp>
      <p:sp>
        <p:nvSpPr>
          <p:cNvPr id="36" name="Text 34"/>
          <p:cNvSpPr txBox="1"/>
          <p:nvPr/>
        </p:nvSpPr>
        <p:spPr>
          <a:xfrm>
            <a:off x="457200" y="5806440"/>
            <a:ext cx="11247120" cy="274320"/>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Source: Masscom Global network data (FRA/BER/Munich inventory files). Comparison hub figures are drawn from public airport traffic reports and the same network dataset; pricing and activation timeline are current rate-card estimates, not guarantees.</a:t>
            </a:r>
            <a:endParaRPr lang="en-US" sz="750" dirty="0"/>
          </a:p>
        </p:txBody>
      </p:sp>
      <p:sp>
        <p:nvSpPr>
          <p:cNvPr id="37" name="Text 35"/>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38" name="Text 36"/>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CAMPAIGN INVESTMENT</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Campaign Summary</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The Explore Package — FRA + BER Airports + Munich Metropolitan City, balanced weekly investment</a:t>
            </a:r>
            <a:endParaRPr lang="en-US" sz="1300" dirty="0"/>
          </a:p>
        </p:txBody>
      </p:sp>
      <p:sp>
        <p:nvSpPr>
          <p:cNvPr id="5" name="Shape 3"/>
          <p:cNvSpPr/>
          <p:nvPr/>
        </p:nvSpPr>
        <p:spPr>
          <a:xfrm>
            <a:off x="457200" y="1920240"/>
            <a:ext cx="2624328"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6" name="Shape 4"/>
          <p:cNvSpPr/>
          <p:nvPr/>
        </p:nvSpPr>
        <p:spPr>
          <a:xfrm>
            <a:off x="457200" y="1993392"/>
            <a:ext cx="54864" cy="813816"/>
          </a:xfrm>
          <a:prstGeom prst="rect">
            <a:avLst/>
          </a:prstGeom>
          <a:solidFill>
            <a:srgbClr val="B08D57"/>
          </a:solidFill>
          <a:ln/>
        </p:spPr>
      </p:sp>
      <p:sp>
        <p:nvSpPr>
          <p:cNvPr id="7" name="Text 5"/>
          <p:cNvSpPr txBox="1"/>
          <p:nvPr/>
        </p:nvSpPr>
        <p:spPr>
          <a:xfrm>
            <a:off x="713232" y="1920240"/>
            <a:ext cx="1102218" cy="960120"/>
          </a:xfrm>
          <a:prstGeom prst="rect">
            <a:avLst/>
          </a:prstGeom>
          <a:noFill/>
          <a:ln/>
        </p:spPr>
        <p:txBody>
          <a:bodyPr wrap="square" lIns="0" tIns="0" rIns="0" bIns="0" rtlCol="0" anchor="ctr"/>
          <a:lstStyle/>
          <a:p>
            <a:pPr indent="0" marL="0">
              <a:buNone/>
            </a:pPr>
            <a:r>
              <a:rPr lang="en-US" sz="2000" b="1" dirty="0">
                <a:solidFill>
                  <a:srgbClr val="16130F"/>
                </a:solidFill>
                <a:latin typeface="Cambria" pitchFamily="34" charset="0"/>
                <a:ea typeface="Cambria" pitchFamily="34" charset="-122"/>
                <a:cs typeface="Cambria" pitchFamily="34" charset="-120"/>
              </a:rPr>
              <a:t>440</a:t>
            </a:r>
            <a:endParaRPr lang="en-US" sz="2000" dirty="0"/>
          </a:p>
        </p:txBody>
      </p:sp>
      <p:sp>
        <p:nvSpPr>
          <p:cNvPr id="8" name="Text 6"/>
          <p:cNvSpPr txBox="1"/>
          <p:nvPr/>
        </p:nvSpPr>
        <p:spPr>
          <a:xfrm>
            <a:off x="1925178" y="1920240"/>
            <a:ext cx="991758" cy="96012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Targetable Screens</a:t>
            </a:r>
            <a:endParaRPr lang="en-US" sz="1050" dirty="0"/>
          </a:p>
        </p:txBody>
      </p:sp>
      <p:sp>
        <p:nvSpPr>
          <p:cNvPr id="9" name="Shape 7"/>
          <p:cNvSpPr/>
          <p:nvPr/>
        </p:nvSpPr>
        <p:spPr>
          <a:xfrm>
            <a:off x="3255264" y="1920240"/>
            <a:ext cx="2624328"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0" name="Shape 8"/>
          <p:cNvSpPr/>
          <p:nvPr/>
        </p:nvSpPr>
        <p:spPr>
          <a:xfrm>
            <a:off x="3255264" y="1993392"/>
            <a:ext cx="54864" cy="813816"/>
          </a:xfrm>
          <a:prstGeom prst="rect">
            <a:avLst/>
          </a:prstGeom>
          <a:solidFill>
            <a:srgbClr val="B08D57"/>
          </a:solidFill>
          <a:ln/>
        </p:spPr>
      </p:sp>
      <p:sp>
        <p:nvSpPr>
          <p:cNvPr id="11" name="Text 9"/>
          <p:cNvSpPr txBox="1"/>
          <p:nvPr/>
        </p:nvSpPr>
        <p:spPr>
          <a:xfrm>
            <a:off x="3511296" y="1920240"/>
            <a:ext cx="1102218" cy="960120"/>
          </a:xfrm>
          <a:prstGeom prst="rect">
            <a:avLst/>
          </a:prstGeom>
          <a:noFill/>
          <a:ln/>
        </p:spPr>
        <p:txBody>
          <a:bodyPr wrap="square" lIns="0" tIns="0" rIns="0" bIns="0" rtlCol="0" anchor="ctr"/>
          <a:lstStyle/>
          <a:p>
            <a:pPr indent="0" marL="0">
              <a:buNone/>
            </a:pPr>
            <a:r>
              <a:rPr lang="en-US" sz="2000" b="1" dirty="0">
                <a:solidFill>
                  <a:srgbClr val="16130F"/>
                </a:solidFill>
                <a:latin typeface="Cambria" pitchFamily="34" charset="0"/>
                <a:ea typeface="Cambria" pitchFamily="34" charset="-122"/>
                <a:cs typeface="Cambria" pitchFamily="34" charset="-120"/>
              </a:rPr>
              <a:t>8</a:t>
            </a:r>
            <a:endParaRPr lang="en-US" sz="2000" dirty="0"/>
          </a:p>
        </p:txBody>
      </p:sp>
      <p:sp>
        <p:nvSpPr>
          <p:cNvPr id="12" name="Text 10"/>
          <p:cNvSpPr txBox="1"/>
          <p:nvPr/>
        </p:nvSpPr>
        <p:spPr>
          <a:xfrm>
            <a:off x="4723242" y="1920240"/>
            <a:ext cx="991758" cy="96012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Venue Types</a:t>
            </a:r>
            <a:endParaRPr lang="en-US" sz="1050" dirty="0"/>
          </a:p>
        </p:txBody>
      </p:sp>
      <p:sp>
        <p:nvSpPr>
          <p:cNvPr id="13" name="Shape 11"/>
          <p:cNvSpPr/>
          <p:nvPr/>
        </p:nvSpPr>
        <p:spPr>
          <a:xfrm>
            <a:off x="6053328" y="1920240"/>
            <a:ext cx="2624328"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4" name="Shape 12"/>
          <p:cNvSpPr/>
          <p:nvPr/>
        </p:nvSpPr>
        <p:spPr>
          <a:xfrm>
            <a:off x="6053328" y="1993392"/>
            <a:ext cx="54864" cy="813816"/>
          </a:xfrm>
          <a:prstGeom prst="rect">
            <a:avLst/>
          </a:prstGeom>
          <a:solidFill>
            <a:srgbClr val="B08D57"/>
          </a:solidFill>
          <a:ln/>
        </p:spPr>
      </p:sp>
      <p:sp>
        <p:nvSpPr>
          <p:cNvPr id="15" name="Text 13"/>
          <p:cNvSpPr txBox="1"/>
          <p:nvPr/>
        </p:nvSpPr>
        <p:spPr>
          <a:xfrm>
            <a:off x="6309360" y="1920240"/>
            <a:ext cx="1469624" cy="960120"/>
          </a:xfrm>
          <a:prstGeom prst="rect">
            <a:avLst/>
          </a:prstGeom>
          <a:noFill/>
          <a:ln/>
        </p:spPr>
        <p:txBody>
          <a:bodyPr wrap="square" lIns="0" tIns="0" rIns="0" bIns="0" rtlCol="0" anchor="ctr"/>
          <a:lstStyle/>
          <a:p>
            <a:pPr indent="0" marL="0">
              <a:buNone/>
            </a:pPr>
            <a:r>
              <a:rPr lang="en-US" sz="2000" b="1" dirty="0">
                <a:solidFill>
                  <a:srgbClr val="16130F"/>
                </a:solidFill>
                <a:latin typeface="Cambria" pitchFamily="34" charset="0"/>
                <a:ea typeface="Cambria" pitchFamily="34" charset="-122"/>
                <a:cs typeface="Cambria" pitchFamily="34" charset="-120"/>
              </a:rPr>
              <a:t>$20,000</a:t>
            </a:r>
            <a:endParaRPr lang="en-US" sz="2000" dirty="0"/>
          </a:p>
        </p:txBody>
      </p:sp>
      <p:sp>
        <p:nvSpPr>
          <p:cNvPr id="16" name="Text 14"/>
          <p:cNvSpPr txBox="1"/>
          <p:nvPr/>
        </p:nvSpPr>
        <p:spPr>
          <a:xfrm>
            <a:off x="7888712" y="1920240"/>
            <a:ext cx="624352" cy="96012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Total Weekly</a:t>
            </a:r>
            <a:endParaRPr lang="en-US" sz="1050" dirty="0"/>
          </a:p>
          <a:p>
            <a:pPr indent="0" marL="0">
              <a:buNone/>
            </a:pPr>
            <a:r>
              <a:rPr lang="en-US" sz="1050" dirty="0">
                <a:solidFill>
                  <a:srgbClr val="6B6458"/>
                </a:solidFill>
                <a:latin typeface="Calibri" pitchFamily="34" charset="0"/>
                <a:ea typeface="Calibri" pitchFamily="34" charset="-122"/>
                <a:cs typeface="Calibri" pitchFamily="34" charset="-120"/>
              </a:rPr>
              <a:t>Budget</a:t>
            </a:r>
            <a:endParaRPr lang="en-US" sz="1050" dirty="0"/>
          </a:p>
        </p:txBody>
      </p:sp>
      <p:sp>
        <p:nvSpPr>
          <p:cNvPr id="17" name="Shape 15"/>
          <p:cNvSpPr/>
          <p:nvPr/>
        </p:nvSpPr>
        <p:spPr>
          <a:xfrm>
            <a:off x="8851392" y="1920240"/>
            <a:ext cx="2624328" cy="960120"/>
          </a:xfrm>
          <a:prstGeom prst="roundRect">
            <a:avLst>
              <a:gd name="adj" fmla="val 5714"/>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8" name="Shape 16"/>
          <p:cNvSpPr/>
          <p:nvPr/>
        </p:nvSpPr>
        <p:spPr>
          <a:xfrm>
            <a:off x="8851392" y="1993392"/>
            <a:ext cx="54864" cy="813816"/>
          </a:xfrm>
          <a:prstGeom prst="rect">
            <a:avLst/>
          </a:prstGeom>
          <a:solidFill>
            <a:srgbClr val="B08D57"/>
          </a:solidFill>
          <a:ln/>
        </p:spPr>
      </p:sp>
      <p:sp>
        <p:nvSpPr>
          <p:cNvPr id="19" name="Text 17"/>
          <p:cNvSpPr txBox="1"/>
          <p:nvPr/>
        </p:nvSpPr>
        <p:spPr>
          <a:xfrm>
            <a:off x="9107424" y="1920240"/>
            <a:ext cx="1364651" cy="960120"/>
          </a:xfrm>
          <a:prstGeom prst="rect">
            <a:avLst/>
          </a:prstGeom>
          <a:noFill/>
          <a:ln/>
        </p:spPr>
        <p:txBody>
          <a:bodyPr wrap="square" lIns="0" tIns="0" rIns="0" bIns="0" rtlCol="0" anchor="ctr"/>
          <a:lstStyle/>
          <a:p>
            <a:pPr indent="0" marL="0">
              <a:buNone/>
            </a:pPr>
            <a:r>
              <a:rPr lang="en-US" sz="2000" b="1" dirty="0">
                <a:solidFill>
                  <a:srgbClr val="16130F"/>
                </a:solidFill>
                <a:latin typeface="Cambria" pitchFamily="34" charset="0"/>
                <a:ea typeface="Cambria" pitchFamily="34" charset="-122"/>
                <a:cs typeface="Cambria" pitchFamily="34" charset="-120"/>
              </a:rPr>
              <a:t>237.9M</a:t>
            </a:r>
            <a:endParaRPr lang="en-US" sz="2000" dirty="0"/>
          </a:p>
        </p:txBody>
      </p:sp>
      <p:sp>
        <p:nvSpPr>
          <p:cNvPr id="20" name="Text 18"/>
          <p:cNvSpPr txBox="1"/>
          <p:nvPr/>
        </p:nvSpPr>
        <p:spPr>
          <a:xfrm>
            <a:off x="10581803" y="1920240"/>
            <a:ext cx="729325" cy="96012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Weekly</a:t>
            </a:r>
            <a:endParaRPr lang="en-US" sz="1050" dirty="0"/>
          </a:p>
          <a:p>
            <a:pPr indent="0" marL="0">
              <a:buNone/>
            </a:pPr>
            <a:r>
              <a:rPr lang="en-US" sz="1050" dirty="0">
                <a:solidFill>
                  <a:srgbClr val="6B6458"/>
                </a:solidFill>
                <a:latin typeface="Calibri" pitchFamily="34" charset="0"/>
                <a:ea typeface="Calibri" pitchFamily="34" charset="-122"/>
                <a:cs typeface="Calibri" pitchFamily="34" charset="-120"/>
              </a:rPr>
              <a:t>Impressions</a:t>
            </a:r>
            <a:endParaRPr lang="en-US" sz="1050" dirty="0"/>
          </a:p>
        </p:txBody>
      </p:sp>
      <p:sp>
        <p:nvSpPr>
          <p:cNvPr id="21" name="Shape 19"/>
          <p:cNvSpPr/>
          <p:nvPr/>
        </p:nvSpPr>
        <p:spPr>
          <a:xfrm>
            <a:off x="457200" y="3291840"/>
            <a:ext cx="11247120" cy="1828800"/>
          </a:xfrm>
          <a:prstGeom prst="rect">
            <a:avLst/>
          </a:prstGeom>
          <a:solidFill>
            <a:srgbClr val="FFFFFF"/>
          </a:solidFill>
          <a:ln w="12700">
            <a:solidFill>
              <a:srgbClr val="E5DFCF"/>
            </a:solidFill>
            <a:prstDash val="solid"/>
          </a:ln>
        </p:spPr>
      </p:sp>
      <p:sp>
        <p:nvSpPr>
          <p:cNvPr id="22" name="Text 20"/>
          <p:cNvSpPr txBox="1"/>
          <p:nvPr/>
        </p:nvSpPr>
        <p:spPr>
          <a:xfrm>
            <a:off x="640080" y="3383280"/>
            <a:ext cx="2560320" cy="274320"/>
          </a:xfrm>
          <a:prstGeom prst="rect">
            <a:avLst/>
          </a:prstGeom>
          <a:noFill/>
          <a:ln/>
        </p:spPr>
        <p:txBody>
          <a:bodyPr wrap="square" lIns="0" tIns="0" rIns="0" bIns="0" rtlCol="0" anchor="ctr"/>
          <a:lstStyle/>
          <a:p>
            <a:pPr indent="0" marL="0">
              <a:buNone/>
            </a:pPr>
            <a:r>
              <a:rPr lang="en-US" sz="1000" b="1" dirty="0">
                <a:solidFill>
                  <a:srgbClr val="6B6458"/>
                </a:solidFill>
                <a:latin typeface="Calibri" pitchFamily="34" charset="0"/>
                <a:ea typeface="Calibri" pitchFamily="34" charset="-122"/>
                <a:cs typeface="Calibri" pitchFamily="34" charset="-120"/>
              </a:rPr>
              <a:t>Line Item</a:t>
            </a:r>
            <a:endParaRPr lang="en-US" sz="1000" dirty="0"/>
          </a:p>
        </p:txBody>
      </p:sp>
      <p:sp>
        <p:nvSpPr>
          <p:cNvPr id="23" name="Text 21"/>
          <p:cNvSpPr txBox="1"/>
          <p:nvPr/>
        </p:nvSpPr>
        <p:spPr>
          <a:xfrm>
            <a:off x="3291840" y="3383280"/>
            <a:ext cx="1097280" cy="274320"/>
          </a:xfrm>
          <a:prstGeom prst="rect">
            <a:avLst/>
          </a:prstGeom>
          <a:noFill/>
          <a:ln/>
        </p:spPr>
        <p:txBody>
          <a:bodyPr wrap="square" lIns="0" tIns="0" rIns="0" bIns="0" rtlCol="0" anchor="ctr"/>
          <a:lstStyle/>
          <a:p>
            <a:pPr indent="0" marL="0">
              <a:buNone/>
            </a:pPr>
            <a:r>
              <a:rPr lang="en-US" sz="1000" b="1" dirty="0">
                <a:solidFill>
                  <a:srgbClr val="6B6458"/>
                </a:solidFill>
                <a:latin typeface="Calibri" pitchFamily="34" charset="0"/>
                <a:ea typeface="Calibri" pitchFamily="34" charset="-122"/>
                <a:cs typeface="Calibri" pitchFamily="34" charset="-120"/>
              </a:rPr>
              <a:t>Start</a:t>
            </a:r>
            <a:endParaRPr lang="en-US" sz="1000" dirty="0"/>
          </a:p>
        </p:txBody>
      </p:sp>
      <p:sp>
        <p:nvSpPr>
          <p:cNvPr id="24" name="Text 22"/>
          <p:cNvSpPr txBox="1"/>
          <p:nvPr/>
        </p:nvSpPr>
        <p:spPr>
          <a:xfrm>
            <a:off x="4480560" y="3383280"/>
            <a:ext cx="1097280" cy="274320"/>
          </a:xfrm>
          <a:prstGeom prst="rect">
            <a:avLst/>
          </a:prstGeom>
          <a:noFill/>
          <a:ln/>
        </p:spPr>
        <p:txBody>
          <a:bodyPr wrap="square" lIns="0" tIns="0" rIns="0" bIns="0" rtlCol="0" anchor="ctr"/>
          <a:lstStyle/>
          <a:p>
            <a:pPr indent="0" marL="0">
              <a:buNone/>
            </a:pPr>
            <a:r>
              <a:rPr lang="en-US" sz="1000" b="1" dirty="0">
                <a:solidFill>
                  <a:srgbClr val="6B6458"/>
                </a:solidFill>
                <a:latin typeface="Calibri" pitchFamily="34" charset="0"/>
                <a:ea typeface="Calibri" pitchFamily="34" charset="-122"/>
                <a:cs typeface="Calibri" pitchFamily="34" charset="-120"/>
              </a:rPr>
              <a:t>End</a:t>
            </a:r>
            <a:endParaRPr lang="en-US" sz="1000" dirty="0"/>
          </a:p>
        </p:txBody>
      </p:sp>
      <p:sp>
        <p:nvSpPr>
          <p:cNvPr id="25" name="Text 23"/>
          <p:cNvSpPr txBox="1"/>
          <p:nvPr/>
        </p:nvSpPr>
        <p:spPr>
          <a:xfrm>
            <a:off x="5669280" y="3383280"/>
            <a:ext cx="1280160" cy="274320"/>
          </a:xfrm>
          <a:prstGeom prst="rect">
            <a:avLst/>
          </a:prstGeom>
          <a:noFill/>
          <a:ln/>
        </p:spPr>
        <p:txBody>
          <a:bodyPr wrap="square" lIns="0" tIns="0" rIns="0" bIns="0" rtlCol="0" anchor="ctr"/>
          <a:lstStyle/>
          <a:p>
            <a:pPr indent="0" marL="0">
              <a:buNone/>
            </a:pPr>
            <a:r>
              <a:rPr lang="en-US" sz="1000" b="1" dirty="0">
                <a:solidFill>
                  <a:srgbClr val="6B6458"/>
                </a:solidFill>
                <a:latin typeface="Calibri" pitchFamily="34" charset="0"/>
                <a:ea typeface="Calibri" pitchFamily="34" charset="-122"/>
                <a:cs typeface="Calibri" pitchFamily="34" charset="-120"/>
              </a:rPr>
              <a:t># Screens</a:t>
            </a:r>
            <a:endParaRPr lang="en-US" sz="1000" dirty="0"/>
          </a:p>
        </p:txBody>
      </p:sp>
      <p:sp>
        <p:nvSpPr>
          <p:cNvPr id="26" name="Text 24"/>
          <p:cNvSpPr txBox="1"/>
          <p:nvPr/>
        </p:nvSpPr>
        <p:spPr>
          <a:xfrm>
            <a:off x="7040880" y="3383280"/>
            <a:ext cx="1645920" cy="274320"/>
          </a:xfrm>
          <a:prstGeom prst="rect">
            <a:avLst/>
          </a:prstGeom>
          <a:noFill/>
          <a:ln/>
        </p:spPr>
        <p:txBody>
          <a:bodyPr wrap="square" lIns="0" tIns="0" rIns="0" bIns="0" rtlCol="0" anchor="ctr"/>
          <a:lstStyle/>
          <a:p>
            <a:pPr indent="0" marL="0">
              <a:buNone/>
            </a:pPr>
            <a:r>
              <a:rPr lang="en-US" sz="1000" b="1" dirty="0">
                <a:solidFill>
                  <a:srgbClr val="6B6458"/>
                </a:solidFill>
                <a:latin typeface="Calibri" pitchFamily="34" charset="0"/>
                <a:ea typeface="Calibri" pitchFamily="34" charset="-122"/>
                <a:cs typeface="Calibri" pitchFamily="34" charset="-120"/>
              </a:rPr>
              <a:t>Weekly Budget</a:t>
            </a:r>
            <a:endParaRPr lang="en-US" sz="1000" dirty="0"/>
          </a:p>
        </p:txBody>
      </p:sp>
      <p:sp>
        <p:nvSpPr>
          <p:cNvPr id="27" name="Text 25"/>
          <p:cNvSpPr txBox="1"/>
          <p:nvPr/>
        </p:nvSpPr>
        <p:spPr>
          <a:xfrm>
            <a:off x="8778240" y="3383280"/>
            <a:ext cx="1737360" cy="274320"/>
          </a:xfrm>
          <a:prstGeom prst="rect">
            <a:avLst/>
          </a:prstGeom>
          <a:noFill/>
          <a:ln/>
        </p:spPr>
        <p:txBody>
          <a:bodyPr wrap="square" lIns="0" tIns="0" rIns="0" bIns="0" rtlCol="0" anchor="ctr"/>
          <a:lstStyle/>
          <a:p>
            <a:pPr indent="0" marL="0">
              <a:buNone/>
            </a:pPr>
            <a:r>
              <a:rPr lang="en-US" sz="1000" b="1" dirty="0">
                <a:solidFill>
                  <a:srgbClr val="6B6458"/>
                </a:solidFill>
                <a:latin typeface="Calibri" pitchFamily="34" charset="0"/>
                <a:ea typeface="Calibri" pitchFamily="34" charset="-122"/>
                <a:cs typeface="Calibri" pitchFamily="34" charset="-120"/>
              </a:rPr>
              <a:t>Daily Budget</a:t>
            </a:r>
            <a:endParaRPr lang="en-US" sz="1000" dirty="0"/>
          </a:p>
        </p:txBody>
      </p:sp>
      <p:sp>
        <p:nvSpPr>
          <p:cNvPr id="28" name="Text 26"/>
          <p:cNvSpPr txBox="1"/>
          <p:nvPr/>
        </p:nvSpPr>
        <p:spPr>
          <a:xfrm>
            <a:off x="640080" y="3749040"/>
            <a:ext cx="2560320" cy="384048"/>
          </a:xfrm>
          <a:prstGeom prst="rect">
            <a:avLst/>
          </a:prstGeom>
          <a:noFill/>
          <a:ln/>
        </p:spPr>
        <p:txBody>
          <a:bodyPr wrap="square" lIns="0" tIns="0" rIns="0" bIns="0" rtlCol="0" anchor="ctr"/>
          <a:lstStyle/>
          <a:p>
            <a:pPr indent="0" marL="0">
              <a:buNone/>
            </a:pPr>
            <a:r>
              <a:rPr lang="en-US" sz="1150" dirty="0">
                <a:solidFill>
                  <a:srgbClr val="16130F"/>
                </a:solidFill>
                <a:latin typeface="Calibri" pitchFamily="34" charset="0"/>
                <a:ea typeface="Calibri" pitchFamily="34" charset="-122"/>
                <a:cs typeface="Calibri" pitchFamily="34" charset="-120"/>
              </a:rPr>
              <a:t>Frankfurt Airport (FRA)</a:t>
            </a:r>
            <a:endParaRPr lang="en-US" sz="1150" dirty="0"/>
          </a:p>
        </p:txBody>
      </p:sp>
      <p:sp>
        <p:nvSpPr>
          <p:cNvPr id="29" name="Text 27"/>
          <p:cNvSpPr txBox="1"/>
          <p:nvPr/>
        </p:nvSpPr>
        <p:spPr>
          <a:xfrm>
            <a:off x="3291840" y="3749040"/>
            <a:ext cx="109728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9/19/2026</a:t>
            </a:r>
            <a:endParaRPr lang="en-US" sz="1100" dirty="0"/>
          </a:p>
        </p:txBody>
      </p:sp>
      <p:sp>
        <p:nvSpPr>
          <p:cNvPr id="30" name="Text 28"/>
          <p:cNvSpPr txBox="1"/>
          <p:nvPr/>
        </p:nvSpPr>
        <p:spPr>
          <a:xfrm>
            <a:off x="4480560" y="3749040"/>
            <a:ext cx="109728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10/4/2026</a:t>
            </a:r>
            <a:endParaRPr lang="en-US" sz="1100" dirty="0"/>
          </a:p>
        </p:txBody>
      </p:sp>
      <p:sp>
        <p:nvSpPr>
          <p:cNvPr id="31" name="Text 29"/>
          <p:cNvSpPr txBox="1"/>
          <p:nvPr/>
        </p:nvSpPr>
        <p:spPr>
          <a:xfrm>
            <a:off x="5669280" y="3749040"/>
            <a:ext cx="128016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233</a:t>
            </a:r>
            <a:endParaRPr lang="en-US" sz="1100" dirty="0"/>
          </a:p>
        </p:txBody>
      </p:sp>
      <p:sp>
        <p:nvSpPr>
          <p:cNvPr id="32" name="Text 30"/>
          <p:cNvSpPr txBox="1"/>
          <p:nvPr/>
        </p:nvSpPr>
        <p:spPr>
          <a:xfrm>
            <a:off x="7040880" y="3749040"/>
            <a:ext cx="164592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$6,666.67</a:t>
            </a:r>
            <a:endParaRPr lang="en-US" sz="1100" dirty="0"/>
          </a:p>
        </p:txBody>
      </p:sp>
      <p:sp>
        <p:nvSpPr>
          <p:cNvPr id="33" name="Text 31"/>
          <p:cNvSpPr txBox="1"/>
          <p:nvPr/>
        </p:nvSpPr>
        <p:spPr>
          <a:xfrm>
            <a:off x="8778240" y="3749040"/>
            <a:ext cx="164592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$952.38</a:t>
            </a:r>
            <a:endParaRPr lang="en-US" sz="1100" dirty="0"/>
          </a:p>
        </p:txBody>
      </p:sp>
      <p:sp>
        <p:nvSpPr>
          <p:cNvPr id="34" name="Text 32"/>
          <p:cNvSpPr txBox="1"/>
          <p:nvPr/>
        </p:nvSpPr>
        <p:spPr>
          <a:xfrm>
            <a:off x="640080" y="4206240"/>
            <a:ext cx="2560320" cy="384048"/>
          </a:xfrm>
          <a:prstGeom prst="rect">
            <a:avLst/>
          </a:prstGeom>
          <a:noFill/>
          <a:ln/>
        </p:spPr>
        <p:txBody>
          <a:bodyPr wrap="square" lIns="0" tIns="0" rIns="0" bIns="0" rtlCol="0" anchor="ctr"/>
          <a:lstStyle/>
          <a:p>
            <a:pPr indent="0" marL="0">
              <a:buNone/>
            </a:pPr>
            <a:r>
              <a:rPr lang="en-US" sz="1150" dirty="0">
                <a:solidFill>
                  <a:srgbClr val="16130F"/>
                </a:solidFill>
                <a:latin typeface="Calibri" pitchFamily="34" charset="0"/>
                <a:ea typeface="Calibri" pitchFamily="34" charset="-122"/>
                <a:cs typeface="Calibri" pitchFamily="34" charset="-120"/>
              </a:rPr>
              <a:t>Berlin Brandenburg Airport (BER)</a:t>
            </a:r>
            <a:endParaRPr lang="en-US" sz="1150" dirty="0"/>
          </a:p>
        </p:txBody>
      </p:sp>
      <p:sp>
        <p:nvSpPr>
          <p:cNvPr id="35" name="Text 33"/>
          <p:cNvSpPr txBox="1"/>
          <p:nvPr/>
        </p:nvSpPr>
        <p:spPr>
          <a:xfrm>
            <a:off x="3291840" y="4206240"/>
            <a:ext cx="109728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9/19/2026</a:t>
            </a:r>
            <a:endParaRPr lang="en-US" sz="1100" dirty="0"/>
          </a:p>
        </p:txBody>
      </p:sp>
      <p:sp>
        <p:nvSpPr>
          <p:cNvPr id="36" name="Text 34"/>
          <p:cNvSpPr txBox="1"/>
          <p:nvPr/>
        </p:nvSpPr>
        <p:spPr>
          <a:xfrm>
            <a:off x="4480560" y="4206240"/>
            <a:ext cx="109728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10/4/2026</a:t>
            </a:r>
            <a:endParaRPr lang="en-US" sz="1100" dirty="0"/>
          </a:p>
        </p:txBody>
      </p:sp>
      <p:sp>
        <p:nvSpPr>
          <p:cNvPr id="37" name="Text 35"/>
          <p:cNvSpPr txBox="1"/>
          <p:nvPr/>
        </p:nvSpPr>
        <p:spPr>
          <a:xfrm>
            <a:off x="5669280" y="4206240"/>
            <a:ext cx="128016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65</a:t>
            </a:r>
            <a:endParaRPr lang="en-US" sz="1100" dirty="0"/>
          </a:p>
        </p:txBody>
      </p:sp>
      <p:sp>
        <p:nvSpPr>
          <p:cNvPr id="38" name="Text 36"/>
          <p:cNvSpPr txBox="1"/>
          <p:nvPr/>
        </p:nvSpPr>
        <p:spPr>
          <a:xfrm>
            <a:off x="7040880" y="4206240"/>
            <a:ext cx="164592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$6,666.67</a:t>
            </a:r>
            <a:endParaRPr lang="en-US" sz="1100" dirty="0"/>
          </a:p>
        </p:txBody>
      </p:sp>
      <p:sp>
        <p:nvSpPr>
          <p:cNvPr id="39" name="Text 37"/>
          <p:cNvSpPr txBox="1"/>
          <p:nvPr/>
        </p:nvSpPr>
        <p:spPr>
          <a:xfrm>
            <a:off x="8778240" y="4206240"/>
            <a:ext cx="164592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$952.38</a:t>
            </a:r>
            <a:endParaRPr lang="en-US" sz="1100" dirty="0"/>
          </a:p>
        </p:txBody>
      </p:sp>
      <p:sp>
        <p:nvSpPr>
          <p:cNvPr id="40" name="Text 38"/>
          <p:cNvSpPr txBox="1"/>
          <p:nvPr/>
        </p:nvSpPr>
        <p:spPr>
          <a:xfrm>
            <a:off x="640080" y="4663440"/>
            <a:ext cx="2560320" cy="384048"/>
          </a:xfrm>
          <a:prstGeom prst="rect">
            <a:avLst/>
          </a:prstGeom>
          <a:noFill/>
          <a:ln/>
        </p:spPr>
        <p:txBody>
          <a:bodyPr wrap="square" lIns="0" tIns="0" rIns="0" bIns="0" rtlCol="0" anchor="ctr"/>
          <a:lstStyle/>
          <a:p>
            <a:pPr indent="0" marL="0">
              <a:buNone/>
            </a:pPr>
            <a:r>
              <a:rPr lang="en-US" sz="1150" dirty="0">
                <a:solidFill>
                  <a:srgbClr val="16130F"/>
                </a:solidFill>
                <a:latin typeface="Calibri" pitchFamily="34" charset="0"/>
                <a:ea typeface="Calibri" pitchFamily="34" charset="-122"/>
                <a:cs typeface="Calibri" pitchFamily="34" charset="-120"/>
              </a:rPr>
              <a:t>Munich Metropolitan City</a:t>
            </a:r>
            <a:endParaRPr lang="en-US" sz="1150" dirty="0"/>
          </a:p>
        </p:txBody>
      </p:sp>
      <p:sp>
        <p:nvSpPr>
          <p:cNvPr id="41" name="Text 39"/>
          <p:cNvSpPr txBox="1"/>
          <p:nvPr/>
        </p:nvSpPr>
        <p:spPr>
          <a:xfrm>
            <a:off x="3291840" y="4663440"/>
            <a:ext cx="109728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9/19/2026</a:t>
            </a:r>
            <a:endParaRPr lang="en-US" sz="1100" dirty="0"/>
          </a:p>
        </p:txBody>
      </p:sp>
      <p:sp>
        <p:nvSpPr>
          <p:cNvPr id="42" name="Text 40"/>
          <p:cNvSpPr txBox="1"/>
          <p:nvPr/>
        </p:nvSpPr>
        <p:spPr>
          <a:xfrm>
            <a:off x="4480560" y="4663440"/>
            <a:ext cx="109728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10/4/2026</a:t>
            </a:r>
            <a:endParaRPr lang="en-US" sz="1100" dirty="0"/>
          </a:p>
        </p:txBody>
      </p:sp>
      <p:sp>
        <p:nvSpPr>
          <p:cNvPr id="43" name="Text 41"/>
          <p:cNvSpPr txBox="1"/>
          <p:nvPr/>
        </p:nvSpPr>
        <p:spPr>
          <a:xfrm>
            <a:off x="5669280" y="4663440"/>
            <a:ext cx="128016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142</a:t>
            </a:r>
            <a:endParaRPr lang="en-US" sz="1100" dirty="0"/>
          </a:p>
        </p:txBody>
      </p:sp>
      <p:sp>
        <p:nvSpPr>
          <p:cNvPr id="44" name="Text 42"/>
          <p:cNvSpPr txBox="1"/>
          <p:nvPr/>
        </p:nvSpPr>
        <p:spPr>
          <a:xfrm>
            <a:off x="7040880" y="4663440"/>
            <a:ext cx="164592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$6,666.67</a:t>
            </a:r>
            <a:endParaRPr lang="en-US" sz="1100" dirty="0"/>
          </a:p>
        </p:txBody>
      </p:sp>
      <p:sp>
        <p:nvSpPr>
          <p:cNvPr id="45" name="Text 43"/>
          <p:cNvSpPr txBox="1"/>
          <p:nvPr/>
        </p:nvSpPr>
        <p:spPr>
          <a:xfrm>
            <a:off x="8778240" y="4663440"/>
            <a:ext cx="1645920" cy="384048"/>
          </a:xfrm>
          <a:prstGeom prst="rect">
            <a:avLst/>
          </a:prstGeom>
          <a:noFill/>
          <a:ln/>
        </p:spPr>
        <p:txBody>
          <a:bodyPr wrap="square" lIns="0" tIns="0" rIns="0" bIns="0" rtlCol="0" anchor="ctr"/>
          <a:lstStyle/>
          <a:p>
            <a:pPr indent="0" marL="0">
              <a:buNone/>
            </a:pPr>
            <a:r>
              <a:rPr lang="en-US" sz="1100" dirty="0">
                <a:solidFill>
                  <a:srgbClr val="241F1A"/>
                </a:solidFill>
                <a:latin typeface="Calibri" pitchFamily="34" charset="0"/>
                <a:ea typeface="Calibri" pitchFamily="34" charset="-122"/>
                <a:cs typeface="Calibri" pitchFamily="34" charset="-120"/>
              </a:rPr>
              <a:t>$952.38</a:t>
            </a:r>
            <a:endParaRPr lang="en-US" sz="1100" dirty="0"/>
          </a:p>
        </p:txBody>
      </p:sp>
      <p:sp>
        <p:nvSpPr>
          <p:cNvPr id="46" name="Text 44"/>
          <p:cNvSpPr txBox="1"/>
          <p:nvPr/>
        </p:nvSpPr>
        <p:spPr>
          <a:xfrm>
            <a:off x="457200" y="5257800"/>
            <a:ext cx="11247120" cy="685800"/>
          </a:xfrm>
          <a:prstGeom prst="rect">
            <a:avLst/>
          </a:prstGeom>
          <a:noFill/>
          <a:ln/>
        </p:spPr>
        <p:txBody>
          <a:bodyPr wrap="square" lIns="0" tIns="0" rIns="0" bIns="0" rtlCol="0" anchor="ctr"/>
          <a:lstStyle/>
          <a:p>
            <a:pPr indent="0" marL="0">
              <a:buNone/>
            </a:pPr>
            <a:r>
              <a:rPr lang="en-US" sz="1100" dirty="0">
                <a:solidFill>
                  <a:srgbClr val="6B6458"/>
                </a:solidFill>
                <a:latin typeface="Calibri" pitchFamily="34" charset="0"/>
                <a:ea typeface="Calibri" pitchFamily="34" charset="-122"/>
                <a:cs typeface="Calibri" pitchFamily="34" charset="-120"/>
              </a:rPr>
              <a:t>Campaign window spans the confirmed 19 September – 4 October 2026 Oktoberfest dates, split evenly across FRA, BER and Munich City — a total investment of $20,000 per week. Weekly impressions: ~152.9M across FRA, ~51.8M across BER and ~33.2M across Munich City — 237.9M total per week, per Masscom Global's Germany inventory files.</a:t>
            </a:r>
            <a:endParaRPr lang="en-US" sz="1100" dirty="0"/>
          </a:p>
        </p:txBody>
      </p:sp>
      <p:sp>
        <p:nvSpPr>
          <p:cNvPr id="47" name="Text 45"/>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48" name="Text 46"/>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49" name="Text 47"/>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CAMPAIGN PLAN</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Venue Type Mix</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440 screens across airport transit and city outdoor/office formats</a:t>
            </a:r>
            <a:endParaRPr lang="en-US" sz="1300" dirty="0"/>
          </a:p>
        </p:txBody>
      </p:sp>
      <p:sp>
        <p:nvSpPr>
          <p:cNvPr id="5" name="Text 3"/>
          <p:cNvSpPr txBox="1"/>
          <p:nvPr/>
        </p:nvSpPr>
        <p:spPr>
          <a:xfrm>
            <a:off x="457200" y="1920240"/>
            <a:ext cx="3493008" cy="365760"/>
          </a:xfrm>
          <a:prstGeom prst="rect">
            <a:avLst/>
          </a:prstGeom>
          <a:noFill/>
          <a:ln/>
        </p:spPr>
        <p:txBody>
          <a:bodyPr wrap="square" lIns="0" tIns="0" rIns="0" bIns="0" rtlCol="0" anchor="ctr"/>
          <a:lstStyle/>
          <a:p>
            <a:pPr indent="0" marL="0">
              <a:buNone/>
            </a:pPr>
            <a:r>
              <a:rPr lang="en-US" sz="1100" b="1" dirty="0">
                <a:solidFill>
                  <a:srgbClr val="B08D57"/>
                </a:solidFill>
                <a:latin typeface="Calibri" pitchFamily="34" charset="0"/>
                <a:ea typeface="Calibri" pitchFamily="34" charset="-122"/>
                <a:cs typeface="Calibri" pitchFamily="34" charset="-120"/>
              </a:rPr>
              <a:t>FRANKFURT AIRPORT (FRA) — 233 SCREENS</a:t>
            </a:r>
            <a:endParaRPr lang="en-US" sz="1100" dirty="0"/>
          </a:p>
        </p:txBody>
      </p:sp>
      <p:sp>
        <p:nvSpPr>
          <p:cNvPr id="6" name="Text 4"/>
          <p:cNvSpPr txBox="1"/>
          <p:nvPr/>
        </p:nvSpPr>
        <p:spPr>
          <a:xfrm>
            <a:off x="457200" y="2331720"/>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Baggage Claim</a:t>
            </a:r>
            <a:endParaRPr lang="en-US" sz="1050" dirty="0"/>
          </a:p>
        </p:txBody>
      </p:sp>
      <p:sp>
        <p:nvSpPr>
          <p:cNvPr id="7" name="Text 5"/>
          <p:cNvSpPr txBox="1"/>
          <p:nvPr/>
        </p:nvSpPr>
        <p:spPr>
          <a:xfrm>
            <a:off x="3310128" y="2331720"/>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149</a:t>
            </a:r>
            <a:endParaRPr lang="en-US" sz="1100" dirty="0"/>
          </a:p>
        </p:txBody>
      </p:sp>
      <p:sp>
        <p:nvSpPr>
          <p:cNvPr id="8" name="Shape 6"/>
          <p:cNvSpPr/>
          <p:nvPr/>
        </p:nvSpPr>
        <p:spPr>
          <a:xfrm>
            <a:off x="457200" y="2697480"/>
            <a:ext cx="3493008" cy="0"/>
          </a:xfrm>
          <a:prstGeom prst="line">
            <a:avLst/>
          </a:prstGeom>
          <a:noFill/>
          <a:ln w="6350">
            <a:solidFill>
              <a:srgbClr val="E5DFCF"/>
            </a:solidFill>
            <a:prstDash val="solid"/>
          </a:ln>
        </p:spPr>
      </p:sp>
      <p:sp>
        <p:nvSpPr>
          <p:cNvPr id="9" name="Text 7"/>
          <p:cNvSpPr txBox="1"/>
          <p:nvPr/>
        </p:nvSpPr>
        <p:spPr>
          <a:xfrm>
            <a:off x="457200" y="2734056"/>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Shopping Area</a:t>
            </a:r>
            <a:endParaRPr lang="en-US" sz="1050" dirty="0"/>
          </a:p>
        </p:txBody>
      </p:sp>
      <p:sp>
        <p:nvSpPr>
          <p:cNvPr id="10" name="Text 8"/>
          <p:cNvSpPr txBox="1"/>
          <p:nvPr/>
        </p:nvSpPr>
        <p:spPr>
          <a:xfrm>
            <a:off x="3310128" y="2734056"/>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62</a:t>
            </a:r>
            <a:endParaRPr lang="en-US" sz="1100" dirty="0"/>
          </a:p>
        </p:txBody>
      </p:sp>
      <p:sp>
        <p:nvSpPr>
          <p:cNvPr id="11" name="Shape 9"/>
          <p:cNvSpPr/>
          <p:nvPr/>
        </p:nvSpPr>
        <p:spPr>
          <a:xfrm>
            <a:off x="457200" y="3099816"/>
            <a:ext cx="3493008" cy="0"/>
          </a:xfrm>
          <a:prstGeom prst="line">
            <a:avLst/>
          </a:prstGeom>
          <a:noFill/>
          <a:ln w="6350">
            <a:solidFill>
              <a:srgbClr val="E5DFCF"/>
            </a:solidFill>
            <a:prstDash val="solid"/>
          </a:ln>
        </p:spPr>
      </p:sp>
      <p:sp>
        <p:nvSpPr>
          <p:cNvPr id="12" name="Text 10"/>
          <p:cNvSpPr txBox="1"/>
          <p:nvPr/>
        </p:nvSpPr>
        <p:spPr>
          <a:xfrm>
            <a:off x="457200" y="3136392"/>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Arrival Hall</a:t>
            </a:r>
            <a:endParaRPr lang="en-US" sz="1050" dirty="0"/>
          </a:p>
        </p:txBody>
      </p:sp>
      <p:sp>
        <p:nvSpPr>
          <p:cNvPr id="13" name="Text 11"/>
          <p:cNvSpPr txBox="1"/>
          <p:nvPr/>
        </p:nvSpPr>
        <p:spPr>
          <a:xfrm>
            <a:off x="3310128" y="3136392"/>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22</a:t>
            </a:r>
            <a:endParaRPr lang="en-US" sz="1100" dirty="0"/>
          </a:p>
        </p:txBody>
      </p:sp>
      <p:sp>
        <p:nvSpPr>
          <p:cNvPr id="14" name="Shape 12"/>
          <p:cNvSpPr/>
          <p:nvPr/>
        </p:nvSpPr>
        <p:spPr>
          <a:xfrm>
            <a:off x="457200" y="3502152"/>
            <a:ext cx="3493008" cy="0"/>
          </a:xfrm>
          <a:prstGeom prst="line">
            <a:avLst/>
          </a:prstGeom>
          <a:noFill/>
          <a:ln w="6350">
            <a:solidFill>
              <a:srgbClr val="E5DFCF"/>
            </a:solidFill>
            <a:prstDash val="solid"/>
          </a:ln>
        </p:spPr>
      </p:sp>
      <p:sp>
        <p:nvSpPr>
          <p:cNvPr id="15" name="Text 13"/>
          <p:cNvSpPr txBox="1"/>
          <p:nvPr/>
        </p:nvSpPr>
        <p:spPr>
          <a:xfrm>
            <a:off x="4087368" y="1920240"/>
            <a:ext cx="3493008" cy="365760"/>
          </a:xfrm>
          <a:prstGeom prst="rect">
            <a:avLst/>
          </a:prstGeom>
          <a:noFill/>
          <a:ln/>
        </p:spPr>
        <p:txBody>
          <a:bodyPr wrap="square" lIns="0" tIns="0" rIns="0" bIns="0" rtlCol="0" anchor="ctr"/>
          <a:lstStyle/>
          <a:p>
            <a:pPr indent="0" marL="0">
              <a:buNone/>
            </a:pPr>
            <a:r>
              <a:rPr lang="en-US" sz="1100" b="1" dirty="0">
                <a:solidFill>
                  <a:srgbClr val="B08D57"/>
                </a:solidFill>
                <a:latin typeface="Calibri" pitchFamily="34" charset="0"/>
                <a:ea typeface="Calibri" pitchFamily="34" charset="-122"/>
                <a:cs typeface="Calibri" pitchFamily="34" charset="-120"/>
              </a:rPr>
              <a:t>BERLIN BRANDENBURG AIRPORT (BER) — 65 SCREENS</a:t>
            </a:r>
            <a:endParaRPr lang="en-US" sz="1100" dirty="0"/>
          </a:p>
        </p:txBody>
      </p:sp>
      <p:sp>
        <p:nvSpPr>
          <p:cNvPr id="16" name="Text 14"/>
          <p:cNvSpPr txBox="1"/>
          <p:nvPr/>
        </p:nvSpPr>
        <p:spPr>
          <a:xfrm>
            <a:off x="4087368" y="2331720"/>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Departures Hall</a:t>
            </a:r>
            <a:endParaRPr lang="en-US" sz="1050" dirty="0"/>
          </a:p>
        </p:txBody>
      </p:sp>
      <p:sp>
        <p:nvSpPr>
          <p:cNvPr id="17" name="Text 15"/>
          <p:cNvSpPr txBox="1"/>
          <p:nvPr/>
        </p:nvSpPr>
        <p:spPr>
          <a:xfrm>
            <a:off x="6940296" y="2331720"/>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42</a:t>
            </a:r>
            <a:endParaRPr lang="en-US" sz="1100" dirty="0"/>
          </a:p>
        </p:txBody>
      </p:sp>
      <p:sp>
        <p:nvSpPr>
          <p:cNvPr id="18" name="Shape 16"/>
          <p:cNvSpPr/>
          <p:nvPr/>
        </p:nvSpPr>
        <p:spPr>
          <a:xfrm>
            <a:off x="4087368" y="2697480"/>
            <a:ext cx="3493008" cy="0"/>
          </a:xfrm>
          <a:prstGeom prst="line">
            <a:avLst/>
          </a:prstGeom>
          <a:noFill/>
          <a:ln w="6350">
            <a:solidFill>
              <a:srgbClr val="E5DFCF"/>
            </a:solidFill>
            <a:prstDash val="solid"/>
          </a:ln>
        </p:spPr>
      </p:sp>
      <p:sp>
        <p:nvSpPr>
          <p:cNvPr id="19" name="Text 17"/>
          <p:cNvSpPr txBox="1"/>
          <p:nvPr/>
        </p:nvSpPr>
        <p:spPr>
          <a:xfrm>
            <a:off x="4087368" y="2734056"/>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Baggage Claim</a:t>
            </a:r>
            <a:endParaRPr lang="en-US" sz="1050" dirty="0"/>
          </a:p>
        </p:txBody>
      </p:sp>
      <p:sp>
        <p:nvSpPr>
          <p:cNvPr id="20" name="Text 18"/>
          <p:cNvSpPr txBox="1"/>
          <p:nvPr/>
        </p:nvSpPr>
        <p:spPr>
          <a:xfrm>
            <a:off x="6940296" y="2734056"/>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9</a:t>
            </a:r>
            <a:endParaRPr lang="en-US" sz="1100" dirty="0"/>
          </a:p>
        </p:txBody>
      </p:sp>
      <p:sp>
        <p:nvSpPr>
          <p:cNvPr id="21" name="Shape 19"/>
          <p:cNvSpPr/>
          <p:nvPr/>
        </p:nvSpPr>
        <p:spPr>
          <a:xfrm>
            <a:off x="4087368" y="3099816"/>
            <a:ext cx="3493008" cy="0"/>
          </a:xfrm>
          <a:prstGeom prst="line">
            <a:avLst/>
          </a:prstGeom>
          <a:noFill/>
          <a:ln w="6350">
            <a:solidFill>
              <a:srgbClr val="E5DFCF"/>
            </a:solidFill>
            <a:prstDash val="solid"/>
          </a:ln>
        </p:spPr>
      </p:sp>
      <p:sp>
        <p:nvSpPr>
          <p:cNvPr id="22" name="Text 20"/>
          <p:cNvSpPr txBox="1"/>
          <p:nvPr/>
        </p:nvSpPr>
        <p:spPr>
          <a:xfrm>
            <a:off x="4087368" y="3136392"/>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Arrival Hall</a:t>
            </a:r>
            <a:endParaRPr lang="en-US" sz="1050" dirty="0"/>
          </a:p>
        </p:txBody>
      </p:sp>
      <p:sp>
        <p:nvSpPr>
          <p:cNvPr id="23" name="Text 21"/>
          <p:cNvSpPr txBox="1"/>
          <p:nvPr/>
        </p:nvSpPr>
        <p:spPr>
          <a:xfrm>
            <a:off x="6940296" y="3136392"/>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6</a:t>
            </a:r>
            <a:endParaRPr lang="en-US" sz="1100" dirty="0"/>
          </a:p>
        </p:txBody>
      </p:sp>
      <p:sp>
        <p:nvSpPr>
          <p:cNvPr id="24" name="Shape 22"/>
          <p:cNvSpPr/>
          <p:nvPr/>
        </p:nvSpPr>
        <p:spPr>
          <a:xfrm>
            <a:off x="4087368" y="3502152"/>
            <a:ext cx="3493008" cy="0"/>
          </a:xfrm>
          <a:prstGeom prst="line">
            <a:avLst/>
          </a:prstGeom>
          <a:noFill/>
          <a:ln w="6350">
            <a:solidFill>
              <a:srgbClr val="E5DFCF"/>
            </a:solidFill>
            <a:prstDash val="solid"/>
          </a:ln>
        </p:spPr>
      </p:sp>
      <p:sp>
        <p:nvSpPr>
          <p:cNvPr id="25" name="Text 23"/>
          <p:cNvSpPr txBox="1"/>
          <p:nvPr/>
        </p:nvSpPr>
        <p:spPr>
          <a:xfrm>
            <a:off x="4087368" y="3538728"/>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 Shopping Area</a:t>
            </a:r>
            <a:endParaRPr lang="en-US" sz="1050" dirty="0"/>
          </a:p>
        </p:txBody>
      </p:sp>
      <p:sp>
        <p:nvSpPr>
          <p:cNvPr id="26" name="Text 24"/>
          <p:cNvSpPr txBox="1"/>
          <p:nvPr/>
        </p:nvSpPr>
        <p:spPr>
          <a:xfrm>
            <a:off x="6940296" y="3538728"/>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6</a:t>
            </a:r>
            <a:endParaRPr lang="en-US" sz="1100" dirty="0"/>
          </a:p>
        </p:txBody>
      </p:sp>
      <p:sp>
        <p:nvSpPr>
          <p:cNvPr id="27" name="Shape 25"/>
          <p:cNvSpPr/>
          <p:nvPr/>
        </p:nvSpPr>
        <p:spPr>
          <a:xfrm>
            <a:off x="4087368" y="3904488"/>
            <a:ext cx="3493008" cy="0"/>
          </a:xfrm>
          <a:prstGeom prst="line">
            <a:avLst/>
          </a:prstGeom>
          <a:noFill/>
          <a:ln w="6350">
            <a:solidFill>
              <a:srgbClr val="E5DFCF"/>
            </a:solidFill>
            <a:prstDash val="solid"/>
          </a:ln>
        </p:spPr>
      </p:sp>
      <p:sp>
        <p:nvSpPr>
          <p:cNvPr id="28" name="Text 26"/>
          <p:cNvSpPr txBox="1"/>
          <p:nvPr/>
        </p:nvSpPr>
        <p:spPr>
          <a:xfrm>
            <a:off x="4087368" y="3941064"/>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Transit – Airports (general)</a:t>
            </a:r>
            <a:endParaRPr lang="en-US" sz="1050" dirty="0"/>
          </a:p>
        </p:txBody>
      </p:sp>
      <p:sp>
        <p:nvSpPr>
          <p:cNvPr id="29" name="Text 27"/>
          <p:cNvSpPr txBox="1"/>
          <p:nvPr/>
        </p:nvSpPr>
        <p:spPr>
          <a:xfrm>
            <a:off x="6940296" y="3941064"/>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2</a:t>
            </a:r>
            <a:endParaRPr lang="en-US" sz="1100" dirty="0"/>
          </a:p>
        </p:txBody>
      </p:sp>
      <p:sp>
        <p:nvSpPr>
          <p:cNvPr id="30" name="Shape 28"/>
          <p:cNvSpPr/>
          <p:nvPr/>
        </p:nvSpPr>
        <p:spPr>
          <a:xfrm>
            <a:off x="4087368" y="4306824"/>
            <a:ext cx="3493008" cy="0"/>
          </a:xfrm>
          <a:prstGeom prst="line">
            <a:avLst/>
          </a:prstGeom>
          <a:noFill/>
          <a:ln w="6350">
            <a:solidFill>
              <a:srgbClr val="E5DFCF"/>
            </a:solidFill>
            <a:prstDash val="solid"/>
          </a:ln>
        </p:spPr>
      </p:sp>
      <p:sp>
        <p:nvSpPr>
          <p:cNvPr id="31" name="Text 29"/>
          <p:cNvSpPr txBox="1"/>
          <p:nvPr/>
        </p:nvSpPr>
        <p:spPr>
          <a:xfrm>
            <a:off x="7717536" y="1920240"/>
            <a:ext cx="3493008" cy="365760"/>
          </a:xfrm>
          <a:prstGeom prst="rect">
            <a:avLst/>
          </a:prstGeom>
          <a:noFill/>
          <a:ln/>
        </p:spPr>
        <p:txBody>
          <a:bodyPr wrap="square" lIns="0" tIns="0" rIns="0" bIns="0" rtlCol="0" anchor="ctr"/>
          <a:lstStyle/>
          <a:p>
            <a:pPr indent="0" marL="0">
              <a:buNone/>
            </a:pPr>
            <a:r>
              <a:rPr lang="en-US" sz="1100" b="1" dirty="0">
                <a:solidFill>
                  <a:srgbClr val="B08D57"/>
                </a:solidFill>
                <a:latin typeface="Calibri" pitchFamily="34" charset="0"/>
                <a:ea typeface="Calibri" pitchFamily="34" charset="-122"/>
                <a:cs typeface="Calibri" pitchFamily="34" charset="-120"/>
              </a:rPr>
              <a:t>MUNICH METROPOLITAN CITY — 142 SCREENS</a:t>
            </a:r>
            <a:endParaRPr lang="en-US" sz="1100" dirty="0"/>
          </a:p>
        </p:txBody>
      </p:sp>
      <p:sp>
        <p:nvSpPr>
          <p:cNvPr id="32" name="Text 30"/>
          <p:cNvSpPr txBox="1"/>
          <p:nvPr/>
        </p:nvSpPr>
        <p:spPr>
          <a:xfrm>
            <a:off x="7717536" y="2331720"/>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Office Buildings – Lobby</a:t>
            </a:r>
            <a:endParaRPr lang="en-US" sz="1050" dirty="0"/>
          </a:p>
        </p:txBody>
      </p:sp>
      <p:sp>
        <p:nvSpPr>
          <p:cNvPr id="33" name="Text 31"/>
          <p:cNvSpPr txBox="1"/>
          <p:nvPr/>
        </p:nvSpPr>
        <p:spPr>
          <a:xfrm>
            <a:off x="10570464" y="2331720"/>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74</a:t>
            </a:r>
            <a:endParaRPr lang="en-US" sz="1100" dirty="0"/>
          </a:p>
        </p:txBody>
      </p:sp>
      <p:sp>
        <p:nvSpPr>
          <p:cNvPr id="34" name="Shape 32"/>
          <p:cNvSpPr/>
          <p:nvPr/>
        </p:nvSpPr>
        <p:spPr>
          <a:xfrm>
            <a:off x="7717536" y="2697480"/>
            <a:ext cx="3493008" cy="0"/>
          </a:xfrm>
          <a:prstGeom prst="line">
            <a:avLst/>
          </a:prstGeom>
          <a:noFill/>
          <a:ln w="6350">
            <a:solidFill>
              <a:srgbClr val="E5DFCF"/>
            </a:solidFill>
            <a:prstDash val="solid"/>
          </a:ln>
        </p:spPr>
      </p:sp>
      <p:sp>
        <p:nvSpPr>
          <p:cNvPr id="35" name="Text 33"/>
          <p:cNvSpPr txBox="1"/>
          <p:nvPr/>
        </p:nvSpPr>
        <p:spPr>
          <a:xfrm>
            <a:off x="7717536" y="2734056"/>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Office Buildings</a:t>
            </a:r>
            <a:endParaRPr lang="en-US" sz="1050" dirty="0"/>
          </a:p>
        </p:txBody>
      </p:sp>
      <p:sp>
        <p:nvSpPr>
          <p:cNvPr id="36" name="Text 34"/>
          <p:cNvSpPr txBox="1"/>
          <p:nvPr/>
        </p:nvSpPr>
        <p:spPr>
          <a:xfrm>
            <a:off x="10570464" y="2734056"/>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45</a:t>
            </a:r>
            <a:endParaRPr lang="en-US" sz="1100" dirty="0"/>
          </a:p>
        </p:txBody>
      </p:sp>
      <p:sp>
        <p:nvSpPr>
          <p:cNvPr id="37" name="Shape 35"/>
          <p:cNvSpPr/>
          <p:nvPr/>
        </p:nvSpPr>
        <p:spPr>
          <a:xfrm>
            <a:off x="7717536" y="3099816"/>
            <a:ext cx="3493008" cy="0"/>
          </a:xfrm>
          <a:prstGeom prst="line">
            <a:avLst/>
          </a:prstGeom>
          <a:noFill/>
          <a:ln w="6350">
            <a:solidFill>
              <a:srgbClr val="E5DFCF"/>
            </a:solidFill>
            <a:prstDash val="solid"/>
          </a:ln>
        </p:spPr>
      </p:sp>
      <p:sp>
        <p:nvSpPr>
          <p:cNvPr id="38" name="Text 36"/>
          <p:cNvSpPr txBox="1"/>
          <p:nvPr/>
        </p:nvSpPr>
        <p:spPr>
          <a:xfrm>
            <a:off x="7717536" y="3136392"/>
            <a:ext cx="2807208" cy="365760"/>
          </a:xfrm>
          <a:prstGeom prst="rect">
            <a:avLst/>
          </a:prstGeom>
          <a:noFill/>
          <a:ln/>
        </p:spPr>
        <p:txBody>
          <a:bodyPr wrap="square" lIns="0" tIns="0" rIns="0" bIns="0" rtlCol="0" anchor="ctr"/>
          <a:lstStyle/>
          <a:p>
            <a:pPr indent="0" marL="0">
              <a:buNone/>
            </a:pPr>
            <a:r>
              <a:rPr lang="en-US" sz="1050" dirty="0">
                <a:solidFill>
                  <a:srgbClr val="241F1A"/>
                </a:solidFill>
                <a:latin typeface="Calibri" pitchFamily="34" charset="0"/>
                <a:ea typeface="Calibri" pitchFamily="34" charset="-122"/>
                <a:cs typeface="Calibri" pitchFamily="34" charset="-120"/>
              </a:rPr>
              <a:t>Outdoor – Urban Panels</a:t>
            </a:r>
            <a:endParaRPr lang="en-US" sz="1050" dirty="0"/>
          </a:p>
        </p:txBody>
      </p:sp>
      <p:sp>
        <p:nvSpPr>
          <p:cNvPr id="39" name="Text 37"/>
          <p:cNvSpPr txBox="1"/>
          <p:nvPr/>
        </p:nvSpPr>
        <p:spPr>
          <a:xfrm>
            <a:off x="10570464" y="3136392"/>
            <a:ext cx="685800" cy="365760"/>
          </a:xfrm>
          <a:prstGeom prst="rect">
            <a:avLst/>
          </a:prstGeom>
          <a:noFill/>
          <a:ln/>
        </p:spPr>
        <p:txBody>
          <a:bodyPr wrap="square" lIns="0" tIns="0" rIns="0" bIns="0" rtlCol="0" anchor="ctr"/>
          <a:lstStyle/>
          <a:p>
            <a:pPr algn="r" indent="0" marL="0">
              <a:buNone/>
            </a:pPr>
            <a:r>
              <a:rPr lang="en-US" sz="1100" b="1" dirty="0">
                <a:solidFill>
                  <a:srgbClr val="16130F"/>
                </a:solidFill>
                <a:latin typeface="Calibri" pitchFamily="34" charset="0"/>
                <a:ea typeface="Calibri" pitchFamily="34" charset="-122"/>
                <a:cs typeface="Calibri" pitchFamily="34" charset="-120"/>
              </a:rPr>
              <a:t>23</a:t>
            </a:r>
            <a:endParaRPr lang="en-US" sz="1100" dirty="0"/>
          </a:p>
        </p:txBody>
      </p:sp>
      <p:sp>
        <p:nvSpPr>
          <p:cNvPr id="40" name="Shape 38"/>
          <p:cNvSpPr/>
          <p:nvPr/>
        </p:nvSpPr>
        <p:spPr>
          <a:xfrm>
            <a:off x="7717536" y="3502152"/>
            <a:ext cx="3493008" cy="0"/>
          </a:xfrm>
          <a:prstGeom prst="line">
            <a:avLst/>
          </a:prstGeom>
          <a:noFill/>
          <a:ln w="6350">
            <a:solidFill>
              <a:srgbClr val="E5DFCF"/>
            </a:solidFill>
            <a:prstDash val="solid"/>
          </a:ln>
        </p:spPr>
      </p:sp>
      <p:sp>
        <p:nvSpPr>
          <p:cNvPr id="41" name="Text 39"/>
          <p:cNvSpPr txBox="1"/>
          <p:nvPr/>
        </p:nvSpPr>
        <p:spPr>
          <a:xfrm>
            <a:off x="457200" y="5120640"/>
            <a:ext cx="11247120" cy="640080"/>
          </a:xfrm>
          <a:prstGeom prst="rect">
            <a:avLst/>
          </a:prstGeom>
          <a:noFill/>
          <a:ln/>
        </p:spPr>
        <p:txBody>
          <a:bodyPr wrap="square" lIns="0" tIns="0" rIns="0" bIns="0" rtlCol="0" anchor="ctr"/>
          <a:lstStyle/>
          <a:p>
            <a:pPr indent="0" marL="0">
              <a:buNone/>
            </a:pPr>
            <a:r>
              <a:rPr lang="en-US" sz="1150" dirty="0">
                <a:solidFill>
                  <a:srgbClr val="6B6458"/>
                </a:solidFill>
                <a:latin typeface="Calibri" pitchFamily="34" charset="0"/>
                <a:ea typeface="Calibri" pitchFamily="34" charset="-122"/>
                <a:cs typeface="Calibri" pitchFamily="34" charset="-120"/>
              </a:rPr>
              <a:t>Airport inventory across FRA and BER is weighted to Baggage Claim and Departures Hall — the zones where international arrivals dwell longest. Munich's city network leans on office-lobby and outdoor urban-panel formats reaching locals and business travelers throughout the festival window.</a:t>
            </a:r>
            <a:endParaRPr lang="en-US" sz="1150" dirty="0"/>
          </a:p>
        </p:txBody>
      </p:sp>
      <p:sp>
        <p:nvSpPr>
          <p:cNvPr id="42" name="Text 40"/>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43" name="Text 41"/>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44" name="Text 42"/>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AIRPORT COVERAGE</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Frankfurt Airport (FRA)</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233 available screens across arrivals, baggage claim &amp; shopping zones</a:t>
            </a:r>
            <a:endParaRPr lang="en-US" sz="1300" dirty="0"/>
          </a:p>
        </p:txBody>
      </p:sp>
      <p:pic>
        <p:nvPicPr>
          <p:cNvPr id="5" name="Image 0" descr="/home/claude/oktoberfest/assets/Oktoberfest_FRA_Airport_Map.JPG">    </p:cNvPr>
          <p:cNvPicPr>
            <a:picLocks noChangeAspect="1"/>
          </p:cNvPicPr>
          <p:nvPr/>
        </p:nvPicPr>
        <p:blipFill>
          <a:blip r:embed="rId1"/>
          <a:srcRect l="0" r="0" t="0" b="0"/>
          <a:stretch/>
        </p:blipFill>
        <p:spPr>
          <a:xfrm>
            <a:off x="457200" y="1874520"/>
            <a:ext cx="6492240" cy="3794760"/>
          </a:xfrm>
          <a:prstGeom prst="rect">
            <a:avLst/>
          </a:prstGeom>
        </p:spPr>
      </p:pic>
      <p:sp>
        <p:nvSpPr>
          <p:cNvPr id="6" name="Shape 3"/>
          <p:cNvSpPr/>
          <p:nvPr/>
        </p:nvSpPr>
        <p:spPr>
          <a:xfrm>
            <a:off x="457200" y="1874520"/>
            <a:ext cx="6492240" cy="3794760"/>
          </a:xfrm>
          <a:prstGeom prst="rect">
            <a:avLst/>
          </a:prstGeom>
          <a:ln w="12700">
            <a:solidFill>
              <a:srgbClr val="E5DFCF"/>
            </a:solidFill>
            <a:prstDash val="solid"/>
          </a:ln>
        </p:spPr>
      </p:sp>
      <p:sp>
        <p:nvSpPr>
          <p:cNvPr id="7" name="Shape 4"/>
          <p:cNvSpPr/>
          <p:nvPr/>
        </p:nvSpPr>
        <p:spPr>
          <a:xfrm>
            <a:off x="7223760" y="1874520"/>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8" name="Shape 5"/>
          <p:cNvSpPr/>
          <p:nvPr/>
        </p:nvSpPr>
        <p:spPr>
          <a:xfrm>
            <a:off x="7223760" y="1947672"/>
            <a:ext cx="54864" cy="722376"/>
          </a:xfrm>
          <a:prstGeom prst="rect">
            <a:avLst/>
          </a:prstGeom>
          <a:solidFill>
            <a:srgbClr val="B08D57"/>
          </a:solidFill>
          <a:ln/>
        </p:spPr>
      </p:sp>
      <p:sp>
        <p:nvSpPr>
          <p:cNvPr id="9" name="Text 6"/>
          <p:cNvSpPr txBox="1"/>
          <p:nvPr/>
        </p:nvSpPr>
        <p:spPr>
          <a:xfrm>
            <a:off x="7479792" y="1874520"/>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233</a:t>
            </a:r>
            <a:endParaRPr lang="en-US" sz="2400" dirty="0"/>
          </a:p>
        </p:txBody>
      </p:sp>
      <p:sp>
        <p:nvSpPr>
          <p:cNvPr id="10" name="Text 7"/>
          <p:cNvSpPr txBox="1"/>
          <p:nvPr/>
        </p:nvSpPr>
        <p:spPr>
          <a:xfrm>
            <a:off x="9482877" y="1874520"/>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Available screens</a:t>
            </a:r>
            <a:endParaRPr lang="en-US" sz="1050" dirty="0"/>
          </a:p>
        </p:txBody>
      </p:sp>
      <p:sp>
        <p:nvSpPr>
          <p:cNvPr id="11" name="Shape 8"/>
          <p:cNvSpPr/>
          <p:nvPr/>
        </p:nvSpPr>
        <p:spPr>
          <a:xfrm>
            <a:off x="7223760" y="2898648"/>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2" name="Shape 9"/>
          <p:cNvSpPr/>
          <p:nvPr/>
        </p:nvSpPr>
        <p:spPr>
          <a:xfrm>
            <a:off x="7223760" y="2971800"/>
            <a:ext cx="54864" cy="722376"/>
          </a:xfrm>
          <a:prstGeom prst="rect">
            <a:avLst/>
          </a:prstGeom>
          <a:solidFill>
            <a:srgbClr val="B08D57"/>
          </a:solidFill>
          <a:ln/>
        </p:spPr>
      </p:sp>
      <p:sp>
        <p:nvSpPr>
          <p:cNvPr id="13" name="Text 10"/>
          <p:cNvSpPr txBox="1"/>
          <p:nvPr/>
        </p:nvSpPr>
        <p:spPr>
          <a:xfrm>
            <a:off x="7479792" y="2898648"/>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3</a:t>
            </a:r>
            <a:endParaRPr lang="en-US" sz="2400" dirty="0"/>
          </a:p>
        </p:txBody>
      </p:sp>
      <p:sp>
        <p:nvSpPr>
          <p:cNvPr id="14" name="Text 11"/>
          <p:cNvSpPr txBox="1"/>
          <p:nvPr/>
        </p:nvSpPr>
        <p:spPr>
          <a:xfrm>
            <a:off x="9482877" y="2898648"/>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Venue types across the zone</a:t>
            </a:r>
            <a:endParaRPr lang="en-US" sz="1050" dirty="0"/>
          </a:p>
        </p:txBody>
      </p:sp>
      <p:sp>
        <p:nvSpPr>
          <p:cNvPr id="15" name="Shape 12"/>
          <p:cNvSpPr/>
          <p:nvPr/>
        </p:nvSpPr>
        <p:spPr>
          <a:xfrm>
            <a:off x="7223760" y="3922776"/>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6" name="Shape 13"/>
          <p:cNvSpPr/>
          <p:nvPr/>
        </p:nvSpPr>
        <p:spPr>
          <a:xfrm>
            <a:off x="7223760" y="3995928"/>
            <a:ext cx="54864" cy="722376"/>
          </a:xfrm>
          <a:prstGeom prst="rect">
            <a:avLst/>
          </a:prstGeom>
          <a:solidFill>
            <a:srgbClr val="B08D57"/>
          </a:solidFill>
          <a:ln/>
        </p:spPr>
      </p:sp>
      <p:sp>
        <p:nvSpPr>
          <p:cNvPr id="17" name="Text 14"/>
          <p:cNvSpPr txBox="1"/>
          <p:nvPr/>
        </p:nvSpPr>
        <p:spPr>
          <a:xfrm>
            <a:off x="7479792" y="3922776"/>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152.9M</a:t>
            </a:r>
            <a:endParaRPr lang="en-US" sz="2400" dirty="0"/>
          </a:p>
        </p:txBody>
      </p:sp>
      <p:sp>
        <p:nvSpPr>
          <p:cNvPr id="18" name="Text 15"/>
          <p:cNvSpPr txBox="1"/>
          <p:nvPr/>
        </p:nvSpPr>
        <p:spPr>
          <a:xfrm>
            <a:off x="9482877" y="3922776"/>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Weekly impressions (FRA)</a:t>
            </a:r>
            <a:endParaRPr lang="en-US" sz="1050" dirty="0"/>
          </a:p>
        </p:txBody>
      </p:sp>
      <p:sp>
        <p:nvSpPr>
          <p:cNvPr id="19" name="Text 16"/>
          <p:cNvSpPr txBox="1"/>
          <p:nvPr/>
        </p:nvSpPr>
        <p:spPr>
          <a:xfrm>
            <a:off x="7223760" y="5065776"/>
            <a:ext cx="4507992" cy="1014984"/>
          </a:xfrm>
          <a:prstGeom prst="rect">
            <a:avLst/>
          </a:prstGeom>
          <a:noFill/>
          <a:ln/>
        </p:spPr>
        <p:txBody>
          <a:bodyPr wrap="square" lIns="0" tIns="0" rIns="0" bIns="0" rtlCol="0" anchor="ctr"/>
          <a:lstStyle/>
          <a:p>
            <a:pPr indent="0" marL="0">
              <a:buNone/>
            </a:pPr>
            <a:r>
              <a:rPr lang="en-US" sz="1100" dirty="0">
                <a:solidFill>
                  <a:srgbClr val="6B6458"/>
                </a:solidFill>
                <a:latin typeface="Calibri" pitchFamily="34" charset="0"/>
                <a:ea typeface="Calibri" pitchFamily="34" charset="-122"/>
                <a:cs typeface="Calibri" pitchFamily="34" charset="-120"/>
              </a:rPr>
              <a:t>Frankfurt is Germany's principal international gateway and Europe's busiest airport by traffic — carrying 63M+ passengers a year. Screens are weighted to the baggage-claim and shopping-area journey where inbound Oktoberfest visitors first land.</a:t>
            </a:r>
            <a:endParaRPr lang="en-US" sz="1100" dirty="0"/>
          </a:p>
        </p:txBody>
      </p:sp>
      <p:sp>
        <p:nvSpPr>
          <p:cNvPr id="20" name="Text 17"/>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21" name="Text 18"/>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22" name="Text 19"/>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AIRPORT COVERAGE</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Berlin Brandenburg Airport (BER)</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65 available screens across departures, arrivals &amp; shopping zones</a:t>
            </a:r>
            <a:endParaRPr lang="en-US" sz="1300" dirty="0"/>
          </a:p>
        </p:txBody>
      </p:sp>
      <p:pic>
        <p:nvPicPr>
          <p:cNvPr id="5" name="Image 0" descr="/home/claude/oktoberfest/assets/Oktoberfest_BER_Airport_Map.JPG">    </p:cNvPr>
          <p:cNvPicPr>
            <a:picLocks noChangeAspect="1"/>
          </p:cNvPicPr>
          <p:nvPr/>
        </p:nvPicPr>
        <p:blipFill>
          <a:blip r:embed="rId1"/>
          <a:srcRect l="0" r="0" t="0" b="0"/>
          <a:stretch/>
        </p:blipFill>
        <p:spPr>
          <a:xfrm>
            <a:off x="457200" y="1874520"/>
            <a:ext cx="6492240" cy="3794760"/>
          </a:xfrm>
          <a:prstGeom prst="rect">
            <a:avLst/>
          </a:prstGeom>
        </p:spPr>
      </p:pic>
      <p:sp>
        <p:nvSpPr>
          <p:cNvPr id="6" name="Shape 3"/>
          <p:cNvSpPr/>
          <p:nvPr/>
        </p:nvSpPr>
        <p:spPr>
          <a:xfrm>
            <a:off x="457200" y="1874520"/>
            <a:ext cx="6492240" cy="3794760"/>
          </a:xfrm>
          <a:prstGeom prst="rect">
            <a:avLst/>
          </a:prstGeom>
          <a:ln w="12700">
            <a:solidFill>
              <a:srgbClr val="E5DFCF"/>
            </a:solidFill>
            <a:prstDash val="solid"/>
          </a:ln>
        </p:spPr>
      </p:sp>
      <p:sp>
        <p:nvSpPr>
          <p:cNvPr id="7" name="Shape 4"/>
          <p:cNvSpPr/>
          <p:nvPr/>
        </p:nvSpPr>
        <p:spPr>
          <a:xfrm>
            <a:off x="7223760" y="1874520"/>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8" name="Shape 5"/>
          <p:cNvSpPr/>
          <p:nvPr/>
        </p:nvSpPr>
        <p:spPr>
          <a:xfrm>
            <a:off x="7223760" y="1947672"/>
            <a:ext cx="54864" cy="722376"/>
          </a:xfrm>
          <a:prstGeom prst="rect">
            <a:avLst/>
          </a:prstGeom>
          <a:solidFill>
            <a:srgbClr val="B08D57"/>
          </a:solidFill>
          <a:ln/>
        </p:spPr>
      </p:sp>
      <p:sp>
        <p:nvSpPr>
          <p:cNvPr id="9" name="Text 6"/>
          <p:cNvSpPr txBox="1"/>
          <p:nvPr/>
        </p:nvSpPr>
        <p:spPr>
          <a:xfrm>
            <a:off x="7479792" y="1874520"/>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65</a:t>
            </a:r>
            <a:endParaRPr lang="en-US" sz="2400" dirty="0"/>
          </a:p>
        </p:txBody>
      </p:sp>
      <p:sp>
        <p:nvSpPr>
          <p:cNvPr id="10" name="Text 7"/>
          <p:cNvSpPr txBox="1"/>
          <p:nvPr/>
        </p:nvSpPr>
        <p:spPr>
          <a:xfrm>
            <a:off x="9482877" y="1874520"/>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Available screens</a:t>
            </a:r>
            <a:endParaRPr lang="en-US" sz="1050" dirty="0"/>
          </a:p>
        </p:txBody>
      </p:sp>
      <p:sp>
        <p:nvSpPr>
          <p:cNvPr id="11" name="Shape 8"/>
          <p:cNvSpPr/>
          <p:nvPr/>
        </p:nvSpPr>
        <p:spPr>
          <a:xfrm>
            <a:off x="7223760" y="2898648"/>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2" name="Shape 9"/>
          <p:cNvSpPr/>
          <p:nvPr/>
        </p:nvSpPr>
        <p:spPr>
          <a:xfrm>
            <a:off x="7223760" y="2971800"/>
            <a:ext cx="54864" cy="722376"/>
          </a:xfrm>
          <a:prstGeom prst="rect">
            <a:avLst/>
          </a:prstGeom>
          <a:solidFill>
            <a:srgbClr val="B08D57"/>
          </a:solidFill>
          <a:ln/>
        </p:spPr>
      </p:sp>
      <p:sp>
        <p:nvSpPr>
          <p:cNvPr id="13" name="Text 10"/>
          <p:cNvSpPr txBox="1"/>
          <p:nvPr/>
        </p:nvSpPr>
        <p:spPr>
          <a:xfrm>
            <a:off x="7479792" y="2898648"/>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5</a:t>
            </a:r>
            <a:endParaRPr lang="en-US" sz="2400" dirty="0"/>
          </a:p>
        </p:txBody>
      </p:sp>
      <p:sp>
        <p:nvSpPr>
          <p:cNvPr id="14" name="Text 11"/>
          <p:cNvSpPr txBox="1"/>
          <p:nvPr/>
        </p:nvSpPr>
        <p:spPr>
          <a:xfrm>
            <a:off x="9482877" y="2898648"/>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Venue types across the zone</a:t>
            </a:r>
            <a:endParaRPr lang="en-US" sz="1050" dirty="0"/>
          </a:p>
        </p:txBody>
      </p:sp>
      <p:sp>
        <p:nvSpPr>
          <p:cNvPr id="15" name="Shape 12"/>
          <p:cNvSpPr/>
          <p:nvPr/>
        </p:nvSpPr>
        <p:spPr>
          <a:xfrm>
            <a:off x="7223760" y="3922776"/>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6" name="Shape 13"/>
          <p:cNvSpPr/>
          <p:nvPr/>
        </p:nvSpPr>
        <p:spPr>
          <a:xfrm>
            <a:off x="7223760" y="3995928"/>
            <a:ext cx="54864" cy="722376"/>
          </a:xfrm>
          <a:prstGeom prst="rect">
            <a:avLst/>
          </a:prstGeom>
          <a:solidFill>
            <a:srgbClr val="B08D57"/>
          </a:solidFill>
          <a:ln/>
        </p:spPr>
      </p:sp>
      <p:sp>
        <p:nvSpPr>
          <p:cNvPr id="17" name="Text 14"/>
          <p:cNvSpPr txBox="1"/>
          <p:nvPr/>
        </p:nvSpPr>
        <p:spPr>
          <a:xfrm>
            <a:off x="7479792" y="3922776"/>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51.8M</a:t>
            </a:r>
            <a:endParaRPr lang="en-US" sz="2400" dirty="0"/>
          </a:p>
        </p:txBody>
      </p:sp>
      <p:sp>
        <p:nvSpPr>
          <p:cNvPr id="18" name="Text 15"/>
          <p:cNvSpPr txBox="1"/>
          <p:nvPr/>
        </p:nvSpPr>
        <p:spPr>
          <a:xfrm>
            <a:off x="9482877" y="3922776"/>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Weekly impressions (BER)</a:t>
            </a:r>
            <a:endParaRPr lang="en-US" sz="1050" dirty="0"/>
          </a:p>
        </p:txBody>
      </p:sp>
      <p:sp>
        <p:nvSpPr>
          <p:cNvPr id="19" name="Text 16"/>
          <p:cNvSpPr txBox="1"/>
          <p:nvPr/>
        </p:nvSpPr>
        <p:spPr>
          <a:xfrm>
            <a:off x="7223760" y="5065776"/>
            <a:ext cx="4507992" cy="1014984"/>
          </a:xfrm>
          <a:prstGeom prst="rect">
            <a:avLst/>
          </a:prstGeom>
          <a:noFill/>
          <a:ln/>
        </p:spPr>
        <p:txBody>
          <a:bodyPr wrap="square" lIns="0" tIns="0" rIns="0" bIns="0" rtlCol="0" anchor="ctr"/>
          <a:lstStyle/>
          <a:p>
            <a:pPr indent="0" marL="0">
              <a:buNone/>
            </a:pPr>
            <a:r>
              <a:rPr lang="en-US" sz="1100" dirty="0">
                <a:solidFill>
                  <a:srgbClr val="6B6458"/>
                </a:solidFill>
                <a:latin typeface="Calibri" pitchFamily="34" charset="0"/>
                <a:ea typeface="Calibri" pitchFamily="34" charset="-122"/>
                <a:cs typeface="Calibri" pitchFamily="34" charset="-120"/>
              </a:rPr>
              <a:t>Berlin Brandenburg is Germany's third-busiest airport and a key secondary gateway for international visitors. Screens span the departures hall and connecting zones, capturing both inbound arrivals and onward domestic connections toward Munich.</a:t>
            </a:r>
            <a:endParaRPr lang="en-US" sz="1100" dirty="0"/>
          </a:p>
        </p:txBody>
      </p:sp>
      <p:sp>
        <p:nvSpPr>
          <p:cNvPr id="20" name="Text 17"/>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21" name="Text 18"/>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22" name="Text 19"/>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CITY COVERAGE</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600" b="1" dirty="0">
                <a:solidFill>
                  <a:srgbClr val="16130F"/>
                </a:solidFill>
                <a:latin typeface="Cambria" pitchFamily="34" charset="0"/>
                <a:ea typeface="Cambria" pitchFamily="34" charset="-122"/>
                <a:cs typeface="Cambria" pitchFamily="34" charset="-120"/>
              </a:rPr>
              <a:t>Munich Metropolitan City</a:t>
            </a:r>
            <a:endParaRPr lang="en-US" sz="2600" dirty="0"/>
          </a:p>
        </p:txBody>
      </p:sp>
      <p:sp>
        <p:nvSpPr>
          <p:cNvPr id="4" name="Text 2"/>
          <p:cNvSpPr txBox="1"/>
          <p:nvPr/>
        </p:nvSpPr>
        <p:spPr>
          <a:xfrm>
            <a:off x="457200" y="1316736"/>
            <a:ext cx="978408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142 available screens across office buildings and outdoor urban panels</a:t>
            </a:r>
            <a:endParaRPr lang="en-US" sz="1300" dirty="0"/>
          </a:p>
        </p:txBody>
      </p:sp>
      <p:pic>
        <p:nvPicPr>
          <p:cNvPr id="5" name="Image 0" descr="/home/claude/oktoberfest/assets/Oktoberfest_-_Munich_city_Map.png">    </p:cNvPr>
          <p:cNvPicPr>
            <a:picLocks noChangeAspect="1"/>
          </p:cNvPicPr>
          <p:nvPr/>
        </p:nvPicPr>
        <p:blipFill>
          <a:blip r:embed="rId1"/>
          <a:srcRect l="0" r="0" t="0" b="0"/>
          <a:stretch/>
        </p:blipFill>
        <p:spPr>
          <a:xfrm>
            <a:off x="457200" y="1874520"/>
            <a:ext cx="6492240" cy="3794760"/>
          </a:xfrm>
          <a:prstGeom prst="rect">
            <a:avLst/>
          </a:prstGeom>
        </p:spPr>
      </p:pic>
      <p:sp>
        <p:nvSpPr>
          <p:cNvPr id="6" name="Shape 3"/>
          <p:cNvSpPr/>
          <p:nvPr/>
        </p:nvSpPr>
        <p:spPr>
          <a:xfrm>
            <a:off x="457200" y="1874520"/>
            <a:ext cx="6492240" cy="3794760"/>
          </a:xfrm>
          <a:prstGeom prst="rect">
            <a:avLst/>
          </a:prstGeom>
          <a:ln w="12700">
            <a:solidFill>
              <a:srgbClr val="E5DFCF"/>
            </a:solidFill>
            <a:prstDash val="solid"/>
          </a:ln>
        </p:spPr>
      </p:sp>
      <p:sp>
        <p:nvSpPr>
          <p:cNvPr id="7" name="Shape 4"/>
          <p:cNvSpPr/>
          <p:nvPr/>
        </p:nvSpPr>
        <p:spPr>
          <a:xfrm>
            <a:off x="7223760" y="1874520"/>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8" name="Shape 5"/>
          <p:cNvSpPr/>
          <p:nvPr/>
        </p:nvSpPr>
        <p:spPr>
          <a:xfrm>
            <a:off x="7223760" y="1947672"/>
            <a:ext cx="54864" cy="722376"/>
          </a:xfrm>
          <a:prstGeom prst="rect">
            <a:avLst/>
          </a:prstGeom>
          <a:solidFill>
            <a:srgbClr val="B08D57"/>
          </a:solidFill>
          <a:ln/>
        </p:spPr>
      </p:sp>
      <p:sp>
        <p:nvSpPr>
          <p:cNvPr id="9" name="Text 6"/>
          <p:cNvSpPr txBox="1"/>
          <p:nvPr/>
        </p:nvSpPr>
        <p:spPr>
          <a:xfrm>
            <a:off x="7479792" y="1874520"/>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142</a:t>
            </a:r>
            <a:endParaRPr lang="en-US" sz="2400" dirty="0"/>
          </a:p>
        </p:txBody>
      </p:sp>
      <p:sp>
        <p:nvSpPr>
          <p:cNvPr id="10" name="Text 7"/>
          <p:cNvSpPr txBox="1"/>
          <p:nvPr/>
        </p:nvSpPr>
        <p:spPr>
          <a:xfrm>
            <a:off x="9482877" y="1874520"/>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Available screens</a:t>
            </a:r>
            <a:endParaRPr lang="en-US" sz="1050" dirty="0"/>
          </a:p>
        </p:txBody>
      </p:sp>
      <p:sp>
        <p:nvSpPr>
          <p:cNvPr id="11" name="Shape 8"/>
          <p:cNvSpPr/>
          <p:nvPr/>
        </p:nvSpPr>
        <p:spPr>
          <a:xfrm>
            <a:off x="7223760" y="2898648"/>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2" name="Shape 9"/>
          <p:cNvSpPr/>
          <p:nvPr/>
        </p:nvSpPr>
        <p:spPr>
          <a:xfrm>
            <a:off x="7223760" y="2971800"/>
            <a:ext cx="54864" cy="722376"/>
          </a:xfrm>
          <a:prstGeom prst="rect">
            <a:avLst/>
          </a:prstGeom>
          <a:solidFill>
            <a:srgbClr val="B08D57"/>
          </a:solidFill>
          <a:ln/>
        </p:spPr>
      </p:sp>
      <p:sp>
        <p:nvSpPr>
          <p:cNvPr id="13" name="Text 10"/>
          <p:cNvSpPr txBox="1"/>
          <p:nvPr/>
        </p:nvSpPr>
        <p:spPr>
          <a:xfrm>
            <a:off x="7479792" y="2898648"/>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3</a:t>
            </a:r>
            <a:endParaRPr lang="en-US" sz="2400" dirty="0"/>
          </a:p>
        </p:txBody>
      </p:sp>
      <p:sp>
        <p:nvSpPr>
          <p:cNvPr id="14" name="Text 11"/>
          <p:cNvSpPr txBox="1"/>
          <p:nvPr/>
        </p:nvSpPr>
        <p:spPr>
          <a:xfrm>
            <a:off x="9482877" y="2898648"/>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Venue types across the zone</a:t>
            </a:r>
            <a:endParaRPr lang="en-US" sz="1050" dirty="0"/>
          </a:p>
        </p:txBody>
      </p:sp>
      <p:sp>
        <p:nvSpPr>
          <p:cNvPr id="15" name="Shape 12"/>
          <p:cNvSpPr/>
          <p:nvPr/>
        </p:nvSpPr>
        <p:spPr>
          <a:xfrm>
            <a:off x="7223760" y="3922776"/>
            <a:ext cx="4507992" cy="868680"/>
          </a:xfrm>
          <a:prstGeom prst="roundRect">
            <a:avLst>
              <a:gd name="adj" fmla="val 6316"/>
            </a:avLst>
          </a:prstGeom>
          <a:solidFill>
            <a:srgbClr val="FFFFFF"/>
          </a:solidFill>
          <a:ln w="12700">
            <a:solidFill>
              <a:srgbClr val="E5DFCF"/>
            </a:solidFill>
            <a:prstDash val="solid"/>
          </a:ln>
          <a:effectLst>
            <a:outerShdw sx="100000" sy="100000" kx="0" ky="0" algn="bl" rotWithShape="0" blurRad="76200" dist="25400" dir="5400000">
              <a:srgbClr val="000000">
                <a:alpha val="12000"/>
              </a:srgbClr>
            </a:outerShdw>
          </a:effectLst>
        </p:spPr>
      </p:sp>
      <p:sp>
        <p:nvSpPr>
          <p:cNvPr id="16" name="Shape 13"/>
          <p:cNvSpPr/>
          <p:nvPr/>
        </p:nvSpPr>
        <p:spPr>
          <a:xfrm>
            <a:off x="7223760" y="3995928"/>
            <a:ext cx="54864" cy="722376"/>
          </a:xfrm>
          <a:prstGeom prst="rect">
            <a:avLst/>
          </a:prstGeom>
          <a:solidFill>
            <a:srgbClr val="B08D57"/>
          </a:solidFill>
          <a:ln/>
        </p:spPr>
      </p:sp>
      <p:sp>
        <p:nvSpPr>
          <p:cNvPr id="17" name="Text 14"/>
          <p:cNvSpPr txBox="1"/>
          <p:nvPr/>
        </p:nvSpPr>
        <p:spPr>
          <a:xfrm>
            <a:off x="7479792" y="3922776"/>
            <a:ext cx="1893357" cy="868680"/>
          </a:xfrm>
          <a:prstGeom prst="rect">
            <a:avLst/>
          </a:prstGeom>
          <a:noFill/>
          <a:ln/>
        </p:spPr>
        <p:txBody>
          <a:bodyPr wrap="square" lIns="0" tIns="0" rIns="0" bIns="0" rtlCol="0" anchor="ctr"/>
          <a:lstStyle/>
          <a:p>
            <a:pPr indent="0" marL="0">
              <a:buNone/>
            </a:pPr>
            <a:r>
              <a:rPr lang="en-US" sz="2400" b="1" dirty="0">
                <a:solidFill>
                  <a:srgbClr val="16130F"/>
                </a:solidFill>
                <a:latin typeface="Cambria" pitchFamily="34" charset="0"/>
                <a:ea typeface="Cambria" pitchFamily="34" charset="-122"/>
                <a:cs typeface="Cambria" pitchFamily="34" charset="-120"/>
              </a:rPr>
              <a:t>33.2M</a:t>
            </a:r>
            <a:endParaRPr lang="en-US" sz="2400" dirty="0"/>
          </a:p>
        </p:txBody>
      </p:sp>
      <p:sp>
        <p:nvSpPr>
          <p:cNvPr id="18" name="Text 15"/>
          <p:cNvSpPr txBox="1"/>
          <p:nvPr/>
        </p:nvSpPr>
        <p:spPr>
          <a:xfrm>
            <a:off x="9482877" y="3922776"/>
            <a:ext cx="2084283" cy="868680"/>
          </a:xfrm>
          <a:prstGeom prst="rect">
            <a:avLst/>
          </a:prstGeom>
          <a:noFill/>
          <a:ln/>
        </p:spPr>
        <p:txBody>
          <a:bodyPr wrap="square" lIns="0" tIns="0" rIns="0" bIns="0" rtlCol="0" anchor="ctr"/>
          <a:lstStyle/>
          <a:p>
            <a:pPr indent="0" marL="0">
              <a:buNone/>
            </a:pPr>
            <a:r>
              <a:rPr lang="en-US" sz="1050" dirty="0">
                <a:solidFill>
                  <a:srgbClr val="6B6458"/>
                </a:solidFill>
                <a:latin typeface="Calibri" pitchFamily="34" charset="0"/>
                <a:ea typeface="Calibri" pitchFamily="34" charset="-122"/>
                <a:cs typeface="Calibri" pitchFamily="34" charset="-120"/>
              </a:rPr>
              <a:t>Weekly impressions (city)</a:t>
            </a:r>
            <a:endParaRPr lang="en-US" sz="1050" dirty="0"/>
          </a:p>
        </p:txBody>
      </p:sp>
      <p:sp>
        <p:nvSpPr>
          <p:cNvPr id="19" name="Text 16"/>
          <p:cNvSpPr txBox="1"/>
          <p:nvPr/>
        </p:nvSpPr>
        <p:spPr>
          <a:xfrm>
            <a:off x="7223760" y="5065776"/>
            <a:ext cx="4507992" cy="1014984"/>
          </a:xfrm>
          <a:prstGeom prst="rect">
            <a:avLst/>
          </a:prstGeom>
          <a:noFill/>
          <a:ln/>
        </p:spPr>
        <p:txBody>
          <a:bodyPr wrap="square" lIns="0" tIns="0" rIns="0" bIns="0" rtlCol="0" anchor="ctr"/>
          <a:lstStyle/>
          <a:p>
            <a:pPr indent="0" marL="0">
              <a:buNone/>
            </a:pPr>
            <a:r>
              <a:rPr lang="en-US" sz="1100" dirty="0">
                <a:solidFill>
                  <a:srgbClr val="6B6458"/>
                </a:solidFill>
                <a:latin typeface="Calibri" pitchFamily="34" charset="0"/>
                <a:ea typeface="Calibri" pitchFamily="34" charset="-122"/>
                <a:cs typeface="Calibri" pitchFamily="34" charset="-120"/>
              </a:rPr>
              <a:t>Coverage concentrates on Munich's commercial core — office-building lobbies and outdoor urban panels reaching daily commuters, local residents and business travelers throughout the sixteen-day festival window.</a:t>
            </a:r>
            <a:endParaRPr lang="en-US" sz="1100" dirty="0"/>
          </a:p>
        </p:txBody>
      </p:sp>
      <p:sp>
        <p:nvSpPr>
          <p:cNvPr id="20" name="Text 17"/>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21" name="Text 18"/>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22" name="Text 19"/>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CREATIVE ENVIRONMENTS</a:t>
            </a:r>
            <a:endParaRPr lang="en-US" sz="1100" dirty="0"/>
          </a:p>
        </p:txBody>
      </p:sp>
      <p:sp>
        <p:nvSpPr>
          <p:cNvPr id="3" name="Text 1"/>
          <p:cNvSpPr txBox="1"/>
          <p:nvPr/>
        </p:nvSpPr>
        <p:spPr>
          <a:xfrm>
            <a:off x="457200" y="749808"/>
            <a:ext cx="10972800" cy="54864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Inventory in Context — Frankfurt Airport (FRA)</a:t>
            </a:r>
            <a:endParaRPr lang="en-US" sz="2200" dirty="0"/>
          </a:p>
        </p:txBody>
      </p:sp>
      <p:sp>
        <p:nvSpPr>
          <p:cNvPr id="4" name="Text 2"/>
          <p:cNvSpPr txBox="1"/>
          <p:nvPr/>
        </p:nvSpPr>
        <p:spPr>
          <a:xfrm>
            <a:off x="457200" y="1316736"/>
            <a:ext cx="1097280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A sample of premium DOOH placements across the terminal network</a:t>
            </a:r>
            <a:endParaRPr lang="en-US" sz="1300" dirty="0"/>
          </a:p>
        </p:txBody>
      </p:sp>
      <p:pic>
        <p:nvPicPr>
          <p:cNvPr id="5" name="Image 0" descr="/home/claude/oktoberfest/assets/FRA_1.png">    </p:cNvPr>
          <p:cNvPicPr>
            <a:picLocks noChangeAspect="1"/>
          </p:cNvPicPr>
          <p:nvPr/>
        </p:nvPicPr>
        <p:blipFill>
          <a:blip r:embed="rId1"/>
          <a:srcRect l="0" r="0" t="0" b="0"/>
          <a:stretch/>
        </p:blipFill>
        <p:spPr>
          <a:xfrm>
            <a:off x="457200" y="1965960"/>
            <a:ext cx="3596640" cy="3291840"/>
          </a:xfrm>
          <a:prstGeom prst="rect">
            <a:avLst/>
          </a:prstGeom>
        </p:spPr>
      </p:pic>
      <p:sp>
        <p:nvSpPr>
          <p:cNvPr id="6" name="Shape 3"/>
          <p:cNvSpPr/>
          <p:nvPr/>
        </p:nvSpPr>
        <p:spPr>
          <a:xfrm>
            <a:off x="457200" y="1965960"/>
            <a:ext cx="3596640" cy="3291840"/>
          </a:xfrm>
          <a:prstGeom prst="rect">
            <a:avLst/>
          </a:prstGeom>
          <a:ln w="12700">
            <a:solidFill>
              <a:srgbClr val="E5DFCF"/>
            </a:solidFill>
            <a:prstDash val="solid"/>
          </a:ln>
        </p:spPr>
      </p:sp>
      <p:sp>
        <p:nvSpPr>
          <p:cNvPr id="7" name="Text 4"/>
          <p:cNvSpPr txBox="1"/>
          <p:nvPr/>
        </p:nvSpPr>
        <p:spPr>
          <a:xfrm>
            <a:off x="457200" y="5349240"/>
            <a:ext cx="359664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Terminal concourse — digital totem</a:t>
            </a:r>
            <a:endParaRPr lang="en-US" sz="1000" dirty="0"/>
          </a:p>
        </p:txBody>
      </p:sp>
      <p:pic>
        <p:nvPicPr>
          <p:cNvPr id="8" name="Image 1" descr="/home/claude/oktoberfest/assets/FRA_3.png">    </p:cNvPr>
          <p:cNvPicPr>
            <a:picLocks noChangeAspect="1"/>
          </p:cNvPicPr>
          <p:nvPr/>
        </p:nvPicPr>
        <p:blipFill>
          <a:blip r:embed="rId2"/>
          <a:srcRect l="0" r="0" t="0" b="0"/>
          <a:stretch/>
        </p:blipFill>
        <p:spPr>
          <a:xfrm>
            <a:off x="4282440" y="1965960"/>
            <a:ext cx="3596640" cy="3291840"/>
          </a:xfrm>
          <a:prstGeom prst="rect">
            <a:avLst/>
          </a:prstGeom>
        </p:spPr>
      </p:pic>
      <p:sp>
        <p:nvSpPr>
          <p:cNvPr id="9" name="Shape 5"/>
          <p:cNvSpPr/>
          <p:nvPr/>
        </p:nvSpPr>
        <p:spPr>
          <a:xfrm>
            <a:off x="4282440" y="1965960"/>
            <a:ext cx="3596640" cy="3291840"/>
          </a:xfrm>
          <a:prstGeom prst="rect">
            <a:avLst/>
          </a:prstGeom>
          <a:ln w="12700">
            <a:solidFill>
              <a:srgbClr val="E5DFCF"/>
            </a:solidFill>
            <a:prstDash val="solid"/>
          </a:ln>
        </p:spPr>
      </p:sp>
      <p:sp>
        <p:nvSpPr>
          <p:cNvPr id="10" name="Text 6"/>
          <p:cNvSpPr txBox="1"/>
          <p:nvPr/>
        </p:nvSpPr>
        <p:spPr>
          <a:xfrm>
            <a:off x="4282440" y="5349240"/>
            <a:ext cx="359664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Arrivals corridor — digital wall</a:t>
            </a:r>
            <a:endParaRPr lang="en-US" sz="1000" dirty="0"/>
          </a:p>
        </p:txBody>
      </p:sp>
      <p:pic>
        <p:nvPicPr>
          <p:cNvPr id="11" name="Image 2" descr="/home/claude/oktoberfest/assets/FRA_4.png">    </p:cNvPr>
          <p:cNvPicPr>
            <a:picLocks noChangeAspect="1"/>
          </p:cNvPicPr>
          <p:nvPr/>
        </p:nvPicPr>
        <p:blipFill>
          <a:blip r:embed="rId3"/>
          <a:srcRect l="0" r="0" t="0" b="0"/>
          <a:stretch/>
        </p:blipFill>
        <p:spPr>
          <a:xfrm>
            <a:off x="8107680" y="1965960"/>
            <a:ext cx="3596640" cy="3291840"/>
          </a:xfrm>
          <a:prstGeom prst="rect">
            <a:avLst/>
          </a:prstGeom>
        </p:spPr>
      </p:pic>
      <p:sp>
        <p:nvSpPr>
          <p:cNvPr id="12" name="Shape 7"/>
          <p:cNvSpPr/>
          <p:nvPr/>
        </p:nvSpPr>
        <p:spPr>
          <a:xfrm>
            <a:off x="8107680" y="1965960"/>
            <a:ext cx="3596640" cy="3291840"/>
          </a:xfrm>
          <a:prstGeom prst="rect">
            <a:avLst/>
          </a:prstGeom>
          <a:ln w="12700">
            <a:solidFill>
              <a:srgbClr val="E5DFCF"/>
            </a:solidFill>
            <a:prstDash val="solid"/>
          </a:ln>
        </p:spPr>
      </p:sp>
      <p:sp>
        <p:nvSpPr>
          <p:cNvPr id="13" name="Text 8"/>
          <p:cNvSpPr txBox="1"/>
          <p:nvPr/>
        </p:nvSpPr>
        <p:spPr>
          <a:xfrm>
            <a:off x="8107680" y="5349240"/>
            <a:ext cx="359664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Departures lounge — spectacular screen</a:t>
            </a:r>
            <a:endParaRPr lang="en-US" sz="1000" dirty="0"/>
          </a:p>
        </p:txBody>
      </p:sp>
      <p:sp>
        <p:nvSpPr>
          <p:cNvPr id="14" name="Text 9"/>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15" name="Text 10"/>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16" name="Text 11"/>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CREATIVE ENVIRONMENTS</a:t>
            </a:r>
            <a:endParaRPr lang="en-US" sz="1100" dirty="0"/>
          </a:p>
        </p:txBody>
      </p:sp>
      <p:sp>
        <p:nvSpPr>
          <p:cNvPr id="3" name="Text 1"/>
          <p:cNvSpPr txBox="1"/>
          <p:nvPr/>
        </p:nvSpPr>
        <p:spPr>
          <a:xfrm>
            <a:off x="457200" y="749808"/>
            <a:ext cx="10972800" cy="54864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Inventory in Context — Berlin Brandenburg Airport (BER)</a:t>
            </a:r>
            <a:endParaRPr lang="en-US" sz="2200" dirty="0"/>
          </a:p>
        </p:txBody>
      </p:sp>
      <p:sp>
        <p:nvSpPr>
          <p:cNvPr id="4" name="Text 2"/>
          <p:cNvSpPr txBox="1"/>
          <p:nvPr/>
        </p:nvSpPr>
        <p:spPr>
          <a:xfrm>
            <a:off x="457200" y="1316736"/>
            <a:ext cx="1097280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A sample of premium DOOH placements across the terminal network</a:t>
            </a:r>
            <a:endParaRPr lang="en-US" sz="1300" dirty="0"/>
          </a:p>
        </p:txBody>
      </p:sp>
      <p:pic>
        <p:nvPicPr>
          <p:cNvPr id="5" name="Image 0" descr="/home/claude/oktoberfest/assets/BER_1.jpg">    </p:cNvPr>
          <p:cNvPicPr>
            <a:picLocks noChangeAspect="1"/>
          </p:cNvPicPr>
          <p:nvPr/>
        </p:nvPicPr>
        <p:blipFill>
          <a:blip r:embed="rId1"/>
          <a:srcRect l="0" r="0" t="0" b="0"/>
          <a:stretch/>
        </p:blipFill>
        <p:spPr>
          <a:xfrm>
            <a:off x="457200" y="1965960"/>
            <a:ext cx="3596640" cy="3291840"/>
          </a:xfrm>
          <a:prstGeom prst="rect">
            <a:avLst/>
          </a:prstGeom>
        </p:spPr>
      </p:pic>
      <p:sp>
        <p:nvSpPr>
          <p:cNvPr id="6" name="Shape 3"/>
          <p:cNvSpPr/>
          <p:nvPr/>
        </p:nvSpPr>
        <p:spPr>
          <a:xfrm>
            <a:off x="457200" y="1965960"/>
            <a:ext cx="3596640" cy="3291840"/>
          </a:xfrm>
          <a:prstGeom prst="rect">
            <a:avLst/>
          </a:prstGeom>
          <a:ln w="12700">
            <a:solidFill>
              <a:srgbClr val="E5DFCF"/>
            </a:solidFill>
            <a:prstDash val="solid"/>
          </a:ln>
        </p:spPr>
      </p:sp>
      <p:sp>
        <p:nvSpPr>
          <p:cNvPr id="7" name="Text 4"/>
          <p:cNvSpPr txBox="1"/>
          <p:nvPr/>
        </p:nvSpPr>
        <p:spPr>
          <a:xfrm>
            <a:off x="457200" y="5349240"/>
            <a:ext cx="359664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Baggage claim — terminal pillar screen</a:t>
            </a:r>
            <a:endParaRPr lang="en-US" sz="1000" dirty="0"/>
          </a:p>
        </p:txBody>
      </p:sp>
      <p:pic>
        <p:nvPicPr>
          <p:cNvPr id="8" name="Image 1" descr="/home/claude/oktoberfest/assets/BER_2.png">    </p:cNvPr>
          <p:cNvPicPr>
            <a:picLocks noChangeAspect="1"/>
          </p:cNvPicPr>
          <p:nvPr/>
        </p:nvPicPr>
        <p:blipFill>
          <a:blip r:embed="rId2"/>
          <a:srcRect l="0" r="0" t="0" b="0"/>
          <a:stretch/>
        </p:blipFill>
        <p:spPr>
          <a:xfrm>
            <a:off x="4282440" y="1965960"/>
            <a:ext cx="3596640" cy="3291840"/>
          </a:xfrm>
          <a:prstGeom prst="rect">
            <a:avLst/>
          </a:prstGeom>
        </p:spPr>
      </p:pic>
      <p:sp>
        <p:nvSpPr>
          <p:cNvPr id="9" name="Shape 5"/>
          <p:cNvSpPr/>
          <p:nvPr/>
        </p:nvSpPr>
        <p:spPr>
          <a:xfrm>
            <a:off x="4282440" y="1965960"/>
            <a:ext cx="3596640" cy="3291840"/>
          </a:xfrm>
          <a:prstGeom prst="rect">
            <a:avLst/>
          </a:prstGeom>
          <a:ln w="12700">
            <a:solidFill>
              <a:srgbClr val="E5DFCF"/>
            </a:solidFill>
            <a:prstDash val="solid"/>
          </a:ln>
        </p:spPr>
      </p:sp>
      <p:sp>
        <p:nvSpPr>
          <p:cNvPr id="10" name="Text 6"/>
          <p:cNvSpPr txBox="1"/>
          <p:nvPr/>
        </p:nvSpPr>
        <p:spPr>
          <a:xfrm>
            <a:off x="4282440" y="5349240"/>
            <a:ext cx="359664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Curbside — freestanding digital panel</a:t>
            </a:r>
            <a:endParaRPr lang="en-US" sz="1000" dirty="0"/>
          </a:p>
        </p:txBody>
      </p:sp>
      <p:pic>
        <p:nvPicPr>
          <p:cNvPr id="11" name="Image 2" descr="/home/claude/oktoberfest/assets/BER_3.png">    </p:cNvPr>
          <p:cNvPicPr>
            <a:picLocks noChangeAspect="1"/>
          </p:cNvPicPr>
          <p:nvPr/>
        </p:nvPicPr>
        <p:blipFill>
          <a:blip r:embed="rId3"/>
          <a:srcRect l="0" r="0" t="0" b="0"/>
          <a:stretch/>
        </p:blipFill>
        <p:spPr>
          <a:xfrm>
            <a:off x="8107680" y="1965960"/>
            <a:ext cx="3596640" cy="3291840"/>
          </a:xfrm>
          <a:prstGeom prst="rect">
            <a:avLst/>
          </a:prstGeom>
        </p:spPr>
      </p:pic>
      <p:sp>
        <p:nvSpPr>
          <p:cNvPr id="12" name="Shape 7"/>
          <p:cNvSpPr/>
          <p:nvPr/>
        </p:nvSpPr>
        <p:spPr>
          <a:xfrm>
            <a:off x="8107680" y="1965960"/>
            <a:ext cx="3596640" cy="3291840"/>
          </a:xfrm>
          <a:prstGeom prst="rect">
            <a:avLst/>
          </a:prstGeom>
          <a:ln w="12700">
            <a:solidFill>
              <a:srgbClr val="E5DFCF"/>
            </a:solidFill>
            <a:prstDash val="solid"/>
          </a:ln>
        </p:spPr>
      </p:sp>
      <p:sp>
        <p:nvSpPr>
          <p:cNvPr id="13" name="Text 8"/>
          <p:cNvSpPr txBox="1"/>
          <p:nvPr/>
        </p:nvSpPr>
        <p:spPr>
          <a:xfrm>
            <a:off x="8107680" y="5349240"/>
            <a:ext cx="359664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Terminal concourse — digital wall</a:t>
            </a:r>
            <a:endParaRPr lang="en-US" sz="1000" dirty="0"/>
          </a:p>
        </p:txBody>
      </p:sp>
      <p:sp>
        <p:nvSpPr>
          <p:cNvPr id="14" name="Text 9"/>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15" name="Text 10"/>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16" name="Text 11"/>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CREATIVE ENVIRONMENTS</a:t>
            </a:r>
            <a:endParaRPr lang="en-US" sz="1100" dirty="0"/>
          </a:p>
        </p:txBody>
      </p:sp>
      <p:sp>
        <p:nvSpPr>
          <p:cNvPr id="3" name="Text 1"/>
          <p:cNvSpPr txBox="1"/>
          <p:nvPr/>
        </p:nvSpPr>
        <p:spPr>
          <a:xfrm>
            <a:off x="457200" y="749808"/>
            <a:ext cx="10972800" cy="548640"/>
          </a:xfrm>
          <a:prstGeom prst="rect">
            <a:avLst/>
          </a:prstGeom>
          <a:noFill/>
          <a:ln/>
        </p:spPr>
        <p:txBody>
          <a:bodyPr wrap="square" lIns="0" tIns="0" rIns="0" bIns="0" rtlCol="0" anchor="ctr"/>
          <a:lstStyle/>
          <a:p>
            <a:pPr indent="0" marL="0">
              <a:buNone/>
            </a:pPr>
            <a:r>
              <a:rPr lang="en-US" sz="2200" b="1" dirty="0">
                <a:solidFill>
                  <a:srgbClr val="16130F"/>
                </a:solidFill>
                <a:latin typeface="Cambria" pitchFamily="34" charset="0"/>
                <a:ea typeface="Cambria" pitchFamily="34" charset="-122"/>
                <a:cs typeface="Cambria" pitchFamily="34" charset="-120"/>
              </a:rPr>
              <a:t>Inventory in Context — Munich Metropolitan City</a:t>
            </a:r>
            <a:endParaRPr lang="en-US" sz="2200" dirty="0"/>
          </a:p>
        </p:txBody>
      </p:sp>
      <p:sp>
        <p:nvSpPr>
          <p:cNvPr id="4" name="Text 2"/>
          <p:cNvSpPr txBox="1"/>
          <p:nvPr/>
        </p:nvSpPr>
        <p:spPr>
          <a:xfrm>
            <a:off x="457200" y="1316736"/>
            <a:ext cx="10972800" cy="365760"/>
          </a:xfrm>
          <a:prstGeom prst="rect">
            <a:avLst/>
          </a:prstGeom>
          <a:noFill/>
          <a:ln/>
        </p:spPr>
        <p:txBody>
          <a:bodyPr wrap="square" lIns="0" tIns="0" rIns="0" bIns="0" rtlCol="0" anchor="ctr"/>
          <a:lstStyle/>
          <a:p>
            <a:pPr indent="0" marL="0">
              <a:buNone/>
            </a:pPr>
            <a:r>
              <a:rPr lang="en-US" sz="1300" dirty="0">
                <a:solidFill>
                  <a:srgbClr val="6B6458"/>
                </a:solidFill>
                <a:latin typeface="Calibri" pitchFamily="34" charset="0"/>
                <a:ea typeface="Calibri" pitchFamily="34" charset="-122"/>
                <a:cs typeface="Calibri" pitchFamily="34" charset="-120"/>
              </a:rPr>
              <a:t>A sample of premium DOOH placements across office and outdoor formats</a:t>
            </a:r>
            <a:endParaRPr lang="en-US" sz="1300" dirty="0"/>
          </a:p>
        </p:txBody>
      </p:sp>
      <p:pic>
        <p:nvPicPr>
          <p:cNvPr id="5" name="Image 0" descr="/home/claude/oktoberfest/assets/Oktoberfest_-_Munich_city_2.png">    </p:cNvPr>
          <p:cNvPicPr>
            <a:picLocks noChangeAspect="1"/>
          </p:cNvPicPr>
          <p:nvPr/>
        </p:nvPicPr>
        <p:blipFill>
          <a:blip r:embed="rId1"/>
          <a:srcRect l="0" r="0" t="0" b="0"/>
          <a:stretch/>
        </p:blipFill>
        <p:spPr>
          <a:xfrm>
            <a:off x="457200" y="1965960"/>
            <a:ext cx="2640330" cy="3291840"/>
          </a:xfrm>
          <a:prstGeom prst="rect">
            <a:avLst/>
          </a:prstGeom>
        </p:spPr>
      </p:pic>
      <p:sp>
        <p:nvSpPr>
          <p:cNvPr id="6" name="Shape 3"/>
          <p:cNvSpPr/>
          <p:nvPr/>
        </p:nvSpPr>
        <p:spPr>
          <a:xfrm>
            <a:off x="457200" y="1965960"/>
            <a:ext cx="2640330" cy="3291840"/>
          </a:xfrm>
          <a:prstGeom prst="rect">
            <a:avLst/>
          </a:prstGeom>
          <a:ln w="12700">
            <a:solidFill>
              <a:srgbClr val="E5DFCF"/>
            </a:solidFill>
            <a:prstDash val="solid"/>
          </a:ln>
        </p:spPr>
      </p:sp>
      <p:sp>
        <p:nvSpPr>
          <p:cNvPr id="7" name="Text 4"/>
          <p:cNvSpPr txBox="1"/>
          <p:nvPr/>
        </p:nvSpPr>
        <p:spPr>
          <a:xfrm>
            <a:off x="457200" y="5349240"/>
            <a:ext cx="264033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Building lobby — weather/info kiosk</a:t>
            </a:r>
            <a:endParaRPr lang="en-US" sz="1000" dirty="0"/>
          </a:p>
        </p:txBody>
      </p:sp>
      <p:pic>
        <p:nvPicPr>
          <p:cNvPr id="8" name="Image 1" descr="/home/claude/oktoberfest/assets/Oktoberfest_-_Munich_city_3.png">    </p:cNvPr>
          <p:cNvPicPr>
            <a:picLocks noChangeAspect="1"/>
          </p:cNvPicPr>
          <p:nvPr/>
        </p:nvPicPr>
        <p:blipFill>
          <a:blip r:embed="rId2"/>
          <a:srcRect l="0" r="0" t="0" b="0"/>
          <a:stretch/>
        </p:blipFill>
        <p:spPr>
          <a:xfrm>
            <a:off x="3326130" y="1965960"/>
            <a:ext cx="2640330" cy="3291840"/>
          </a:xfrm>
          <a:prstGeom prst="rect">
            <a:avLst/>
          </a:prstGeom>
        </p:spPr>
      </p:pic>
      <p:sp>
        <p:nvSpPr>
          <p:cNvPr id="9" name="Shape 5"/>
          <p:cNvSpPr/>
          <p:nvPr/>
        </p:nvSpPr>
        <p:spPr>
          <a:xfrm>
            <a:off x="3326130" y="1965960"/>
            <a:ext cx="2640330" cy="3291840"/>
          </a:xfrm>
          <a:prstGeom prst="rect">
            <a:avLst/>
          </a:prstGeom>
          <a:ln w="12700">
            <a:solidFill>
              <a:srgbClr val="E5DFCF"/>
            </a:solidFill>
            <a:prstDash val="solid"/>
          </a:ln>
        </p:spPr>
      </p:sp>
      <p:sp>
        <p:nvSpPr>
          <p:cNvPr id="10" name="Text 6"/>
          <p:cNvSpPr txBox="1"/>
          <p:nvPr/>
        </p:nvSpPr>
        <p:spPr>
          <a:xfrm>
            <a:off x="3326130" y="5349240"/>
            <a:ext cx="264033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Urban panel — EV charging screen</a:t>
            </a:r>
            <a:endParaRPr lang="en-US" sz="1000" dirty="0"/>
          </a:p>
        </p:txBody>
      </p:sp>
      <p:pic>
        <p:nvPicPr>
          <p:cNvPr id="11" name="Image 2" descr="/home/claude/oktoberfest/assets/Oktoberfest_-_Munich_city_5.png">    </p:cNvPr>
          <p:cNvPicPr>
            <a:picLocks noChangeAspect="1"/>
          </p:cNvPicPr>
          <p:nvPr/>
        </p:nvPicPr>
        <p:blipFill>
          <a:blip r:embed="rId3"/>
          <a:srcRect l="0" r="0" t="0" b="0"/>
          <a:stretch/>
        </p:blipFill>
        <p:spPr>
          <a:xfrm>
            <a:off x="6195060" y="1965960"/>
            <a:ext cx="2640330" cy="3291840"/>
          </a:xfrm>
          <a:prstGeom prst="rect">
            <a:avLst/>
          </a:prstGeom>
        </p:spPr>
      </p:pic>
      <p:sp>
        <p:nvSpPr>
          <p:cNvPr id="12" name="Shape 7"/>
          <p:cNvSpPr/>
          <p:nvPr/>
        </p:nvSpPr>
        <p:spPr>
          <a:xfrm>
            <a:off x="6195060" y="1965960"/>
            <a:ext cx="2640330" cy="3291840"/>
          </a:xfrm>
          <a:prstGeom prst="rect">
            <a:avLst/>
          </a:prstGeom>
          <a:ln w="12700">
            <a:solidFill>
              <a:srgbClr val="E5DFCF"/>
            </a:solidFill>
            <a:prstDash val="solid"/>
          </a:ln>
        </p:spPr>
      </p:sp>
      <p:sp>
        <p:nvSpPr>
          <p:cNvPr id="13" name="Text 8"/>
          <p:cNvSpPr txBox="1"/>
          <p:nvPr/>
        </p:nvSpPr>
        <p:spPr>
          <a:xfrm>
            <a:off x="6195060" y="5349240"/>
            <a:ext cx="264033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Street-level — charging kiosk display</a:t>
            </a:r>
            <a:endParaRPr lang="en-US" sz="1000" dirty="0"/>
          </a:p>
        </p:txBody>
      </p:sp>
      <p:pic>
        <p:nvPicPr>
          <p:cNvPr id="14" name="Image 3" descr="/home/claude/oktoberfest/assets/Oktoberfest_-_Munich_5.jpg">    </p:cNvPr>
          <p:cNvPicPr>
            <a:picLocks noChangeAspect="1"/>
          </p:cNvPicPr>
          <p:nvPr/>
        </p:nvPicPr>
        <p:blipFill>
          <a:blip r:embed="rId4"/>
          <a:srcRect l="0" r="0" t="0" b="0"/>
          <a:stretch/>
        </p:blipFill>
        <p:spPr>
          <a:xfrm>
            <a:off x="9063990" y="1965960"/>
            <a:ext cx="2640330" cy="3291840"/>
          </a:xfrm>
          <a:prstGeom prst="rect">
            <a:avLst/>
          </a:prstGeom>
        </p:spPr>
      </p:pic>
      <p:sp>
        <p:nvSpPr>
          <p:cNvPr id="15" name="Shape 9"/>
          <p:cNvSpPr/>
          <p:nvPr/>
        </p:nvSpPr>
        <p:spPr>
          <a:xfrm>
            <a:off x="9063990" y="1965960"/>
            <a:ext cx="2640330" cy="3291840"/>
          </a:xfrm>
          <a:prstGeom prst="rect">
            <a:avLst/>
          </a:prstGeom>
          <a:ln w="12700">
            <a:solidFill>
              <a:srgbClr val="E5DFCF"/>
            </a:solidFill>
            <a:prstDash val="solid"/>
          </a:ln>
        </p:spPr>
      </p:sp>
      <p:sp>
        <p:nvSpPr>
          <p:cNvPr id="16" name="Text 10"/>
          <p:cNvSpPr txBox="1"/>
          <p:nvPr/>
        </p:nvSpPr>
        <p:spPr>
          <a:xfrm>
            <a:off x="9063990" y="5349240"/>
            <a:ext cx="2640330" cy="502920"/>
          </a:xfrm>
          <a:prstGeom prst="rect">
            <a:avLst/>
          </a:prstGeom>
          <a:noFill/>
          <a:ln/>
        </p:spPr>
        <p:txBody>
          <a:bodyPr wrap="square" lIns="0" tIns="0" rIns="0" bIns="0" rtlCol="0" anchor="ctr"/>
          <a:lstStyle/>
          <a:p>
            <a:pPr indent="0" marL="0">
              <a:buNone/>
            </a:pPr>
            <a:r>
              <a:rPr lang="en-US" sz="1000" dirty="0">
                <a:solidFill>
                  <a:srgbClr val="6B6458"/>
                </a:solidFill>
                <a:latin typeface="Calibri" pitchFamily="34" charset="0"/>
                <a:ea typeface="Calibri" pitchFamily="34" charset="-122"/>
                <a:cs typeface="Calibri" pitchFamily="34" charset="-120"/>
              </a:rPr>
              <a:t>Urban panel cluster — outdoor charging bay</a:t>
            </a:r>
            <a:endParaRPr lang="en-US" sz="1000" dirty="0"/>
          </a:p>
        </p:txBody>
      </p:sp>
      <p:sp>
        <p:nvSpPr>
          <p:cNvPr id="17" name="Text 11"/>
          <p:cNvSpPr txBox="1"/>
          <p:nvPr/>
        </p:nvSpPr>
        <p:spPr>
          <a:xfrm>
            <a:off x="457200" y="6144768"/>
            <a:ext cx="11277295" cy="292608"/>
          </a:xfrm>
          <a:prstGeom prst="rect">
            <a:avLst/>
          </a:prstGeom>
          <a:noFill/>
          <a:ln/>
        </p:spPr>
        <p:txBody>
          <a:bodyPr wrap="square" lIns="0" tIns="0" rIns="0" bIns="0" rtlCol="0" anchor="ctr"/>
          <a:lstStyle/>
          <a:p>
            <a:pPr indent="0" marL="0">
              <a:buNone/>
            </a:pPr>
            <a:r>
              <a:rPr lang="en-US" sz="750" i="1" dirty="0">
                <a:solidFill>
                  <a:srgbClr val="6B6458"/>
                </a:solidFill>
                <a:latin typeface="Calibri" pitchFamily="34" charset="0"/>
                <a:ea typeface="Calibri" pitchFamily="34" charset="-122"/>
                <a:cs typeface="Calibri" pitchFamily="34" charset="-120"/>
              </a:rPr>
              <a:t>Caution: Programmatic Digital Out-of-Home (pDOOH) campaigns do not provide full activation screen-level proof. While delivery and play logs are available, platform-level reporting does not guarantee visibility on every individual screen at every moment.</a:t>
            </a:r>
            <a:endParaRPr lang="en-US" sz="750" dirty="0"/>
          </a:p>
        </p:txBody>
      </p:sp>
      <p:sp>
        <p:nvSpPr>
          <p:cNvPr id="18" name="Text 12"/>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19" name="Text 13"/>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5EF"/>
        </a:solidFill>
      </p:bgPr>
    </p:bg>
    <p:spTree>
      <p:nvGrpSpPr>
        <p:cNvPr id="1" name=""/>
        <p:cNvGrpSpPr/>
        <p:nvPr/>
      </p:nvGrpSpPr>
      <p:grpSpPr>
        <a:xfrm>
          <a:off x="0" y="0"/>
          <a:ext cx="0" cy="0"/>
          <a:chOff x="0" y="0"/>
          <a:chExt cx="0" cy="0"/>
        </a:xfrm>
      </p:grpSpPr>
      <p:sp>
        <p:nvSpPr>
          <p:cNvPr id="2" name="Text 0"/>
          <p:cNvSpPr txBox="1"/>
          <p:nvPr/>
        </p:nvSpPr>
        <p:spPr>
          <a:xfrm>
            <a:off x="457200" y="457200"/>
            <a:ext cx="5486400" cy="274320"/>
          </a:xfrm>
          <a:prstGeom prst="rect">
            <a:avLst/>
          </a:prstGeom>
          <a:noFill/>
          <a:ln/>
        </p:spPr>
        <p:txBody>
          <a:bodyPr wrap="square" lIns="0" tIns="0" rIns="0" bIns="0" rtlCol="0" anchor="ctr"/>
          <a:lstStyle/>
          <a:p>
            <a:pPr indent="0" marL="0">
              <a:buNone/>
            </a:pPr>
            <a:r>
              <a:rPr lang="en-US" sz="1100" b="1" spc="250" kern="0" dirty="0">
                <a:solidFill>
                  <a:srgbClr val="B08D57"/>
                </a:solidFill>
                <a:latin typeface="Calibri" pitchFamily="34" charset="0"/>
                <a:ea typeface="Calibri" pitchFamily="34" charset="-122"/>
                <a:cs typeface="Calibri" pitchFamily="34" charset="-120"/>
              </a:rPr>
              <a:t>WHY MASSCOM GLOBAL</a:t>
            </a:r>
            <a:endParaRPr lang="en-US" sz="1100" dirty="0"/>
          </a:p>
        </p:txBody>
      </p:sp>
      <p:sp>
        <p:nvSpPr>
          <p:cNvPr id="3" name="Text 1"/>
          <p:cNvSpPr txBox="1"/>
          <p:nvPr/>
        </p:nvSpPr>
        <p:spPr>
          <a:xfrm>
            <a:off x="457200" y="749808"/>
            <a:ext cx="9601200" cy="548640"/>
          </a:xfrm>
          <a:prstGeom prst="rect">
            <a:avLst/>
          </a:prstGeom>
          <a:noFill/>
          <a:ln/>
        </p:spPr>
        <p:txBody>
          <a:bodyPr wrap="square" lIns="0" tIns="0" rIns="0" bIns="0" rtlCol="0" anchor="ctr"/>
          <a:lstStyle/>
          <a:p>
            <a:pPr indent="0" marL="0">
              <a:buNone/>
            </a:pPr>
            <a:r>
              <a:rPr lang="en-US" sz="2800" b="1" dirty="0">
                <a:solidFill>
                  <a:srgbClr val="16130F"/>
                </a:solidFill>
                <a:latin typeface="Cambria" pitchFamily="34" charset="0"/>
                <a:ea typeface="Cambria" pitchFamily="34" charset="-122"/>
                <a:cs typeface="Cambria" pitchFamily="34" charset="-120"/>
              </a:rPr>
              <a:t>The Masscom Global Standard</a:t>
            </a:r>
            <a:endParaRPr lang="en-US" sz="2800" dirty="0"/>
          </a:p>
        </p:txBody>
      </p:sp>
      <p:sp>
        <p:nvSpPr>
          <p:cNvPr id="4" name="Shape 2"/>
          <p:cNvSpPr/>
          <p:nvPr/>
        </p:nvSpPr>
        <p:spPr>
          <a:xfrm>
            <a:off x="457200" y="1965960"/>
            <a:ext cx="502920" cy="502920"/>
          </a:xfrm>
          <a:prstGeom prst="roundRect">
            <a:avLst>
              <a:gd name="adj" fmla="val 10909"/>
            </a:avLst>
          </a:prstGeom>
          <a:solidFill>
            <a:srgbClr val="B08D57"/>
          </a:solidFill>
          <a:ln/>
        </p:spPr>
      </p:sp>
      <p:sp>
        <p:nvSpPr>
          <p:cNvPr id="5" name="Text 3"/>
          <p:cNvSpPr txBox="1"/>
          <p:nvPr/>
        </p:nvSpPr>
        <p:spPr>
          <a:xfrm>
            <a:off x="457200" y="19659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143000" y="1920240"/>
            <a:ext cx="10332720" cy="365760"/>
          </a:xfrm>
          <a:prstGeom prst="rect">
            <a:avLst/>
          </a:prstGeom>
          <a:noFill/>
          <a:ln/>
        </p:spPr>
        <p:txBody>
          <a:bodyPr wrap="square" lIns="0" tIns="0" rIns="0" bIns="0" rtlCol="0" anchor="ctr"/>
          <a:lstStyle/>
          <a:p>
            <a:pPr indent="0" marL="0">
              <a:buNone/>
            </a:pPr>
            <a:r>
              <a:rPr lang="en-US" sz="1500" b="1" dirty="0">
                <a:solidFill>
                  <a:srgbClr val="16130F"/>
                </a:solidFill>
                <a:latin typeface="Cambria" pitchFamily="34" charset="0"/>
                <a:ea typeface="Cambria" pitchFamily="34" charset="-122"/>
                <a:cs typeface="Cambria" pitchFamily="34" charset="-120"/>
              </a:rPr>
              <a:t>Verified inventory &amp; audience data</a:t>
            </a:r>
            <a:endParaRPr lang="en-US" sz="1500" dirty="0"/>
          </a:p>
        </p:txBody>
      </p:sp>
      <p:sp>
        <p:nvSpPr>
          <p:cNvPr id="7" name="Text 5"/>
          <p:cNvSpPr txBox="1"/>
          <p:nvPr/>
        </p:nvSpPr>
        <p:spPr>
          <a:xfrm>
            <a:off x="1143000" y="2258568"/>
            <a:ext cx="10332720" cy="457200"/>
          </a:xfrm>
          <a:prstGeom prst="rect">
            <a:avLst/>
          </a:prstGeom>
          <a:noFill/>
          <a:ln/>
        </p:spPr>
        <p:txBody>
          <a:bodyPr wrap="square" lIns="0" tIns="0" rIns="0" bIns="0" rtlCol="0" anchor="ctr"/>
          <a:lstStyle/>
          <a:p>
            <a:pPr indent="0" marL="0">
              <a:buNone/>
            </a:pPr>
            <a:r>
              <a:rPr lang="en-US" sz="1150" dirty="0">
                <a:solidFill>
                  <a:srgbClr val="6B6458"/>
                </a:solidFill>
                <a:latin typeface="Calibri" pitchFamily="34" charset="0"/>
                <a:ea typeface="Calibri" pitchFamily="34" charset="-122"/>
                <a:cs typeface="Calibri" pitchFamily="34" charset="-120"/>
              </a:rPr>
              <a:t>Every terminal, screen count and passenger figure is checked against current operator data, not published estimates.</a:t>
            </a:r>
            <a:endParaRPr lang="en-US" sz="1150" dirty="0"/>
          </a:p>
        </p:txBody>
      </p:sp>
      <p:sp>
        <p:nvSpPr>
          <p:cNvPr id="8" name="Shape 6"/>
          <p:cNvSpPr/>
          <p:nvPr/>
        </p:nvSpPr>
        <p:spPr>
          <a:xfrm>
            <a:off x="457200" y="3017520"/>
            <a:ext cx="502920" cy="502920"/>
          </a:xfrm>
          <a:prstGeom prst="roundRect">
            <a:avLst>
              <a:gd name="adj" fmla="val 10909"/>
            </a:avLst>
          </a:prstGeom>
          <a:solidFill>
            <a:srgbClr val="B08D57"/>
          </a:solidFill>
          <a:ln/>
        </p:spPr>
      </p:sp>
      <p:sp>
        <p:nvSpPr>
          <p:cNvPr id="9" name="Text 7"/>
          <p:cNvSpPr txBox="1"/>
          <p:nvPr/>
        </p:nvSpPr>
        <p:spPr>
          <a:xfrm>
            <a:off x="457200" y="3017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0" name="Text 8"/>
          <p:cNvSpPr txBox="1"/>
          <p:nvPr/>
        </p:nvSpPr>
        <p:spPr>
          <a:xfrm>
            <a:off x="1143000" y="2971800"/>
            <a:ext cx="10332720" cy="365760"/>
          </a:xfrm>
          <a:prstGeom prst="rect">
            <a:avLst/>
          </a:prstGeom>
          <a:noFill/>
          <a:ln/>
        </p:spPr>
        <p:txBody>
          <a:bodyPr wrap="square" lIns="0" tIns="0" rIns="0" bIns="0" rtlCol="0" anchor="ctr"/>
          <a:lstStyle/>
          <a:p>
            <a:pPr indent="0" marL="0">
              <a:buNone/>
            </a:pPr>
            <a:r>
              <a:rPr lang="en-US" sz="1500" b="1" dirty="0">
                <a:solidFill>
                  <a:srgbClr val="16130F"/>
                </a:solidFill>
                <a:latin typeface="Cambria" pitchFamily="34" charset="0"/>
                <a:ea typeface="Cambria" pitchFamily="34" charset="-122"/>
                <a:cs typeface="Cambria" pitchFamily="34" charset="-120"/>
              </a:rPr>
              <a:t>Transparent delivery reporting</a:t>
            </a:r>
            <a:endParaRPr lang="en-US" sz="1500" dirty="0"/>
          </a:p>
        </p:txBody>
      </p:sp>
      <p:sp>
        <p:nvSpPr>
          <p:cNvPr id="11" name="Text 9"/>
          <p:cNvSpPr txBox="1"/>
          <p:nvPr/>
        </p:nvSpPr>
        <p:spPr>
          <a:xfrm>
            <a:off x="1143000" y="3310128"/>
            <a:ext cx="10332720" cy="457200"/>
          </a:xfrm>
          <a:prstGeom prst="rect">
            <a:avLst/>
          </a:prstGeom>
          <a:noFill/>
          <a:ln/>
        </p:spPr>
        <p:txBody>
          <a:bodyPr wrap="square" lIns="0" tIns="0" rIns="0" bIns="0" rtlCol="0" anchor="ctr"/>
          <a:lstStyle/>
          <a:p>
            <a:pPr indent="0" marL="0">
              <a:buNone/>
            </a:pPr>
            <a:r>
              <a:rPr lang="en-US" sz="1150" dirty="0">
                <a:solidFill>
                  <a:srgbClr val="6B6458"/>
                </a:solidFill>
                <a:latin typeface="Calibri" pitchFamily="34" charset="0"/>
                <a:ea typeface="Calibri" pitchFamily="34" charset="-122"/>
                <a:cs typeface="Calibri" pitchFamily="34" charset="-120"/>
              </a:rPr>
              <a:t>Proof of play, placement documentation and post-campaign reporting so you see exactly where and when creative ran.</a:t>
            </a:r>
            <a:endParaRPr lang="en-US" sz="1150" dirty="0"/>
          </a:p>
        </p:txBody>
      </p:sp>
      <p:sp>
        <p:nvSpPr>
          <p:cNvPr id="12" name="Shape 10"/>
          <p:cNvSpPr/>
          <p:nvPr/>
        </p:nvSpPr>
        <p:spPr>
          <a:xfrm>
            <a:off x="457200" y="4069080"/>
            <a:ext cx="502920" cy="502920"/>
          </a:xfrm>
          <a:prstGeom prst="roundRect">
            <a:avLst>
              <a:gd name="adj" fmla="val 10909"/>
            </a:avLst>
          </a:prstGeom>
          <a:solidFill>
            <a:srgbClr val="B08D57"/>
          </a:solidFill>
          <a:ln/>
        </p:spPr>
      </p:sp>
      <p:sp>
        <p:nvSpPr>
          <p:cNvPr id="13" name="Text 11"/>
          <p:cNvSpPr txBox="1"/>
          <p:nvPr/>
        </p:nvSpPr>
        <p:spPr>
          <a:xfrm>
            <a:off x="457200" y="406908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4" name="Text 12"/>
          <p:cNvSpPr txBox="1"/>
          <p:nvPr/>
        </p:nvSpPr>
        <p:spPr>
          <a:xfrm>
            <a:off x="1143000" y="4023360"/>
            <a:ext cx="10332720" cy="365760"/>
          </a:xfrm>
          <a:prstGeom prst="rect">
            <a:avLst/>
          </a:prstGeom>
          <a:noFill/>
          <a:ln/>
        </p:spPr>
        <p:txBody>
          <a:bodyPr wrap="square" lIns="0" tIns="0" rIns="0" bIns="0" rtlCol="0" anchor="ctr"/>
          <a:lstStyle/>
          <a:p>
            <a:pPr indent="0" marL="0">
              <a:buNone/>
            </a:pPr>
            <a:r>
              <a:rPr lang="en-US" sz="1500" b="1" dirty="0">
                <a:solidFill>
                  <a:srgbClr val="16130F"/>
                </a:solidFill>
                <a:latin typeface="Cambria" pitchFamily="34" charset="0"/>
                <a:ea typeface="Cambria" pitchFamily="34" charset="-122"/>
                <a:cs typeface="Cambria" pitchFamily="34" charset="-120"/>
              </a:rPr>
              <a:t>Benchmarked recommendations</a:t>
            </a:r>
            <a:endParaRPr lang="en-US" sz="1500" dirty="0"/>
          </a:p>
        </p:txBody>
      </p:sp>
      <p:sp>
        <p:nvSpPr>
          <p:cNvPr id="15" name="Text 13"/>
          <p:cNvSpPr txBox="1"/>
          <p:nvPr/>
        </p:nvSpPr>
        <p:spPr>
          <a:xfrm>
            <a:off x="1143000" y="4361688"/>
            <a:ext cx="10332720" cy="457200"/>
          </a:xfrm>
          <a:prstGeom prst="rect">
            <a:avLst/>
          </a:prstGeom>
          <a:noFill/>
          <a:ln/>
        </p:spPr>
        <p:txBody>
          <a:bodyPr wrap="square" lIns="0" tIns="0" rIns="0" bIns="0" rtlCol="0" anchor="ctr"/>
          <a:lstStyle/>
          <a:p>
            <a:pPr indent="0" marL="0">
              <a:buNone/>
            </a:pPr>
            <a:r>
              <a:rPr lang="en-US" sz="1150" dirty="0">
                <a:solidFill>
                  <a:srgbClr val="6B6458"/>
                </a:solidFill>
                <a:latin typeface="Calibri" pitchFamily="34" charset="0"/>
                <a:ea typeface="Calibri" pitchFamily="34" charset="-122"/>
                <a:cs typeface="Calibri" pitchFamily="34" charset="-120"/>
              </a:rPr>
              <a:t>Terminal and city weighting set against comparable campaigns across our 1,000+ airport network.</a:t>
            </a:r>
            <a:endParaRPr lang="en-US" sz="1150" dirty="0"/>
          </a:p>
        </p:txBody>
      </p:sp>
      <p:sp>
        <p:nvSpPr>
          <p:cNvPr id="16" name="Shape 14"/>
          <p:cNvSpPr/>
          <p:nvPr/>
        </p:nvSpPr>
        <p:spPr>
          <a:xfrm>
            <a:off x="457200" y="5120640"/>
            <a:ext cx="502920" cy="502920"/>
          </a:xfrm>
          <a:prstGeom prst="roundRect">
            <a:avLst>
              <a:gd name="adj" fmla="val 10909"/>
            </a:avLst>
          </a:prstGeom>
          <a:solidFill>
            <a:srgbClr val="B08D57"/>
          </a:solidFill>
          <a:ln/>
        </p:spPr>
      </p:sp>
      <p:sp>
        <p:nvSpPr>
          <p:cNvPr id="17" name="Text 15"/>
          <p:cNvSpPr txBox="1"/>
          <p:nvPr/>
        </p:nvSpPr>
        <p:spPr>
          <a:xfrm>
            <a:off x="457200" y="5120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8" name="Text 16"/>
          <p:cNvSpPr txBox="1"/>
          <p:nvPr/>
        </p:nvSpPr>
        <p:spPr>
          <a:xfrm>
            <a:off x="1143000" y="5074920"/>
            <a:ext cx="10332720" cy="365760"/>
          </a:xfrm>
          <a:prstGeom prst="rect">
            <a:avLst/>
          </a:prstGeom>
          <a:noFill/>
          <a:ln/>
        </p:spPr>
        <p:txBody>
          <a:bodyPr wrap="square" lIns="0" tIns="0" rIns="0" bIns="0" rtlCol="0" anchor="ctr"/>
          <a:lstStyle/>
          <a:p>
            <a:pPr indent="0" marL="0">
              <a:buNone/>
            </a:pPr>
            <a:r>
              <a:rPr lang="en-US" sz="1500" b="1" dirty="0">
                <a:solidFill>
                  <a:srgbClr val="16130F"/>
                </a:solidFill>
                <a:latin typeface="Cambria" pitchFamily="34" charset="0"/>
                <a:ea typeface="Cambria" pitchFamily="34" charset="-122"/>
                <a:cs typeface="Cambria" pitchFamily="34" charset="-120"/>
              </a:rPr>
              <a:t>We absorb the complexity</a:t>
            </a:r>
            <a:endParaRPr lang="en-US" sz="1500" dirty="0"/>
          </a:p>
        </p:txBody>
      </p:sp>
      <p:sp>
        <p:nvSpPr>
          <p:cNvPr id="19" name="Text 17"/>
          <p:cNvSpPr txBox="1"/>
          <p:nvPr/>
        </p:nvSpPr>
        <p:spPr>
          <a:xfrm>
            <a:off x="1143000" y="5413248"/>
            <a:ext cx="10332720" cy="457200"/>
          </a:xfrm>
          <a:prstGeom prst="rect">
            <a:avLst/>
          </a:prstGeom>
          <a:noFill/>
          <a:ln/>
        </p:spPr>
        <p:txBody>
          <a:bodyPr wrap="square" lIns="0" tIns="0" rIns="0" bIns="0" rtlCol="0" anchor="ctr"/>
          <a:lstStyle/>
          <a:p>
            <a:pPr indent="0" marL="0">
              <a:buNone/>
            </a:pPr>
            <a:r>
              <a:rPr lang="en-US" sz="1150" dirty="0">
                <a:solidFill>
                  <a:srgbClr val="6B6458"/>
                </a:solidFill>
                <a:latin typeface="Calibri" pitchFamily="34" charset="0"/>
                <a:ea typeface="Calibri" pitchFamily="34" charset="-122"/>
                <a:cs typeface="Calibri" pitchFamily="34" charset="-120"/>
              </a:rPr>
              <a:t>Negotiation, trafficking, creative specs and delivery are on us; you approve the plan and see the results.</a:t>
            </a:r>
            <a:endParaRPr lang="en-US" sz="1150" dirty="0"/>
          </a:p>
        </p:txBody>
      </p:sp>
      <p:sp>
        <p:nvSpPr>
          <p:cNvPr id="20" name="Text 18"/>
          <p:cNvSpPr txBox="1"/>
          <p:nvPr/>
        </p:nvSpPr>
        <p:spPr>
          <a:xfrm>
            <a:off x="457200" y="6473952"/>
            <a:ext cx="6400800" cy="274320"/>
          </a:xfrm>
          <a:prstGeom prst="rect">
            <a:avLst/>
          </a:prstGeom>
          <a:noFill/>
          <a:ln/>
        </p:spPr>
        <p:txBody>
          <a:bodyPr wrap="square" lIns="0" tIns="0" rIns="0" bIns="0" rtlCol="0" anchor="ctr"/>
          <a:lstStyle/>
          <a:p>
            <a:pPr indent="0" marL="0">
              <a:buNone/>
            </a:pPr>
            <a:r>
              <a:rPr lang="en-US" sz="900" dirty="0">
                <a:solidFill>
                  <a:srgbClr val="6B6458"/>
                </a:solidFill>
                <a:latin typeface="Calibri" pitchFamily="34" charset="0"/>
                <a:ea typeface="Calibri" pitchFamily="34" charset="-122"/>
                <a:cs typeface="Calibri" pitchFamily="34" charset="-120"/>
              </a:rPr>
              <a:t>MASSCOM GLOBAL  |  Oktoberfest 2026 PDOOH Proposal</a:t>
            </a:r>
            <a:endParaRPr lang="en-US" sz="900" dirty="0"/>
          </a:p>
        </p:txBody>
      </p:sp>
      <p:sp>
        <p:nvSpPr>
          <p:cNvPr id="21" name="Text 19"/>
          <p:cNvSpPr txBox="1"/>
          <p:nvPr/>
        </p:nvSpPr>
        <p:spPr>
          <a:xfrm>
            <a:off x="11094415" y="6473952"/>
            <a:ext cx="640080" cy="274320"/>
          </a:xfrm>
          <a:prstGeom prst="rect">
            <a:avLst/>
          </a:prstGeom>
          <a:noFill/>
          <a:ln/>
        </p:spPr>
        <p:txBody>
          <a:bodyPr wrap="square" lIns="0" tIns="0" rIns="0" bIns="0" rtlCol="0" anchor="ctr"/>
          <a:lstStyle/>
          <a:p>
            <a:pPr algn="r" indent="0" marL="0">
              <a:buNone/>
            </a:pPr>
            <a:r>
              <a:rPr lang="en-US" sz="900" dirty="0">
                <a:solidFill>
                  <a:srgbClr val="6B645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D0B09"/>
        </a:solidFill>
      </p:bgPr>
    </p:bg>
    <p:spTree>
      <p:nvGrpSpPr>
        <p:cNvPr id="1" name=""/>
        <p:cNvGrpSpPr/>
        <p:nvPr/>
      </p:nvGrpSpPr>
      <p:grpSpPr>
        <a:xfrm>
          <a:off x="0" y="0"/>
          <a:ext cx="0" cy="0"/>
          <a:chOff x="0" y="0"/>
          <a:chExt cx="0" cy="0"/>
        </a:xfrm>
      </p:grpSpPr>
      <p:sp>
        <p:nvSpPr>
          <p:cNvPr id="2" name="Text 0"/>
          <p:cNvSpPr txBox="1"/>
          <p:nvPr/>
        </p:nvSpPr>
        <p:spPr>
          <a:xfrm>
            <a:off x="457200" y="457200"/>
            <a:ext cx="11247120" cy="548640"/>
          </a:xfrm>
          <a:prstGeom prst="rect">
            <a:avLst/>
          </a:prstGeom>
          <a:noFill/>
          <a:ln/>
        </p:spPr>
        <p:txBody>
          <a:bodyPr wrap="square" lIns="0" tIns="0" rIns="0" bIns="0" rtlCol="0" anchor="ctr"/>
          <a:lstStyle/>
          <a:p>
            <a:pPr indent="0" marL="0">
              <a:buNone/>
            </a:pPr>
            <a:r>
              <a:rPr lang="en-US" sz="2800" b="1" dirty="0">
                <a:solidFill>
                  <a:srgbClr val="F4EFE4"/>
                </a:solidFill>
                <a:latin typeface="Cambria" pitchFamily="34" charset="0"/>
                <a:ea typeface="Cambria" pitchFamily="34" charset="-122"/>
                <a:cs typeface="Cambria" pitchFamily="34" charset="-120"/>
              </a:rPr>
              <a:t>Oktoberfest 2026 Runs Once a Year.</a:t>
            </a:r>
            <a:endParaRPr lang="en-US" sz="2800" dirty="0"/>
          </a:p>
        </p:txBody>
      </p:sp>
      <p:sp>
        <p:nvSpPr>
          <p:cNvPr id="3" name="Text 1"/>
          <p:cNvSpPr txBox="1"/>
          <p:nvPr/>
        </p:nvSpPr>
        <p:spPr>
          <a:xfrm>
            <a:off x="457200" y="1051560"/>
            <a:ext cx="11247120" cy="502920"/>
          </a:xfrm>
          <a:prstGeom prst="rect">
            <a:avLst/>
          </a:prstGeom>
          <a:noFill/>
          <a:ln/>
        </p:spPr>
        <p:txBody>
          <a:bodyPr wrap="square" lIns="0" tIns="0" rIns="0" bIns="0" rtlCol="0" anchor="ctr"/>
          <a:lstStyle/>
          <a:p>
            <a:pPr indent="0" marL="0">
              <a:buNone/>
            </a:pPr>
            <a:r>
              <a:rPr lang="en-US" sz="1250" dirty="0">
                <a:solidFill>
                  <a:srgbClr val="9B9488"/>
                </a:solidFill>
                <a:latin typeface="Calibri" pitchFamily="34" charset="0"/>
                <a:ea typeface="Calibri" pitchFamily="34" charset="-122"/>
                <a:cs typeface="Calibri" pitchFamily="34" charset="-120"/>
              </a:rPr>
              <a:t>FRA, BER and Munich's city network see their heaviest festival-driven traffic in a fixed sixteen-day window — a campaign confirmed after 19 September misses the arrival wave entirely.</a:t>
            </a:r>
            <a:endParaRPr lang="en-US" sz="1250" dirty="0"/>
          </a:p>
        </p:txBody>
      </p:sp>
      <p:sp>
        <p:nvSpPr>
          <p:cNvPr id="4" name="Text 2"/>
          <p:cNvSpPr txBox="1"/>
          <p:nvPr/>
        </p:nvSpPr>
        <p:spPr>
          <a:xfrm>
            <a:off x="457200" y="1691640"/>
            <a:ext cx="11247120" cy="457200"/>
          </a:xfrm>
          <a:prstGeom prst="rect">
            <a:avLst/>
          </a:prstGeom>
          <a:noFill/>
          <a:ln/>
        </p:spPr>
        <p:txBody>
          <a:bodyPr wrap="square" lIns="0" tIns="0" rIns="0" bIns="0" rtlCol="0" anchor="ctr"/>
          <a:lstStyle/>
          <a:p>
            <a:pPr indent="0" marL="0">
              <a:buNone/>
            </a:pPr>
            <a:r>
              <a:rPr lang="en-US" sz="1300" b="1" dirty="0">
                <a:solidFill>
                  <a:srgbClr val="B08D57"/>
                </a:solidFill>
                <a:latin typeface="Calibri" pitchFamily="34" charset="0"/>
                <a:ea typeface="Calibri" pitchFamily="34" charset="-122"/>
                <a:cs typeface="Calibri" pitchFamily="34" charset="-120"/>
              </a:rPr>
              <a:t>Explore</a:t>
            </a:r>
            <a:endParaRPr lang="en-US" sz="1300" dirty="0"/>
          </a:p>
          <a:p>
            <a:pPr indent="0" marL="0">
              <a:buNone/>
            </a:pPr>
            <a:r>
              <a:rPr lang="en-US" sz="1300" b="1" dirty="0">
                <a:solidFill>
                  <a:srgbClr val="B08D57"/>
                </a:solidFill>
                <a:latin typeface="Calibri" pitchFamily="34" charset="0"/>
                <a:ea typeface="Calibri" pitchFamily="34" charset="-122"/>
                <a:cs typeface="Calibri" pitchFamily="34" charset="-120"/>
              </a:rPr>
              <a:t>$250/hr · $20,000/wk min.</a:t>
            </a:r>
            <a:endParaRPr lang="en-US" sz="1300" dirty="0"/>
          </a:p>
        </p:txBody>
      </p:sp>
      <p:sp>
        <p:nvSpPr>
          <p:cNvPr id="5" name="Shape 3"/>
          <p:cNvSpPr/>
          <p:nvPr/>
        </p:nvSpPr>
        <p:spPr>
          <a:xfrm>
            <a:off x="457200" y="2514600"/>
            <a:ext cx="3630168" cy="1554480"/>
          </a:xfrm>
          <a:prstGeom prst="roundRect">
            <a:avLst>
              <a:gd name="adj" fmla="val 3529"/>
            </a:avLst>
          </a:prstGeom>
          <a:solidFill>
            <a:srgbClr val="16130F"/>
          </a:solidFill>
          <a:ln/>
        </p:spPr>
      </p:sp>
      <p:sp>
        <p:nvSpPr>
          <p:cNvPr id="6" name="Text 4"/>
          <p:cNvSpPr txBox="1"/>
          <p:nvPr/>
        </p:nvSpPr>
        <p:spPr>
          <a:xfrm>
            <a:off x="685800" y="2651760"/>
            <a:ext cx="914400" cy="365760"/>
          </a:xfrm>
          <a:prstGeom prst="rect">
            <a:avLst/>
          </a:prstGeom>
          <a:noFill/>
          <a:ln/>
        </p:spPr>
        <p:txBody>
          <a:bodyPr wrap="square" lIns="0" tIns="0" rIns="0" bIns="0" rtlCol="0" anchor="ctr"/>
          <a:lstStyle/>
          <a:p>
            <a:pPr indent="0" marL="0">
              <a:buNone/>
            </a:pPr>
            <a:r>
              <a:rPr lang="en-US" sz="2000" b="1" dirty="0">
                <a:solidFill>
                  <a:srgbClr val="B08D57"/>
                </a:solidFill>
                <a:latin typeface="Cambria" pitchFamily="34" charset="0"/>
                <a:ea typeface="Cambria" pitchFamily="34" charset="-122"/>
                <a:cs typeface="Cambria" pitchFamily="34" charset="-120"/>
              </a:rPr>
              <a:t>01</a:t>
            </a:r>
            <a:endParaRPr lang="en-US" sz="2000" dirty="0"/>
          </a:p>
        </p:txBody>
      </p:sp>
      <p:sp>
        <p:nvSpPr>
          <p:cNvPr id="7" name="Text 5"/>
          <p:cNvSpPr txBox="1"/>
          <p:nvPr/>
        </p:nvSpPr>
        <p:spPr>
          <a:xfrm>
            <a:off x="685800" y="3017520"/>
            <a:ext cx="3200400" cy="365760"/>
          </a:xfrm>
          <a:prstGeom prst="rect">
            <a:avLst/>
          </a:prstGeom>
          <a:noFill/>
          <a:ln/>
        </p:spPr>
        <p:txBody>
          <a:bodyPr wrap="square" lIns="0" tIns="0" rIns="0" bIns="0" rtlCol="0" anchor="ctr"/>
          <a:lstStyle/>
          <a:p>
            <a:pPr indent="0" marL="0">
              <a:buNone/>
            </a:pPr>
            <a:r>
              <a:rPr lang="en-US" sz="1250" b="1" dirty="0">
                <a:solidFill>
                  <a:srgbClr val="F4EFE4"/>
                </a:solidFill>
                <a:latin typeface="Calibri" pitchFamily="34" charset="0"/>
                <a:ea typeface="Calibri" pitchFamily="34" charset="-122"/>
                <a:cs typeface="Calibri" pitchFamily="34" charset="-120"/>
              </a:rPr>
              <a:t>Confirm budget &amp; dates</a:t>
            </a:r>
            <a:endParaRPr lang="en-US" sz="1250" dirty="0"/>
          </a:p>
        </p:txBody>
      </p:sp>
      <p:sp>
        <p:nvSpPr>
          <p:cNvPr id="8" name="Text 6"/>
          <p:cNvSpPr txBox="1"/>
          <p:nvPr/>
        </p:nvSpPr>
        <p:spPr>
          <a:xfrm>
            <a:off x="685800" y="3383280"/>
            <a:ext cx="3200400" cy="594360"/>
          </a:xfrm>
          <a:prstGeom prst="rect">
            <a:avLst/>
          </a:prstGeom>
          <a:noFill/>
          <a:ln/>
        </p:spPr>
        <p:txBody>
          <a:bodyPr wrap="square" lIns="0" tIns="0" rIns="0" bIns="0" rtlCol="0" anchor="ctr"/>
          <a:lstStyle/>
          <a:p>
            <a:pPr indent="0" marL="0">
              <a:buNone/>
            </a:pPr>
            <a:r>
              <a:rPr lang="en-US" sz="1000" dirty="0">
                <a:solidFill>
                  <a:srgbClr val="9B9488"/>
                </a:solidFill>
                <a:latin typeface="Calibri" pitchFamily="34" charset="0"/>
                <a:ea typeface="Calibri" pitchFamily="34" charset="-122"/>
                <a:cs typeface="Calibri" pitchFamily="34" charset="-120"/>
              </a:rPr>
              <a:t>Lock the 9/19–10/4/2026 window across FRA, BER and Munich City inventory — $20,000/week total.</a:t>
            </a:r>
            <a:endParaRPr lang="en-US" sz="1000" dirty="0"/>
          </a:p>
        </p:txBody>
      </p:sp>
      <p:sp>
        <p:nvSpPr>
          <p:cNvPr id="9" name="Shape 7"/>
          <p:cNvSpPr/>
          <p:nvPr/>
        </p:nvSpPr>
        <p:spPr>
          <a:xfrm>
            <a:off x="4251960" y="2514600"/>
            <a:ext cx="3630168" cy="1554480"/>
          </a:xfrm>
          <a:prstGeom prst="roundRect">
            <a:avLst>
              <a:gd name="adj" fmla="val 3529"/>
            </a:avLst>
          </a:prstGeom>
          <a:solidFill>
            <a:srgbClr val="16130F"/>
          </a:solidFill>
          <a:ln/>
        </p:spPr>
      </p:sp>
      <p:sp>
        <p:nvSpPr>
          <p:cNvPr id="10" name="Text 8"/>
          <p:cNvSpPr txBox="1"/>
          <p:nvPr/>
        </p:nvSpPr>
        <p:spPr>
          <a:xfrm>
            <a:off x="4480560" y="2651760"/>
            <a:ext cx="914400" cy="365760"/>
          </a:xfrm>
          <a:prstGeom prst="rect">
            <a:avLst/>
          </a:prstGeom>
          <a:noFill/>
          <a:ln/>
        </p:spPr>
        <p:txBody>
          <a:bodyPr wrap="square" lIns="0" tIns="0" rIns="0" bIns="0" rtlCol="0" anchor="ctr"/>
          <a:lstStyle/>
          <a:p>
            <a:pPr indent="0" marL="0">
              <a:buNone/>
            </a:pPr>
            <a:r>
              <a:rPr lang="en-US" sz="2000" b="1" dirty="0">
                <a:solidFill>
                  <a:srgbClr val="B08D57"/>
                </a:solidFill>
                <a:latin typeface="Cambria" pitchFamily="34" charset="0"/>
                <a:ea typeface="Cambria" pitchFamily="34" charset="-122"/>
                <a:cs typeface="Cambria" pitchFamily="34" charset="-120"/>
              </a:rPr>
              <a:t>02</a:t>
            </a:r>
            <a:endParaRPr lang="en-US" sz="2000" dirty="0"/>
          </a:p>
        </p:txBody>
      </p:sp>
      <p:sp>
        <p:nvSpPr>
          <p:cNvPr id="11" name="Text 9"/>
          <p:cNvSpPr txBox="1"/>
          <p:nvPr/>
        </p:nvSpPr>
        <p:spPr>
          <a:xfrm>
            <a:off x="4480560" y="3017520"/>
            <a:ext cx="3200400" cy="365760"/>
          </a:xfrm>
          <a:prstGeom prst="rect">
            <a:avLst/>
          </a:prstGeom>
          <a:noFill/>
          <a:ln/>
        </p:spPr>
        <p:txBody>
          <a:bodyPr wrap="square" lIns="0" tIns="0" rIns="0" bIns="0" rtlCol="0" anchor="ctr"/>
          <a:lstStyle/>
          <a:p>
            <a:pPr indent="0" marL="0">
              <a:buNone/>
            </a:pPr>
            <a:r>
              <a:rPr lang="en-US" sz="1250" b="1" dirty="0">
                <a:solidFill>
                  <a:srgbClr val="F4EFE4"/>
                </a:solidFill>
                <a:latin typeface="Calibri" pitchFamily="34" charset="0"/>
                <a:ea typeface="Calibri" pitchFamily="34" charset="-122"/>
                <a:cs typeface="Calibri" pitchFamily="34" charset="-120"/>
              </a:rPr>
              <a:t>Finalize creative specs</a:t>
            </a:r>
            <a:endParaRPr lang="en-US" sz="1250" dirty="0"/>
          </a:p>
        </p:txBody>
      </p:sp>
      <p:sp>
        <p:nvSpPr>
          <p:cNvPr id="12" name="Text 10"/>
          <p:cNvSpPr txBox="1"/>
          <p:nvPr/>
        </p:nvSpPr>
        <p:spPr>
          <a:xfrm>
            <a:off x="4480560" y="3383280"/>
            <a:ext cx="3200400" cy="594360"/>
          </a:xfrm>
          <a:prstGeom prst="rect">
            <a:avLst/>
          </a:prstGeom>
          <a:noFill/>
          <a:ln/>
        </p:spPr>
        <p:txBody>
          <a:bodyPr wrap="square" lIns="0" tIns="0" rIns="0" bIns="0" rtlCol="0" anchor="ctr"/>
          <a:lstStyle/>
          <a:p>
            <a:pPr indent="0" marL="0">
              <a:buNone/>
            </a:pPr>
            <a:r>
              <a:rPr lang="en-US" sz="1000" dirty="0">
                <a:solidFill>
                  <a:srgbClr val="9B9488"/>
                </a:solidFill>
                <a:latin typeface="Calibri" pitchFamily="34" charset="0"/>
                <a:ea typeface="Calibri" pitchFamily="34" charset="-122"/>
                <a:cs typeface="Calibri" pitchFamily="34" charset="-120"/>
              </a:rPr>
              <a:t>We supply full spec sheets per venue type and screen size.</a:t>
            </a:r>
            <a:endParaRPr lang="en-US" sz="1000" dirty="0"/>
          </a:p>
        </p:txBody>
      </p:sp>
      <p:sp>
        <p:nvSpPr>
          <p:cNvPr id="13" name="Shape 11"/>
          <p:cNvSpPr/>
          <p:nvPr/>
        </p:nvSpPr>
        <p:spPr>
          <a:xfrm>
            <a:off x="8046720" y="2514600"/>
            <a:ext cx="3630168" cy="1554480"/>
          </a:xfrm>
          <a:prstGeom prst="roundRect">
            <a:avLst>
              <a:gd name="adj" fmla="val 3529"/>
            </a:avLst>
          </a:prstGeom>
          <a:solidFill>
            <a:srgbClr val="16130F"/>
          </a:solidFill>
          <a:ln/>
        </p:spPr>
      </p:sp>
      <p:sp>
        <p:nvSpPr>
          <p:cNvPr id="14" name="Text 12"/>
          <p:cNvSpPr txBox="1"/>
          <p:nvPr/>
        </p:nvSpPr>
        <p:spPr>
          <a:xfrm>
            <a:off x="8275320" y="2651760"/>
            <a:ext cx="914400" cy="365760"/>
          </a:xfrm>
          <a:prstGeom prst="rect">
            <a:avLst/>
          </a:prstGeom>
          <a:noFill/>
          <a:ln/>
        </p:spPr>
        <p:txBody>
          <a:bodyPr wrap="square" lIns="0" tIns="0" rIns="0" bIns="0" rtlCol="0" anchor="ctr"/>
          <a:lstStyle/>
          <a:p>
            <a:pPr indent="0" marL="0">
              <a:buNone/>
            </a:pPr>
            <a:r>
              <a:rPr lang="en-US" sz="2000" b="1" dirty="0">
                <a:solidFill>
                  <a:srgbClr val="B08D57"/>
                </a:solidFill>
                <a:latin typeface="Cambria" pitchFamily="34" charset="0"/>
                <a:ea typeface="Cambria" pitchFamily="34" charset="-122"/>
                <a:cs typeface="Cambria" pitchFamily="34" charset="-120"/>
              </a:rPr>
              <a:t>03</a:t>
            </a:r>
            <a:endParaRPr lang="en-US" sz="2000" dirty="0"/>
          </a:p>
        </p:txBody>
      </p:sp>
      <p:sp>
        <p:nvSpPr>
          <p:cNvPr id="15" name="Text 13"/>
          <p:cNvSpPr txBox="1"/>
          <p:nvPr/>
        </p:nvSpPr>
        <p:spPr>
          <a:xfrm>
            <a:off x="8275320" y="3017520"/>
            <a:ext cx="3200400" cy="365760"/>
          </a:xfrm>
          <a:prstGeom prst="rect">
            <a:avLst/>
          </a:prstGeom>
          <a:noFill/>
          <a:ln/>
        </p:spPr>
        <p:txBody>
          <a:bodyPr wrap="square" lIns="0" tIns="0" rIns="0" bIns="0" rtlCol="0" anchor="ctr"/>
          <a:lstStyle/>
          <a:p>
            <a:pPr indent="0" marL="0">
              <a:buNone/>
            </a:pPr>
            <a:r>
              <a:rPr lang="en-US" sz="1250" b="1" dirty="0">
                <a:solidFill>
                  <a:srgbClr val="F4EFE4"/>
                </a:solidFill>
                <a:latin typeface="Calibri" pitchFamily="34" charset="0"/>
                <a:ea typeface="Calibri" pitchFamily="34" charset="-122"/>
                <a:cs typeface="Calibri" pitchFamily="34" charset="-120"/>
              </a:rPr>
              <a:t>Approve &amp; traffic</a:t>
            </a:r>
            <a:endParaRPr lang="en-US" sz="1250" dirty="0"/>
          </a:p>
        </p:txBody>
      </p:sp>
      <p:sp>
        <p:nvSpPr>
          <p:cNvPr id="16" name="Text 14"/>
          <p:cNvSpPr txBox="1"/>
          <p:nvPr/>
        </p:nvSpPr>
        <p:spPr>
          <a:xfrm>
            <a:off x="8275320" y="3383280"/>
            <a:ext cx="3200400" cy="594360"/>
          </a:xfrm>
          <a:prstGeom prst="rect">
            <a:avLst/>
          </a:prstGeom>
          <a:noFill/>
          <a:ln/>
        </p:spPr>
        <p:txBody>
          <a:bodyPr wrap="square" lIns="0" tIns="0" rIns="0" bIns="0" rtlCol="0" anchor="ctr"/>
          <a:lstStyle/>
          <a:p>
            <a:pPr indent="0" marL="0">
              <a:buNone/>
            </a:pPr>
            <a:r>
              <a:rPr lang="en-US" sz="1000" dirty="0">
                <a:solidFill>
                  <a:srgbClr val="9B9488"/>
                </a:solidFill>
                <a:latin typeface="Calibri" pitchFamily="34" charset="0"/>
                <a:ea typeface="Calibri" pitchFamily="34" charset="-122"/>
                <a:cs typeface="Calibri" pitchFamily="34" charset="-120"/>
              </a:rPr>
              <a:t>Masscom Global handles negotiation, trafficking and delivery reporting.</a:t>
            </a:r>
            <a:endParaRPr lang="en-US" sz="1000" dirty="0"/>
          </a:p>
        </p:txBody>
      </p:sp>
      <p:sp>
        <p:nvSpPr>
          <p:cNvPr id="17" name="Text 15">
            <a:hlinkClick r:id="rId1" tooltip=""/>
          </p:cNvPr>
          <p:cNvSpPr txBox="1"/>
          <p:nvPr/>
        </p:nvSpPr>
        <p:spPr>
          <a:xfrm>
            <a:off x="457200" y="4434840"/>
            <a:ext cx="7315200" cy="365760"/>
          </a:xfrm>
          <a:prstGeom prst="rect">
            <a:avLst/>
          </a:prstGeom>
          <a:noFill/>
          <a:ln/>
        </p:spPr>
        <p:txBody>
          <a:bodyPr wrap="square" lIns="0" tIns="0" rIns="0" bIns="0" rtlCol="0" anchor="ctr"/>
          <a:lstStyle/>
          <a:p>
            <a:pPr indent="0" marL="0">
              <a:buNone/>
            </a:pPr>
            <a:r>
              <a:rPr lang="en-US" sz="1400" b="1" u="sng" dirty="0">
                <a:solidFill>
                  <a:srgbClr val="B08D57"/>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Book Expert Consultation — calendly.com/masscomgx/15min</a:t>
            </a:r>
            <a:endParaRPr lang="en-US" sz="1400" dirty="0"/>
          </a:p>
        </p:txBody>
      </p:sp>
      <p:sp>
        <p:nvSpPr>
          <p:cNvPr id="18" name="Text 16"/>
          <p:cNvSpPr txBox="1"/>
          <p:nvPr/>
        </p:nvSpPr>
        <p:spPr>
          <a:xfrm>
            <a:off x="457200" y="4892040"/>
            <a:ext cx="10972800" cy="320040"/>
          </a:xfrm>
          <a:prstGeom prst="rect">
            <a:avLst/>
          </a:prstGeom>
          <a:noFill/>
          <a:ln/>
        </p:spPr>
        <p:txBody>
          <a:bodyPr wrap="square" lIns="0" tIns="0" rIns="0" bIns="0" rtlCol="0" anchor="ctr"/>
          <a:lstStyle/>
          <a:p>
            <a:pPr indent="0" marL="0">
              <a:buNone/>
            </a:pPr>
            <a:r>
              <a:rPr lang="en-US" sz="1050" dirty="0">
                <a:solidFill>
                  <a:srgbClr val="9B9488"/>
                </a:solidFill>
                <a:latin typeface="Calibri" pitchFamily="34" charset="0"/>
                <a:ea typeface="Calibri" pitchFamily="34" charset="-122"/>
                <a:cs typeface="Calibri" pitchFamily="34" charset="-120"/>
              </a:rPr>
              <a:t>Masscom Global — Wealth in motion intelligence.  |  1,000+ airports, 180+ countries</a:t>
            </a:r>
            <a:endParaRPr lang="en-US" sz="1050" dirty="0"/>
          </a:p>
        </p:txBody>
      </p:sp>
      <p:sp>
        <p:nvSpPr>
          <p:cNvPr id="19" name="Text 17"/>
          <p:cNvSpPr txBox="1"/>
          <p:nvPr/>
        </p:nvSpPr>
        <p:spPr>
          <a:xfrm>
            <a:off x="457200" y="6309360"/>
            <a:ext cx="11247120" cy="365760"/>
          </a:xfrm>
          <a:prstGeom prst="rect">
            <a:avLst/>
          </a:prstGeom>
          <a:noFill/>
          <a:ln/>
        </p:spPr>
        <p:txBody>
          <a:bodyPr wrap="square" lIns="0" tIns="0" rIns="0" bIns="0" rtlCol="0" anchor="ctr"/>
          <a:lstStyle/>
          <a:p>
            <a:pPr indent="0" marL="0">
              <a:buNone/>
            </a:pPr>
            <a:r>
              <a:rPr lang="en-US" sz="900" i="1" dirty="0">
                <a:solidFill>
                  <a:srgbClr val="9B9488"/>
                </a:solidFill>
                <a:latin typeface="Calibri" pitchFamily="34" charset="0"/>
                <a:ea typeface="Calibri" pitchFamily="34" charset="-122"/>
                <a:cs typeface="Calibri" pitchFamily="34" charset="-120"/>
              </a:rPr>
              <a:t>Also planning Q4? Ask about Paris Fashion Week, Monaco Yacht Show &amp; SF Dreamforce — the full Masscom Global Combo Menu.</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2026-09-09T14:46:00Z</dcterms:created>
  <dcterms:modified xsi:type="dcterms:W3CDTF">2026-09-09T14:46:00Z</dcterms:modified>
</cp:coreProperties>
</file>