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calendly.com/masscomgx/15min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B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aris/img/Paris_Fashion_Week_-_CDG_-_Airport_Cover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4206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4206240"/>
          </a:xfrm>
          <a:prstGeom prst="rect">
            <a:avLst/>
          </a:prstGeom>
          <a:solidFill>
            <a:srgbClr val="0D0B09">
              <a:alpha val="6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3566160"/>
            <a:ext cx="12188952" cy="3291840"/>
          </a:xfrm>
          <a:prstGeom prst="rect">
            <a:avLst/>
          </a:prstGeom>
          <a:solidFill>
            <a:srgbClr val="0D0B09"/>
          </a:solidFill>
          <a:ln/>
        </p:spPr>
      </p:sp>
      <p:sp>
        <p:nvSpPr>
          <p:cNvPr id="5" name="Shape 2"/>
          <p:cNvSpPr/>
          <p:nvPr/>
        </p:nvSpPr>
        <p:spPr>
          <a:xfrm>
            <a:off x="457200" y="502920"/>
            <a:ext cx="822960" cy="0"/>
          </a:xfrm>
          <a:prstGeom prst="line">
            <a:avLst/>
          </a:prstGeom>
          <a:noFill/>
          <a:ln w="25400">
            <a:solidFill>
              <a:srgbClr val="B08D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594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PROGRAMMATIC DOOH PROPOSAL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57200" y="39319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Fashion Week 2026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457200" y="480060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Reaching Buyers, Press &amp; Private Clients Across Paris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57200" y="52578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Paris–CDG + Paris–Orly Airports + Metropolitan City DOOH  ·  28 September – 6 October 2026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57200" y="566928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investment tiers — Explore, Reach &amp; Domination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457200" y="630936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Masscom Global  —  Wealth in motion intelligence.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Nine Days Where the Season Closes at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Centre of Global Luxury Buying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10972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 Fashion Week closes the season circuit after New York, London and Milan — drawing buyers, press and private clients into Avenue Montaigne, Place Vendôme and the Rue Saint-Honoré retail spine, arriving through Charles de Gaulle and Orly for nine dense show days.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2423160"/>
            <a:ext cx="3575304" cy="1188720"/>
          </a:xfrm>
          <a:prstGeom prst="roundRect">
            <a:avLst>
              <a:gd name="adj" fmla="val 6154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2587752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 SEP–6 OCT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2026, Paris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154680"/>
            <a:ext cx="31181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Bank &amp; the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Quadrilatère du Luxe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06824" y="2423160"/>
            <a:ext cx="3575304" cy="1188720"/>
          </a:xfrm>
          <a:prstGeom prst="roundRect">
            <a:avLst>
              <a:gd name="adj" fmla="val 6154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4535424" y="2587752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795+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535424" y="3154680"/>
            <a:ext cx="31181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 across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&amp; city network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156448" y="2423160"/>
            <a:ext cx="3575304" cy="1188720"/>
          </a:xfrm>
          <a:prstGeom prst="roundRect">
            <a:avLst>
              <a:gd name="adj" fmla="val 6154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8385048" y="2587752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385048" y="3154680"/>
            <a:ext cx="31181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types across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&amp; city network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7200" y="38862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NINE DAYS SHAPE THE SEASON'S CLOSE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57200" y="4206240"/>
            <a:ext cx="10972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Mon–Tue (28–29 Sep): Arrival weight — buyers &amp; press land, already carrying NY/London/Milan budgets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57200" y="4590288"/>
            <a:ext cx="10972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Wed–Sat (30 Sep–3 Oct): Peak working calendar — wholesale orders, licensing terms, private-client hosting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57200" y="4974336"/>
            <a:ext cx="10972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Sun–Tue (4–6 Oct): Closing-house weight, as remaining budget concentrates on the season's final shows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598932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Reachable Audience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Masscom Global's September–October 2026 Paris media-planning window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2093976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2084832"/>
            <a:ext cx="1819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Late Sep–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Oct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94360" y="2834640"/>
            <a:ext cx="1819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Nine-day season-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window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752344" y="1920240"/>
            <a:ext cx="2093976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2889504" y="2084832"/>
            <a:ext cx="1819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795+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889504" y="2834640"/>
            <a:ext cx="1819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 in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formats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047488" y="1920240"/>
            <a:ext cx="2093976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5184648" y="2084832"/>
            <a:ext cx="1819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$1,500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184648" y="2834640"/>
            <a:ext cx="1819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day, entry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pricing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7342632" y="1920240"/>
            <a:ext cx="2093976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15" name="Text 13"/>
          <p:cNvSpPr/>
          <p:nvPr/>
        </p:nvSpPr>
        <p:spPr>
          <a:xfrm>
            <a:off x="7479792" y="2084832"/>
            <a:ext cx="1819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3–5 days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479792" y="2834640"/>
            <a:ext cx="1819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brief to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screens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9637776" y="1920240"/>
            <a:ext cx="2093976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18" name="Text 16"/>
          <p:cNvSpPr/>
          <p:nvPr/>
        </p:nvSpPr>
        <p:spPr>
          <a:xfrm>
            <a:off x="9774936" y="2084832"/>
            <a:ext cx="1819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795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9774936" y="2834640"/>
            <a:ext cx="1819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targetable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screens, this campaign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457200" y="374904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pricing and a three-to-five-day activation window mean CDG and Orly placements can be weighted precisely — to the early arrivals wave, the mid-week working-calendar peak, or the closing-house weight as the season wraps.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57200" y="598932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Nine Days Actually Shape the Season's Close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flexibility lets the plan follow the audience through the working week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1155192" cy="685800"/>
          </a:xfrm>
          <a:prstGeom prst="roundRect">
            <a:avLst>
              <a:gd name="adj" fmla="val 8000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20240"/>
            <a:ext cx="11551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Sep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1722120" y="1920240"/>
            <a:ext cx="1155192" cy="685800"/>
          </a:xfrm>
          <a:prstGeom prst="roundRect">
            <a:avLst>
              <a:gd name="adj" fmla="val 8000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722120" y="1920240"/>
            <a:ext cx="11551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Sep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987040" y="1920240"/>
            <a:ext cx="1155192" cy="685800"/>
          </a:xfrm>
          <a:prstGeom prst="roundRect">
            <a:avLst>
              <a:gd name="adj" fmla="val 8000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87040" y="1920240"/>
            <a:ext cx="11551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Sep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251960" y="1920240"/>
            <a:ext cx="1155192" cy="685800"/>
          </a:xfrm>
          <a:prstGeom prst="roundRect">
            <a:avLst>
              <a:gd name="adj" fmla="val 8000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51960" y="1920240"/>
            <a:ext cx="11551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Oct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5516880" y="1920240"/>
            <a:ext cx="1155192" cy="685800"/>
          </a:xfrm>
          <a:prstGeom prst="roundRect">
            <a:avLst>
              <a:gd name="adj" fmla="val 8000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516880" y="1920240"/>
            <a:ext cx="11551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Oct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781800" y="1920240"/>
            <a:ext cx="1155192" cy="685800"/>
          </a:xfrm>
          <a:prstGeom prst="roundRect">
            <a:avLst>
              <a:gd name="adj" fmla="val 8000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800" y="1920240"/>
            <a:ext cx="11551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Oct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8046720" y="1920240"/>
            <a:ext cx="1155192" cy="685800"/>
          </a:xfrm>
          <a:prstGeom prst="roundRect">
            <a:avLst>
              <a:gd name="adj" fmla="val 8000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46720" y="1920240"/>
            <a:ext cx="11551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Oct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9311640" y="1920240"/>
            <a:ext cx="1155192" cy="685800"/>
          </a:xfrm>
          <a:prstGeom prst="roundRect">
            <a:avLst>
              <a:gd name="adj" fmla="val 8000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311640" y="1920240"/>
            <a:ext cx="11551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Oct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10576560" y="1920240"/>
            <a:ext cx="1155192" cy="685800"/>
          </a:xfrm>
          <a:prstGeom prst="roundRect">
            <a:avLst>
              <a:gd name="adj" fmla="val 8000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576560" y="1920240"/>
            <a:ext cx="115519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50" dirty="0"/>
          </a:p>
          <a:p>
            <a:pPr algn="ctr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Oct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57200" y="2834640"/>
            <a:ext cx="2420112" cy="320040"/>
          </a:xfrm>
          <a:prstGeom prst="roundRect">
            <a:avLst>
              <a:gd name="adj" fmla="val 14286"/>
            </a:avLst>
          </a:prstGeom>
          <a:solidFill>
            <a:srgbClr val="B08D57">
              <a:alpha val="65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548640" y="2834640"/>
            <a:ext cx="22372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 weight · buyers &amp; press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2987040" y="3246120"/>
            <a:ext cx="6214872" cy="320040"/>
          </a:xfrm>
          <a:prstGeom prst="roundRect">
            <a:avLst>
              <a:gd name="adj" fmla="val 14286"/>
            </a:avLst>
          </a:prstGeom>
          <a:solidFill>
            <a:srgbClr val="B08D57"/>
          </a:solidFill>
          <a:ln/>
        </p:spPr>
      </p:sp>
      <p:sp>
        <p:nvSpPr>
          <p:cNvPr id="26" name="Text 24"/>
          <p:cNvSpPr/>
          <p:nvPr/>
        </p:nvSpPr>
        <p:spPr>
          <a:xfrm>
            <a:off x="3078480" y="3246120"/>
            <a:ext cx="60319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working calendar · wholesale &amp; private-client hosting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8046720" y="3657600"/>
            <a:ext cx="3685032" cy="320040"/>
          </a:xfrm>
          <a:prstGeom prst="roundRect">
            <a:avLst>
              <a:gd name="adj" fmla="val 14286"/>
            </a:avLst>
          </a:prstGeom>
          <a:solidFill>
            <a:srgbClr val="B08D57">
              <a:alpha val="65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8138160" y="3657600"/>
            <a:ext cx="3502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Closing-house weight · season wraps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457200" y="44348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rates and a three-to-five-day activation mean CDG, Orly and the city network can be weighted to arrivals early, to the working-calendar peak mid-week, and to the closing-house weight as the season wraps.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457200" y="598932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vs. the World's Fashion Capitals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density and passenger volume at comparable European hubs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16130F"/>
          </a:solidFill>
          <a:ln w="19050">
            <a:solidFill>
              <a:srgbClr val="B08D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CDG + Orly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66928" y="2542032"/>
            <a:ext cx="188915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This Campaign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66928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795+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66928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3.0M+ / mo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48686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858414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London Heathrow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2858414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567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858414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6.6M / mo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40173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49901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Frankfurt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149901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359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49901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5.0M / mo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331659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41387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 Malpensa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441387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150+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441387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2.76M / mo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623146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32874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Zurich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9732874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219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732874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1.3M / mo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57200" y="45262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 combines two gateway airports with dense Right Bank city coverage — reaching a passenger and audience base on par with the largest European hubs, concentrated around a single, season-closing nine-day window.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457200" y="5074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Masscom Global network data. Comparison hub figures are drawn from the same network dataset; pricing and activation timeline are current rate-card estimates, not guarantees.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OPTIONS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Your Package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standardized tiers — transparent pricing, no negotiation required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3575304" cy="4160520"/>
          </a:xfrm>
          <a:prstGeom prst="roundRect">
            <a:avLst>
              <a:gd name="adj" fmla="val 2046"/>
            </a:avLst>
          </a:prstGeom>
          <a:solidFill>
            <a:srgbClr val="16130F"/>
          </a:solidFill>
          <a:ln w="19050">
            <a:solidFill>
              <a:srgbClr val="B08D5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27632"/>
            <a:ext cx="1828800" cy="320040"/>
          </a:xfrm>
          <a:prstGeom prst="roundRect">
            <a:avLst>
              <a:gd name="adj" fmla="val 48571"/>
            </a:avLst>
          </a:prstGeom>
          <a:solidFill>
            <a:srgbClr val="B08D57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627632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D0B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POPULAR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2057400"/>
            <a:ext cx="31181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EXPLORE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2514600"/>
            <a:ext cx="3118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the market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926080"/>
            <a:ext cx="311810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$250/hr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685800" y="3364992"/>
            <a:ext cx="311810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rate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85800" y="3657600"/>
            <a:ext cx="31181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$20,000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85800" y="4023360"/>
            <a:ext cx="311810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weekly booking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85800" y="4389120"/>
            <a:ext cx="311810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Entry-tier access to validate Paris Fashion Week as a channel before scaling up.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85800" y="5257800"/>
            <a:ext cx="311810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85800" y="5486400"/>
            <a:ext cx="3118104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 new to airport/city DOOH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306824" y="1828800"/>
            <a:ext cx="3575304" cy="4160520"/>
          </a:xfrm>
          <a:prstGeom prst="roundRect">
            <a:avLst>
              <a:gd name="adj" fmla="val 2046"/>
            </a:avLst>
          </a:prstGeom>
          <a:solidFill>
            <a:srgbClr val="16130F"/>
          </a:solidFill>
          <a:ln w="12700">
            <a:solidFill>
              <a:srgbClr val="16130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35424" y="2057400"/>
            <a:ext cx="31181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REACH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35424" y="2514600"/>
            <a:ext cx="3118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your share-of-voice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35424" y="2926080"/>
            <a:ext cx="311810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$500/hr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4535424" y="3364992"/>
            <a:ext cx="311810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rate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4535424" y="3657600"/>
            <a:ext cx="31181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$45,000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535424" y="4023360"/>
            <a:ext cx="311810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weekly booking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535424" y="4389120"/>
            <a:ext cx="311810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placement weighting and expanded daypart coverage across the network.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535424" y="5257800"/>
            <a:ext cx="311810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4535424" y="5486400"/>
            <a:ext cx="3118104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 scaling proven campaigns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8156448" y="1828800"/>
            <a:ext cx="3575304" cy="4160520"/>
          </a:xfrm>
          <a:prstGeom prst="roundRect">
            <a:avLst>
              <a:gd name="adj" fmla="val 2046"/>
            </a:avLst>
          </a:prstGeom>
          <a:solidFill>
            <a:srgbClr val="16130F"/>
          </a:solidFill>
          <a:ln w="12700">
            <a:solidFill>
              <a:srgbClr val="16130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5048" y="2057400"/>
            <a:ext cx="31181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DOMINATION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385048" y="2514600"/>
            <a:ext cx="31181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the conversation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385048" y="2926080"/>
            <a:ext cx="311810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$1,000/hr</a:t>
            </a:r>
            <a:endParaRPr lang="en-US" sz="2600" dirty="0"/>
          </a:p>
        </p:txBody>
      </p:sp>
      <p:sp>
        <p:nvSpPr>
          <p:cNvPr id="31" name="Text 29"/>
          <p:cNvSpPr/>
          <p:nvPr/>
        </p:nvSpPr>
        <p:spPr>
          <a:xfrm>
            <a:off x="8385048" y="3364992"/>
            <a:ext cx="311810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rate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8385048" y="3657600"/>
            <a:ext cx="31181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$80,000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385048" y="4023360"/>
            <a:ext cx="311810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weekly booking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8385048" y="4389120"/>
            <a:ext cx="311810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share-of-voice across every venue type, with dedicated account management.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8385048" y="5257800"/>
            <a:ext cx="311810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8385048" y="5486400"/>
            <a:ext cx="3118104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leaders wanting full market presence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OPTIONS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Package, Same Premium Network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tiers draw from the identical 795-screen CDG + Orly + Paris footprint — the difference is share-of-voice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1874520"/>
            <a:ext cx="3575304" cy="1005840"/>
          </a:xfrm>
          <a:prstGeom prst="roundRect">
            <a:avLst>
              <a:gd name="adj" fmla="val 7273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011680"/>
            <a:ext cx="3209544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795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2423160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Targetable Screens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06824" y="1874520"/>
            <a:ext cx="3575304" cy="1005840"/>
          </a:xfrm>
          <a:prstGeom prst="roundRect">
            <a:avLst>
              <a:gd name="adj" fmla="val 7273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4489704" y="2011680"/>
            <a:ext cx="3209544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4489704" y="2423160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156448" y="1874520"/>
            <a:ext cx="3575304" cy="1005840"/>
          </a:xfrm>
          <a:prstGeom prst="roundRect">
            <a:avLst>
              <a:gd name="adj" fmla="val 7273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8339328" y="2011680"/>
            <a:ext cx="3209544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8339328" y="2423160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Markets — CDG, Orly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Paris Metropolitan City</a:t>
            </a:r>
            <a:endParaRPr lang="en-US" sz="10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108960"/>
          <a:ext cx="11274552" cy="1371600"/>
        </p:xfrm>
        <a:graphic>
          <a:graphicData uri="http://schemas.openxmlformats.org/drawingml/2006/table">
            <a:tbl>
              <a:tblPr/>
              <a:tblGrid>
                <a:gridCol w="2862072"/>
                <a:gridCol w="1828800"/>
                <a:gridCol w="1645920"/>
                <a:gridCol w="1645920"/>
                <a:gridCol w="1645920"/>
                <a:gridCol w="1645920"/>
              </a:tblGrid>
              <a:tr h="3429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Package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Investment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CDG /wk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ORY /wk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City /wk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Daily Budget (each)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Explore Package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$20,000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$6,667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$6,667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$6,666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$952.38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 Package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$45,000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$15,000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$15,000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$15,000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$2,142.86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Domination Package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$80,000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$26,667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$26,667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$26,666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$3,809.52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</a:tbl>
          </a:graphicData>
        </a:graphic>
      </p:graphicFrame>
      <p:sp>
        <p:nvSpPr>
          <p:cNvPr id="15" name="Text 12"/>
          <p:cNvSpPr/>
          <p:nvPr/>
        </p:nvSpPr>
        <p:spPr>
          <a:xfrm>
            <a:off x="457200" y="4709160"/>
            <a:ext cx="112745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items span the confirmed 28 September–6 October 2026 Paris Fashion Week dates. Weekly budget is split evenly across the CDG, Orly and city line items at every tier.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57200" y="598932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PLAN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Venue Type Mix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795 screens across two airport gateways and premium city office/outdoor formats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3575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 – CHARLES DE GAULLE (CDG) — 334 SCREENS</a:t>
            </a:r>
            <a:endParaRPr lang="en-US" sz="10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194560"/>
          <a:ext cx="3575304" cy="914400"/>
        </p:xfrm>
        <a:graphic>
          <a:graphicData uri="http://schemas.openxmlformats.org/drawingml/2006/table">
            <a:tbl>
              <a:tblPr/>
              <a:tblGrid>
                <a:gridCol w="2502713"/>
                <a:gridCol w="1072591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Transit – Airports (general)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4306824" y="1828800"/>
            <a:ext cx="3575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 – ORLY (ORY) — 137 SCREENS</a:t>
            </a:r>
            <a:endParaRPr lang="en-US" sz="1050" dirty="0"/>
          </a:p>
        </p:txBody>
      </p:sp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06824" y="2194560"/>
          <a:ext cx="3575304" cy="914400"/>
        </p:xfrm>
        <a:graphic>
          <a:graphicData uri="http://schemas.openxmlformats.org/drawingml/2006/table">
            <a:tbl>
              <a:tblPr/>
              <a:tblGrid>
                <a:gridCol w="2502713"/>
                <a:gridCol w="1072591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Transit – Airports (general)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8156448" y="1828800"/>
            <a:ext cx="357530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 METROPOLITAN CITY — 324 SCREENS</a:t>
            </a:r>
            <a:endParaRPr lang="en-US" sz="1050" dirty="0"/>
          </a:p>
        </p:txBody>
      </p:sp>
      <p:graphicFrame>
        <p:nvGraphicFramePr>
          <p:cNvPr id="25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56448" y="2194560"/>
          <a:ext cx="3575304" cy="914400"/>
        </p:xfrm>
        <a:graphic>
          <a:graphicData uri="http://schemas.openxmlformats.org/drawingml/2006/table">
            <a:tbl>
              <a:tblPr/>
              <a:tblGrid>
                <a:gridCol w="2502713"/>
                <a:gridCol w="1072591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645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Office Buildings – Lobby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Outdoor – Billboards – Roadside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FE4"/>
                    </a:solidFill>
                  </a:tcPr>
                </a:tc>
              </a:tr>
            </a:tbl>
          </a:graphicData>
        </a:graphic>
      </p:graphicFrame>
      <p:sp>
        <p:nvSpPr>
          <p:cNvPr id="11" name="Text 6"/>
          <p:cNvSpPr/>
          <p:nvPr/>
        </p:nvSpPr>
        <p:spPr>
          <a:xfrm>
            <a:off x="457200" y="4206240"/>
            <a:ext cx="112745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CDG (334 screens) and Orly (137 screens) run identical Transit – Airports coverage across their departure and arrival concourses. City inventory concentrates on Office Buildings – Lobby placements (313 screens) across the Right Bank business and retail spine, supplemented by roadside billboards (11 screens) on arterial routes.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457200" y="598932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13" name="Text 8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14" name="Text 9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COVERAGE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– Charles de Gaulle (CDG)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334 available screens across CDG's international terminal network</a:t>
            </a:r>
            <a:endParaRPr lang="en-US" sz="1300" dirty="0"/>
          </a:p>
        </p:txBody>
      </p:sp>
      <p:pic>
        <p:nvPicPr>
          <p:cNvPr id="5" name="Image 0" descr="/home/claude/paris/img/Paris_Fashion_week_CDG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783080"/>
            <a:ext cx="667512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783080"/>
            <a:ext cx="6675120" cy="416052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06640" y="1828800"/>
            <a:ext cx="4325112" cy="822960"/>
          </a:xfrm>
          <a:prstGeom prst="rect">
            <a:avLst/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06640" y="1828800"/>
            <a:ext cx="54864" cy="82296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9" name="Text 6"/>
          <p:cNvSpPr/>
          <p:nvPr/>
        </p:nvSpPr>
        <p:spPr>
          <a:xfrm>
            <a:off x="7680960" y="1828800"/>
            <a:ext cx="181654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334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497507" y="1828800"/>
            <a:ext cx="23788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screens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406640" y="2834640"/>
            <a:ext cx="4325112" cy="822960"/>
          </a:xfrm>
          <a:prstGeom prst="rect">
            <a:avLst/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406640" y="2834640"/>
            <a:ext cx="54864" cy="82296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3" name="Text 10"/>
          <p:cNvSpPr/>
          <p:nvPr/>
        </p:nvSpPr>
        <p:spPr>
          <a:xfrm>
            <a:off x="7680960" y="2834640"/>
            <a:ext cx="181654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9497507" y="2834640"/>
            <a:ext cx="23788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 across the terminals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406640" y="3977640"/>
            <a:ext cx="4325112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Charles de Gaulle takes essentially all intercontinental season traffic — the principal gateway for buyers and press arriving from outside Europe. Screens span the terminal network's departure and transit concourses, weighted to the highest-dwell zones on the arrivals-to-connection journey.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57200" y="617220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COVERAGE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– Orly (ORY)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137 available screens across Orly's domestic and regional terminals</a:t>
            </a:r>
            <a:endParaRPr lang="en-US" sz="1300" dirty="0"/>
          </a:p>
        </p:txBody>
      </p:sp>
      <p:pic>
        <p:nvPicPr>
          <p:cNvPr id="5" name="Image 0" descr="/home/claude/paris/img/Paris_Fashion_Week_ORY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783080"/>
            <a:ext cx="667512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783080"/>
            <a:ext cx="6675120" cy="416052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06640" y="1828800"/>
            <a:ext cx="4325112" cy="822960"/>
          </a:xfrm>
          <a:prstGeom prst="rect">
            <a:avLst/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06640" y="1828800"/>
            <a:ext cx="54864" cy="82296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9" name="Text 6"/>
          <p:cNvSpPr/>
          <p:nvPr/>
        </p:nvSpPr>
        <p:spPr>
          <a:xfrm>
            <a:off x="7680960" y="1828800"/>
            <a:ext cx="181654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137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497507" y="1828800"/>
            <a:ext cx="23788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screens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406640" y="2834640"/>
            <a:ext cx="4325112" cy="822960"/>
          </a:xfrm>
          <a:prstGeom prst="rect">
            <a:avLst/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406640" y="2834640"/>
            <a:ext cx="54864" cy="82296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3" name="Text 10"/>
          <p:cNvSpPr/>
          <p:nvPr/>
        </p:nvSpPr>
        <p:spPr>
          <a:xfrm>
            <a:off x="7680960" y="2834640"/>
            <a:ext cx="181654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9497507" y="2834640"/>
            <a:ext cx="23788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 across the terminals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406640" y="3977640"/>
            <a:ext cx="4325112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Orly adds domestic and diaspora reach closer to the city centre, complementing CDG's intercontinental volume with a shorter transfer into central Paris for regional buyers and press.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57200" y="617220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COVERAGE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Metropolitan City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324 available screens across the Right Bank luxury spine and arterial routes</a:t>
            </a:r>
            <a:endParaRPr lang="en-US" sz="1300" dirty="0"/>
          </a:p>
        </p:txBody>
      </p:sp>
      <p:pic>
        <p:nvPicPr>
          <p:cNvPr id="5" name="Image 0" descr="/home/claude/paris/img/Paris_Fashion_Week_city_screen_map_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783080"/>
            <a:ext cx="6675120" cy="4160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783080"/>
            <a:ext cx="6675120" cy="416052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06640" y="1828800"/>
            <a:ext cx="4325112" cy="822960"/>
          </a:xfrm>
          <a:prstGeom prst="rect">
            <a:avLst/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06640" y="1828800"/>
            <a:ext cx="54864" cy="82296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9" name="Text 6"/>
          <p:cNvSpPr/>
          <p:nvPr/>
        </p:nvSpPr>
        <p:spPr>
          <a:xfrm>
            <a:off x="7680960" y="1828800"/>
            <a:ext cx="181654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324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9497507" y="1828800"/>
            <a:ext cx="23788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city screens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406640" y="2834640"/>
            <a:ext cx="4325112" cy="822960"/>
          </a:xfrm>
          <a:prstGeom prst="rect">
            <a:avLst/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406640" y="2834640"/>
            <a:ext cx="54864" cy="82296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3" name="Text 10"/>
          <p:cNvSpPr/>
          <p:nvPr/>
        </p:nvSpPr>
        <p:spPr>
          <a:xfrm>
            <a:off x="7680960" y="2834640"/>
            <a:ext cx="181654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9497507" y="2834640"/>
            <a:ext cx="23788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Formats — office lobby &amp;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roadside billboard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406640" y="3977640"/>
            <a:ext cx="4325112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concentrates on the Right Bank — Avenue Montaigne, Place Vendôme, Rue Saint-Honoré and the Metro-fed office corridors feeding the fashion district — with roadside billboard reach on arterial routes into the wider 16th and 18th arrondissements and Nanterre for commuter and event-day traffic during the show week.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57200" y="617220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CDG &amp; Orly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across both airport terminal networks</a:t>
            </a:r>
            <a:endParaRPr lang="en-US" sz="1300" dirty="0"/>
          </a:p>
        </p:txBody>
      </p:sp>
      <p:pic>
        <p:nvPicPr>
          <p:cNvPr id="5" name="Image 0" descr="/home/claude/paris/img/Paris_Fashion_week_image_1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828800"/>
            <a:ext cx="2647188" cy="35661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5440680"/>
            <a:ext cx="264718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CDG — terminal digital wall, departures concourse</a:t>
            </a:r>
            <a:endParaRPr lang="en-US" sz="1050" dirty="0"/>
          </a:p>
        </p:txBody>
      </p:sp>
      <p:pic>
        <p:nvPicPr>
          <p:cNvPr id="7" name="Image 1" descr="/home/claude/paris/img/Paris_Fashion_week_Image_2.jpe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332988" y="1828800"/>
            <a:ext cx="2647188" cy="35661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332988" y="5440680"/>
            <a:ext cx="264718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CDG — terminal corridor digital wall</a:t>
            </a:r>
            <a:endParaRPr lang="en-US" sz="1050" dirty="0"/>
          </a:p>
        </p:txBody>
      </p:sp>
      <p:pic>
        <p:nvPicPr>
          <p:cNvPr id="9" name="Image 2" descr="/home/claude/paris/img/Paris_Fashion_week_CDG_image_2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208776" y="1828800"/>
            <a:ext cx="2647188" cy="35661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08776" y="5440680"/>
            <a:ext cx="264718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CDG — baggage claim tourist-information screen</a:t>
            </a:r>
            <a:endParaRPr lang="en-US" sz="1050" dirty="0"/>
          </a:p>
        </p:txBody>
      </p:sp>
      <p:pic>
        <p:nvPicPr>
          <p:cNvPr id="11" name="Image 3" descr="/home/claude/paris/img/Paris_fashion_week_CDG_image_1.jpe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084564" y="1828800"/>
            <a:ext cx="2647188" cy="356616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084564" y="5440680"/>
            <a:ext cx="264718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CDG — terminal freestanding kiosk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457200" y="630936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14" name="Text 8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15" name="Text 9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Paris Metropolitan City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across Right Bank office lobbies and arterial routes</a:t>
            </a:r>
            <a:endParaRPr lang="en-US" sz="1300" dirty="0"/>
          </a:p>
        </p:txBody>
      </p:sp>
      <p:pic>
        <p:nvPicPr>
          <p:cNvPr id="5" name="Image 0" descr="/home/claude/paris/img/Paris_Fashion_Week_city_2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828800"/>
            <a:ext cx="2647188" cy="35661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5440680"/>
            <a:ext cx="264718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 lobby — elevator-bank digital screen</a:t>
            </a:r>
            <a:endParaRPr lang="en-US" sz="1050" dirty="0"/>
          </a:p>
        </p:txBody>
      </p:sp>
      <p:pic>
        <p:nvPicPr>
          <p:cNvPr id="7" name="Image 1" descr="/home/claude/paris/img/Paris_Fashion_Week_city_3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332988" y="1828800"/>
            <a:ext cx="2647188" cy="35661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332988" y="5440680"/>
            <a:ext cx="264718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 lobby — entrance digital screen</a:t>
            </a:r>
            <a:endParaRPr lang="en-US" sz="1050" dirty="0"/>
          </a:p>
        </p:txBody>
      </p:sp>
      <p:pic>
        <p:nvPicPr>
          <p:cNvPr id="9" name="Image 2" descr="/home/claude/paris/img/Paris_Fashion_Week_city_4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208776" y="1828800"/>
            <a:ext cx="2647188" cy="35661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08776" y="5440680"/>
            <a:ext cx="264718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 lobby — private-suite digital screen</a:t>
            </a:r>
            <a:endParaRPr lang="en-US" sz="1050" dirty="0"/>
          </a:p>
        </p:txBody>
      </p:sp>
      <p:pic>
        <p:nvPicPr>
          <p:cNvPr id="11" name="Image 3" descr="/home/claude/paris/img/Paris_Fashion_Week_city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084564" y="1828800"/>
            <a:ext cx="2647188" cy="356616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084564" y="5440680"/>
            <a:ext cx="2647188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 lobby — turnstile-entrance digital screen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457200" y="6309360"/>
            <a:ext cx="112745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  <p:sp>
        <p:nvSpPr>
          <p:cNvPr id="14" name="Text 8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15" name="Text 9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MASSCOM GLOBAL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Masscom Global Standard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828800"/>
            <a:ext cx="5500116" cy="1737360"/>
          </a:xfrm>
          <a:prstGeom prst="roundRect">
            <a:avLst>
              <a:gd name="adj" fmla="val 4211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20574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31520" y="2514600"/>
            <a:ext cx="49514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Verified inventory &amp; audience data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2880360"/>
            <a:ext cx="49514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terminal, screen count and passenger figure is checked against current operator data, not published estimates.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231636" y="1828800"/>
            <a:ext cx="5500116" cy="1737360"/>
          </a:xfrm>
          <a:prstGeom prst="roundRect">
            <a:avLst>
              <a:gd name="adj" fmla="val 4211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05956" y="20574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505956" y="2514600"/>
            <a:ext cx="49514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Transparent delivery reporting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505956" y="2880360"/>
            <a:ext cx="49514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of play, placement documentation and post-campaign reporting so you see exactly where and when creative ran.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840480"/>
            <a:ext cx="5500116" cy="1737360"/>
          </a:xfrm>
          <a:prstGeom prst="roundRect">
            <a:avLst>
              <a:gd name="adj" fmla="val 4211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40690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31520" y="4526280"/>
            <a:ext cx="49514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Benchmarked recommendations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1520" y="4892040"/>
            <a:ext cx="49514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mix and city weighting set against comparable campaigns across our 1,000+ airport network.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231636" y="3840480"/>
            <a:ext cx="5500116" cy="1737360"/>
          </a:xfrm>
          <a:prstGeom prst="roundRect">
            <a:avLst>
              <a:gd name="adj" fmla="val 4211"/>
            </a:avLst>
          </a:prstGeom>
          <a:solidFill>
            <a:srgbClr val="F4EFE4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05956" y="40690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505956" y="4526280"/>
            <a:ext cx="49514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absorb the complexity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05956" y="4892040"/>
            <a:ext cx="49514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Negotiation, trafficking, creative specs and delivery are on us; you approve the plan and see the results.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57200" y="6537960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Paris Fashion Week 2026 PDOOH Proposal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274552" y="653796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0B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Fashion Week Closes the Season.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CDG, Orly and the Right Bank luxury spine see their heaviest fashion-week traffic in a fixed nine-day window — a campaign confirmed after 28 September misses the arrival wave entirely.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69164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   $250/hr · $20,000/wk min.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57200" y="19659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     $500/hr · $45,000/wk min.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200" y="224028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Domination $1,000/hr · $80,000/wk min.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57200" y="2743200"/>
            <a:ext cx="3566160" cy="1554480"/>
          </a:xfrm>
          <a:prstGeom prst="roundRect">
            <a:avLst>
              <a:gd name="adj" fmla="val 3529"/>
            </a:avLst>
          </a:prstGeom>
          <a:solidFill>
            <a:srgbClr val="231F19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880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327355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your package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36576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Explore, Reach, or Domination — based on your budget and ambition.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160520" y="2743200"/>
            <a:ext cx="3566160" cy="1554480"/>
          </a:xfrm>
          <a:prstGeom prst="roundRect">
            <a:avLst>
              <a:gd name="adj" fmla="val 3529"/>
            </a:avLst>
          </a:prstGeom>
          <a:solidFill>
            <a:srgbClr val="231F19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880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343400" y="327355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Finalize creative specs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343400" y="36576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supply full spec sheets per venue type and screen size.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863840" y="2743200"/>
            <a:ext cx="3566160" cy="1554480"/>
          </a:xfrm>
          <a:prstGeom prst="roundRect">
            <a:avLst>
              <a:gd name="adj" fmla="val 3529"/>
            </a:avLst>
          </a:prstGeom>
          <a:solidFill>
            <a:srgbClr val="231F19"/>
          </a:solidFill>
          <a:ln/>
        </p:spPr>
      </p:sp>
      <p:sp>
        <p:nvSpPr>
          <p:cNvPr id="16" name="Text 14"/>
          <p:cNvSpPr/>
          <p:nvPr/>
        </p:nvSpPr>
        <p:spPr>
          <a:xfrm>
            <a:off x="8046720" y="288036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046720" y="327355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 &amp; traffic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046720" y="36576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handles negotiation, trafficking and delivery reporting.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57200" y="46177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Expert Consultation — calendly.com/masscomgx/15min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51663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— Wealth in motion intelligence. | 1,000+ airports, 180+ countries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640080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planning October? Ask about Milan Fashion Week, London Fashion Week, Monaco Yacht Show, Oktoberfest &amp; SF Dreamforce — the full Masscom Global Combo Menu.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2026-09-09T14:04:43Z</dcterms:created>
  <dcterms:modified xsi:type="dcterms:W3CDTF">2026-09-09T14:04:43Z</dcterms:modified>
</cp:coreProperties>
</file>