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DE31B4-AA30-4395-B25F-3E631D66CCF4}" v="2542" dt="2023-03-31T05:15:23.6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3" autoAdjust="0"/>
    <p:restoredTop sz="94660"/>
  </p:normalViewPr>
  <p:slideViewPr>
    <p:cSldViewPr snapToGrid="0">
      <p:cViewPr varScale="1">
        <p:scale>
          <a:sx n="93" d="100"/>
          <a:sy n="93" d="100"/>
        </p:scale>
        <p:origin x="84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3/31/2023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3/31/2023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3/31/2023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3/31/2023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3/31/2023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3/31/2023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3/31/2023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3/31/2023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3/31/2023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3/31/2023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3/31/2023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3/31/2023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rewminate.com/thomas-aquinas-on-law-tyranny-and-resistance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cherlund.blogspot.com/2016/05/here-lies-aristotle-archaeologist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/3.0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fs2.american.edu/dfagel/www/Class%20Readings/Aquinas/Aquinas-Summa_On%20Law.pdf" TargetMode="External"/><Relationship Id="rId2" Type="http://schemas.openxmlformats.org/officeDocument/2006/relationships/hyperlink" Target="https://www.youtube.com/watch?v=r_UfYY7aWKo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7D3A4E0-C908-4EA9-ABDF-E82AD6BDE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63323"/>
            <a:ext cx="8991600" cy="1692771"/>
          </a:xfrm>
        </p:spPr>
        <p:txBody>
          <a:bodyPr>
            <a:normAutofit/>
          </a:bodyPr>
          <a:lstStyle/>
          <a:p>
            <a:r>
              <a:rPr lang="en-US" dirty="0"/>
              <a:t>Thomas Aquinas on Law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79220" y="5374888"/>
            <a:ext cx="3995955" cy="758282"/>
          </a:xfrm>
        </p:spPr>
        <p:txBody>
          <a:bodyPr vert="horz" lIns="91440" tIns="45720" rIns="91440" bIns="45720" rtlCol="0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1700">
                <a:solidFill>
                  <a:schemeClr val="bg1"/>
                </a:solidFill>
              </a:rPr>
              <a:t>Dr. Ashok Karra</a:t>
            </a:r>
            <a:br>
              <a:rPr lang="en-US" sz="1700">
                <a:solidFill>
                  <a:schemeClr val="bg1"/>
                </a:solidFill>
              </a:rPr>
            </a:br>
            <a:r>
              <a:rPr lang="en-US" sz="1700">
                <a:solidFill>
                  <a:schemeClr val="bg1"/>
                </a:solidFill>
              </a:rPr>
              <a:t>Lecturer, Missouri Science &amp; Technology</a:t>
            </a:r>
          </a:p>
        </p:txBody>
      </p:sp>
    </p:spTree>
    <p:extLst>
      <p:ext uri="{BB962C8B-B14F-4D97-AF65-F5344CB8AC3E}">
        <p14:creationId xmlns:p14="http://schemas.microsoft.com/office/powerpoint/2010/main" val="1194440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D3989-7A06-5D67-B125-3243FCEA5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672" y="978776"/>
            <a:ext cx="4486656" cy="1174991"/>
          </a:xfrm>
        </p:spPr>
        <p:txBody>
          <a:bodyPr>
            <a:normAutofit/>
          </a:bodyPr>
          <a:lstStyle/>
          <a:p>
            <a:r>
              <a:rPr lang="en-US" sz="2400"/>
              <a:t>Lesson Objectives</a:t>
            </a:r>
          </a:p>
        </p:txBody>
      </p:sp>
      <p:pic>
        <p:nvPicPr>
          <p:cNvPr id="4" name="Picture 4" descr="A picture containing text, person, person&#10;&#10;Description automatically generated">
            <a:extLst>
              <a:ext uri="{FF2B5EF4-FFF2-40B4-BE49-F238E27FC236}">
                <a16:creationId xmlns:a16="http://schemas.microsoft.com/office/drawing/2014/main" id="{DB9466AC-0391-518A-6C90-D86A2447B5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917" r="39166" b="-1"/>
          <a:stretch/>
        </p:blipFill>
        <p:spPr>
          <a:xfrm>
            <a:off x="20" y="10"/>
            <a:ext cx="6086621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A1731-46B3-4808-82CA-DD69FC8B5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672" y="2640692"/>
            <a:ext cx="4486656" cy="325525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What does Aquinas mean by "law?" How does this differ from a more modern understanding?</a:t>
            </a:r>
          </a:p>
          <a:p>
            <a:r>
              <a:rPr lang="en-US" dirty="0"/>
              <a:t>Explain "natural law;" describe the "basic goods" and how they function. Are these ideas you have thought about before?</a:t>
            </a:r>
          </a:p>
          <a:p>
            <a:r>
              <a:rPr lang="en-US" dirty="0"/>
              <a:t>Can the ideas of a 13th century monk speak to us, even if we disagree?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81B84A-8A0F-DBAC-715B-63EEF816C29C}"/>
              </a:ext>
            </a:extLst>
          </p:cNvPr>
          <p:cNvSpPr txBox="1"/>
          <p:nvPr/>
        </p:nvSpPr>
        <p:spPr>
          <a:xfrm>
            <a:off x="3503883" y="6657945"/>
            <a:ext cx="258275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4375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530FE0-C542-45A1-BCD8-935787009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51" y="640080"/>
            <a:ext cx="8924024" cy="5200996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0543" y="825096"/>
            <a:ext cx="8549640" cy="48309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9357C-7872-918D-A2AE-F4382015D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984" y="1283546"/>
            <a:ext cx="5715917" cy="39140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>
                <a:ea typeface="+mn-lt"/>
                <a:cs typeface="+mn-lt"/>
              </a:rPr>
              <a:t>"an ordinance of reason for the common good, made by him who has care of the community, and promulgated." (ST Q 90, Article 4)</a:t>
            </a:r>
          </a:p>
          <a:p>
            <a:pPr marL="0" indent="0">
              <a:buNone/>
            </a:pPr>
            <a:endParaRPr lang="en-US" sz="2400" dirty="0">
              <a:solidFill>
                <a:srgbClr val="262626"/>
              </a:solidFill>
            </a:endParaRPr>
          </a:p>
          <a:p>
            <a:pPr>
              <a:buFont typeface="Calibri" panose="020B0604020202020204" pitchFamily="34" charset="0"/>
              <a:buChar char="-"/>
            </a:pPr>
            <a:r>
              <a:rPr lang="en-US" dirty="0">
                <a:solidFill>
                  <a:srgbClr val="262626"/>
                </a:solidFill>
              </a:rPr>
              <a:t>"ordinance of reason"</a:t>
            </a:r>
          </a:p>
          <a:p>
            <a:pPr>
              <a:buFont typeface="Calibri" panose="020B0604020202020204" pitchFamily="34" charset="0"/>
              <a:buChar char="-"/>
            </a:pPr>
            <a:r>
              <a:rPr lang="en-US" dirty="0">
                <a:solidFill>
                  <a:srgbClr val="262626"/>
                </a:solidFill>
              </a:rPr>
              <a:t>"common good" / "care of the community"</a:t>
            </a:r>
          </a:p>
          <a:p>
            <a:pPr>
              <a:buFont typeface="Calibri" panose="020B0604020202020204" pitchFamily="34" charset="0"/>
              <a:buChar char="-"/>
            </a:pPr>
            <a:r>
              <a:rPr lang="en-US" dirty="0">
                <a:solidFill>
                  <a:srgbClr val="262626"/>
                </a:solidFill>
              </a:rPr>
              <a:t>"promulgated"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6718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5562CE-4C38-9797-57F7-899EA0946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0168" y="1586484"/>
            <a:ext cx="3685032" cy="36850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FFFFFF"/>
                </a:solidFill>
              </a:rPr>
              <a:t>Aquinas Defines Law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15003C0-4240-E8AD-674C-6461D85D246B}"/>
              </a:ext>
            </a:extLst>
          </p:cNvPr>
          <p:cNvCxnSpPr/>
          <p:nvPr/>
        </p:nvCxnSpPr>
        <p:spPr>
          <a:xfrm>
            <a:off x="1257301" y="3457266"/>
            <a:ext cx="5025512" cy="35643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945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801D6-537D-FB8A-1702-4F1070FD9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Law: An "Ordinance of Reason for the Common Good"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73EE4-5942-DE2E-563C-244FD05A763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"common good" / "care of the community" — our starting point. What are the </a:t>
            </a:r>
            <a:r>
              <a:rPr lang="en-US" i="1" dirty="0"/>
              <a:t>political</a:t>
            </a:r>
            <a:r>
              <a:rPr lang="en-US" dirty="0"/>
              <a:t> implications of this rhetoric?</a:t>
            </a:r>
          </a:p>
          <a:p>
            <a:r>
              <a:rPr lang="en-US" dirty="0"/>
              <a:t>Contrast with the Declaration of Independence: "</a:t>
            </a:r>
            <a:r>
              <a:rPr lang="en" dirty="0">
                <a:ea typeface="+mn-lt"/>
                <a:cs typeface="+mn-lt"/>
              </a:rPr>
              <a:t>We hold these truths to be self-evident, that all men are created equal, that they are endowed, by their Creator, with certain unalienable rights, that among these are </a:t>
            </a:r>
            <a:r>
              <a:rPr lang="en" b="1" dirty="0">
                <a:ea typeface="+mn-lt"/>
                <a:cs typeface="+mn-lt"/>
              </a:rPr>
              <a:t>life, liberty, and the pursuit of happiness</a:t>
            </a:r>
            <a:r>
              <a:rPr lang="en" dirty="0">
                <a:ea typeface="+mn-lt"/>
                <a:cs typeface="+mn-lt"/>
              </a:rPr>
              <a:t>."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C81BB4-8DC0-142A-DA0E-559CCE2A3B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Consider 13th century Europe. The Catholic Church provides a moral law for everyone. What is important for people at that time?</a:t>
            </a:r>
          </a:p>
          <a:p>
            <a:r>
              <a:rPr lang="en-US" dirty="0"/>
              <a:t>Consider 1776 in the colonies. What is important to the Framers? What do they envision the political and moral order resting upon?</a:t>
            </a:r>
          </a:p>
          <a:p>
            <a:r>
              <a:rPr lang="en-US" dirty="0"/>
              <a:t>Do you feel people appeal to the "common good" nowadays?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98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3EA72-1E19-1A10-D78E-F75801F83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5894832" cy="1188720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dirty="0"/>
              <a:t>"Ordinance of Reason"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7398F1-8649-FCBE-3292-30E515D499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3243" y="2638044"/>
            <a:ext cx="5963317" cy="326320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750" dirty="0">
                <a:ea typeface="+mn-lt"/>
                <a:cs typeface="+mn-lt"/>
              </a:rPr>
              <a:t>How does reason create order? This leads to Aquinas' teaching of "natural law."</a:t>
            </a:r>
          </a:p>
          <a:p>
            <a:r>
              <a:rPr lang="en-US" sz="1750" dirty="0">
                <a:ea typeface="+mn-lt"/>
                <a:cs typeface="+mn-lt"/>
              </a:rPr>
              <a:t>"Natural law:" you lean toward the good. When you apply your reason, you can articulate the moral law. It doesn't matter if you believe in God: you can still see what to avoid and what to promote.</a:t>
            </a:r>
          </a:p>
          <a:p>
            <a:r>
              <a:rPr lang="en-US" sz="1750" dirty="0">
                <a:ea typeface="+mn-lt"/>
                <a:cs typeface="+mn-lt"/>
              </a:rPr>
              <a:t>"Basic goods:" life (self-preservation), reproduction, education, seeking God, being social, avoiding offense, avoiding ignorance. (h/t Hank Green's "Crash Course: Natural Law Theory")</a:t>
            </a:r>
          </a:p>
          <a:p>
            <a:r>
              <a:rPr lang="en-US" sz="1750" dirty="0"/>
              <a:t>Hank's example: "life" as not just avoiding death but feeding the homeless, etc.</a:t>
            </a:r>
          </a:p>
          <a:p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9398A9-0D0D-4901-BDDF-B3D93CECA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6706" y="964692"/>
            <a:ext cx="3986784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11FEC3B-E514-4E21-B2CB-7903A73569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1298" y="1128683"/>
            <a:ext cx="3657600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2" descr="Free Images : building, monument, asia, landmark, modern, place of ...">
            <a:extLst>
              <a:ext uri="{FF2B5EF4-FFF2-40B4-BE49-F238E27FC236}">
                <a16:creationId xmlns:a16="http://schemas.microsoft.com/office/drawing/2014/main" id="{2B396E31-93E3-9C1D-FFCF-136B32C0CD1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951851" y="1293275"/>
            <a:ext cx="2856494" cy="427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76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E5173-61F5-E6F6-D024-FA6B096A1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324" y="472567"/>
            <a:ext cx="7729728" cy="1188720"/>
          </a:xfrm>
        </p:spPr>
        <p:txBody>
          <a:bodyPr/>
          <a:lstStyle/>
          <a:p>
            <a:r>
              <a:rPr lang="en-US" dirty="0"/>
              <a:t>Complications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9271B-9FA5-2DD8-0E4B-0AD971CD36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1600" y="1971294"/>
            <a:ext cx="4271771" cy="31019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Does natural law reconcile reason and morality?</a:t>
            </a:r>
          </a:p>
          <a:p>
            <a:r>
              <a:rPr lang="en-US" b="1" dirty="0"/>
              <a:t>"Natural law," for Aquinas, is one of 4 types of law.</a:t>
            </a:r>
          </a:p>
          <a:p>
            <a:r>
              <a:rPr lang="en-US" dirty="0"/>
              <a:t>"Eternal," "Divine," and "Human" are the others.</a:t>
            </a:r>
          </a:p>
          <a:p>
            <a:r>
              <a:rPr lang="en-US" dirty="0"/>
              <a:t>Does Aquinas believe we are reasonable, or does he believe God made us reasonable? Is there a difference?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38D3CE-44E3-CFAF-AD63-EAC738575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50814" y="3042857"/>
            <a:ext cx="4270247" cy="31019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How do we understand the political implications of "natural law?"</a:t>
            </a:r>
          </a:p>
          <a:p>
            <a:r>
              <a:rPr lang="en-US" b="1" dirty="0"/>
              <a:t>"Natural law" is tied to other ideas of reason and freedom. Aristotle in NE V: "</a:t>
            </a:r>
            <a:r>
              <a:rPr lang="en-US" b="1" dirty="0">
                <a:ea typeface="+mn-lt"/>
                <a:cs typeface="+mn-lt"/>
              </a:rPr>
              <a:t>what [the law] does not expressly sanction, it forbids."</a:t>
            </a:r>
          </a:p>
          <a:p>
            <a:r>
              <a:rPr lang="en-US" dirty="0"/>
              <a:t>Can "natural law" be reconciled with our ideas about rights?</a:t>
            </a:r>
          </a:p>
          <a:p>
            <a:r>
              <a:rPr lang="en-US" dirty="0"/>
              <a:t>N.B. the need for the "common good"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D6F0A3C-50F5-29C8-901E-A1F1CDEEF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209945" y="546100"/>
            <a:ext cx="2741485" cy="41147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318C6F-BD2E-CAD1-5709-55DA874796B8}"/>
              </a:ext>
            </a:extLst>
          </p:cNvPr>
          <p:cNvSpPr txBox="1"/>
          <p:nvPr/>
        </p:nvSpPr>
        <p:spPr>
          <a:xfrm>
            <a:off x="9210675" y="4597400"/>
            <a:ext cx="2740025" cy="317500"/>
          </a:xfrm>
          <a:prstGeom prst="rect">
            <a:avLst/>
          </a:prstGeom>
        </p:spPr>
        <p:txBody>
          <a:bodyPr lIns="91440" tIns="45720" rIns="91440" bIns="45720" anchor="t">
            <a:normAutofit fontScale="47500" lnSpcReduction="20000"/>
          </a:bodyPr>
          <a:lstStyle/>
          <a:p>
            <a:r>
              <a:rPr lang="en-US" dirty="0">
                <a:hlinkClick r:id="rId3"/>
              </a:rPr>
              <a:t>This Photo</a:t>
            </a:r>
            <a:r>
              <a:rPr lang="en-US" dirty="0"/>
              <a:t> by </a:t>
            </a:r>
            <a:r>
              <a:rPr lang="en-US" dirty="0" err="1"/>
              <a:t>Unknon</a:t>
            </a:r>
            <a:r>
              <a:rPr lang="en-US" dirty="0"/>
              <a:t> author is licensed under </a:t>
            </a:r>
            <a:r>
              <a:rPr lang="en-US" dirty="0">
                <a:hlinkClick r:id="rId4"/>
              </a:rPr>
              <a:t>CC BY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0867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E270C-9A34-F99E-EEC3-3D65EB1CC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672" y="978776"/>
            <a:ext cx="4486656" cy="1174991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400"/>
              <a:t>Complications (cont.)</a:t>
            </a:r>
          </a:p>
        </p:txBody>
      </p:sp>
      <p:pic>
        <p:nvPicPr>
          <p:cNvPr id="5" name="Picture 5" descr="Cardboard boxes">
            <a:extLst>
              <a:ext uri="{FF2B5EF4-FFF2-40B4-BE49-F238E27FC236}">
                <a16:creationId xmlns:a16="http://schemas.microsoft.com/office/drawing/2014/main" id="{C3878460-0549-8138-1DC5-84FBD034A3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2387" r="18150" b="2"/>
          <a:stretch/>
        </p:blipFill>
        <p:spPr>
          <a:xfrm>
            <a:off x="20" y="10"/>
            <a:ext cx="6086621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53323-B035-0235-573A-31051EA85E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00672" y="2640692"/>
            <a:ext cx="4486656" cy="325525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168910">
              <a:lnSpc>
                <a:spcPct val="90000"/>
              </a:lnSpc>
            </a:pPr>
            <a:r>
              <a:rPr lang="en-US" sz="1700" b="1" dirty="0"/>
              <a:t>Historically, Aquinas's emphasis on self-preservation and his ideas about property were used to break from his morality.</a:t>
            </a:r>
          </a:p>
          <a:p>
            <a:pPr marL="168910">
              <a:lnSpc>
                <a:spcPct val="90000"/>
              </a:lnSpc>
            </a:pPr>
            <a:r>
              <a:rPr lang="en-US" sz="1700" dirty="0"/>
              <a:t>Locke ("life, liberty, property;" a right to revolution; a major influence on the Framers): you mix your labor with a natural resource and obtain private property.</a:t>
            </a:r>
          </a:p>
          <a:p>
            <a:pPr marL="168910">
              <a:lnSpc>
                <a:spcPct val="90000"/>
              </a:lnSpc>
            </a:pPr>
            <a:r>
              <a:rPr lang="en-US" sz="1700" dirty="0"/>
              <a:t>Private Property + Self-Preservation lend themselves to Constitutionalism.</a:t>
            </a:r>
          </a:p>
          <a:p>
            <a:pPr marL="168910">
              <a:lnSpc>
                <a:spcPct val="90000"/>
              </a:lnSpc>
            </a:pPr>
            <a:r>
              <a:rPr lang="en-US" sz="1700" dirty="0"/>
              <a:t>Aquinas seems to endorse these concerns in a very different spirit: virtue, </a:t>
            </a:r>
            <a:r>
              <a:rPr lang="en-US" sz="1700" i="1" dirty="0"/>
              <a:t>summum </a:t>
            </a:r>
            <a:r>
              <a:rPr lang="en-US" sz="1700" i="1" dirty="0" err="1"/>
              <a:t>bonum</a:t>
            </a:r>
            <a:r>
              <a:rPr lang="en-US" sz="1700" dirty="0"/>
              <a:t>, the common good.</a:t>
            </a:r>
          </a:p>
        </p:txBody>
      </p:sp>
    </p:spTree>
    <p:extLst>
      <p:ext uri="{BB962C8B-B14F-4D97-AF65-F5344CB8AC3E}">
        <p14:creationId xmlns:p14="http://schemas.microsoft.com/office/powerpoint/2010/main" val="2875608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E62AFC-FC23-3BCA-2A14-0B480B26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dirty="0"/>
              <a:t>Review &amp;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C0C0A-F5F5-EF80-01C4-B003E2555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1727700"/>
            <a:ext cx="8779512" cy="367300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>
                <a:solidFill>
                  <a:srgbClr val="404040"/>
                </a:solidFill>
              </a:rPr>
              <a:t> Law, reason, and freedom are very different for our world and Aquinas' thought.</a:t>
            </a:r>
          </a:p>
          <a:p>
            <a:r>
              <a:rPr lang="en-US" dirty="0">
                <a:solidFill>
                  <a:srgbClr val="404040"/>
                </a:solidFill>
              </a:rPr>
              <a:t>However, can we use reason to think about what positive changes we want? Is a notion of a "common good" helpful?</a:t>
            </a:r>
          </a:p>
          <a:p>
            <a:r>
              <a:rPr lang="en-US" dirty="0">
                <a:solidFill>
                  <a:srgbClr val="404040"/>
                </a:solidFill>
              </a:rPr>
              <a:t>Is this too religious to be useful?</a:t>
            </a:r>
          </a:p>
          <a:p>
            <a:pPr marL="0" indent="0">
              <a:buNone/>
            </a:pPr>
            <a:r>
              <a:rPr lang="en-US" i="1" dirty="0">
                <a:solidFill>
                  <a:srgbClr val="404040"/>
                </a:solidFill>
              </a:rPr>
              <a:t>Also see:</a:t>
            </a:r>
          </a:p>
          <a:p>
            <a:pPr>
              <a:buFont typeface="Calibri" panose="020B0604020202020204" pitchFamily="34" charset="0"/>
              <a:buChar char="-"/>
            </a:pPr>
            <a:r>
              <a:rPr lang="en-US" dirty="0">
                <a:solidFill>
                  <a:srgbClr val="404040"/>
                </a:solidFill>
              </a:rPr>
              <a:t>Hank Green, "Crash Course: Natural Law Theory" (YouTube): </a:t>
            </a:r>
            <a:r>
              <a:rPr lang="en-US" dirty="0">
                <a:ea typeface="+mn-lt"/>
                <a:cs typeface="+mn-lt"/>
                <a:hlinkClick r:id="rId2"/>
              </a:rPr>
              <a:t>https://www.youtube.com/watch?v=r_UfYY7aWKo</a:t>
            </a:r>
          </a:p>
          <a:p>
            <a:pPr>
              <a:buFont typeface="Calibri" panose="020B0604020202020204" pitchFamily="34" charset="0"/>
              <a:buChar char="-"/>
            </a:pPr>
            <a:r>
              <a:rPr lang="en-US" dirty="0">
                <a:solidFill>
                  <a:srgbClr val="262626"/>
                </a:solidFill>
              </a:rPr>
              <a:t>Aquinas, "Treatise on Law:" </a:t>
            </a:r>
            <a:r>
              <a:rPr lang="en-US" dirty="0">
                <a:ea typeface="+mn-lt"/>
                <a:cs typeface="+mn-lt"/>
                <a:hlinkClick r:id="rId3"/>
              </a:rPr>
              <a:t>http://fs2.american.edu/dfagel/www/Class%20Readings/Aquinas/Aquinas-Summa_On%20Law.pdf</a:t>
            </a:r>
            <a:endParaRPr lang="en-US" dirty="0">
              <a:solidFill>
                <a:srgbClr val="262626"/>
              </a:solidFill>
            </a:endParaRPr>
          </a:p>
          <a:p>
            <a:pPr>
              <a:buFont typeface="Calibri" panose="020B0604020202020204" pitchFamily="34" charset="0"/>
              <a:buChar char="-"/>
            </a:pPr>
            <a:r>
              <a:rPr lang="en-US" dirty="0">
                <a:solidFill>
                  <a:srgbClr val="262626"/>
                </a:solidFill>
              </a:rPr>
              <a:t>Aquinas on Private Property: </a:t>
            </a:r>
            <a:r>
              <a:rPr lang="en-US" dirty="0">
                <a:ea typeface="+mn-lt"/>
                <a:cs typeface="+mn-lt"/>
              </a:rPr>
              <a:t>http://www.howardischwartz.com/aquinass-answer-to-the-question-whether-it-is-natural-for-man-to-possess-external-things/</a:t>
            </a:r>
            <a:endParaRPr lang="en-US" dirty="0">
              <a:solidFill>
                <a:srgbClr val="262626"/>
              </a:solidFill>
            </a:endParaRPr>
          </a:p>
          <a:p>
            <a:pPr>
              <a:buFont typeface="Calibri" panose="020B0604020202020204" pitchFamily="34" charset="0"/>
              <a:buChar char="-"/>
            </a:pPr>
            <a:endParaRPr lang="en-US" dirty="0">
              <a:solidFill>
                <a:srgbClr val="262626"/>
              </a:solidFill>
            </a:endParaRPr>
          </a:p>
          <a:p>
            <a:endParaRPr lang="en-US" dirty="0">
              <a:solidFill>
                <a:srgbClr val="404040"/>
              </a:solidFill>
            </a:endParaRPr>
          </a:p>
          <a:p>
            <a:endParaRPr lang="en-US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213946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TF00001246</Template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Parcel</vt:lpstr>
      <vt:lpstr>Thomas Aquinas on Law</vt:lpstr>
      <vt:lpstr>Lesson Objectives</vt:lpstr>
      <vt:lpstr>Aquinas Defines Law</vt:lpstr>
      <vt:lpstr>Law: An "Ordinance of Reason for the Common Good"</vt:lpstr>
      <vt:lpstr>"Ordinance of Reason"</vt:lpstr>
      <vt:lpstr>Complications</vt:lpstr>
      <vt:lpstr>Complications (cont.)</vt:lpstr>
      <vt:lpstr>Review &amp;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484</cp:revision>
  <dcterms:created xsi:type="dcterms:W3CDTF">2023-03-31T02:07:39Z</dcterms:created>
  <dcterms:modified xsi:type="dcterms:W3CDTF">2023-03-31T17:34:59Z</dcterms:modified>
</cp:coreProperties>
</file>