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3" r:id="rId11"/>
    <p:sldId id="269" r:id="rId12"/>
    <p:sldId id="272" r:id="rId13"/>
  </p:sldIdLst>
  <p:sldSz cx="9144000" cy="5143500" type="screen16x9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doLMd8w32m8+NmKoLAMd3WggC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3" autoAdjust="0"/>
  </p:normalViewPr>
  <p:slideViewPr>
    <p:cSldViewPr snapToGrid="0">
      <p:cViewPr varScale="1">
        <p:scale>
          <a:sx n="105" d="100"/>
          <a:sy n="105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cd21a72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34cd21a72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8f7c657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8f7c657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ad1dfb624_0_7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cad1dfb62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ae25643fb_0_11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g2cae25643f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ad1dfb62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cad1dfb62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d604da2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4d604da2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ae25643f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cae25643f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01c5b837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501c5b837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acceslibre.beta.gouv.fr/recherche/?where=Riec-sur-B%C3%A9lon+%2829%29&amp;lat=47.8511&amp;lon=-3.68&amp;code=29236&amp;postcode=29340&amp;search_type=municipality&amp;municipality=Riec-sur-B%C3%A9lon" TargetMode="External"/><Relationship Id="rId4" Type="http://schemas.openxmlformats.org/officeDocument/2006/relationships/hyperlink" Target="https://www.quimperle-lesrias.bzh/accessibilite-quimperle-les-ria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entreprises.gouv.fr/fr/tourisme/tourisme-pour-tous-et-accessibilite/destination-pour-tous-marque-pour-valoriser-tourisme-accessible" TargetMode="External"/><Relationship Id="rId4" Type="http://schemas.openxmlformats.org/officeDocument/2006/relationships/hyperlink" Target="https://www.calameo.com/read/006492790a4bcc1dae2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7817A-BE81-339A-52E8-92F9359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A2D85A-D365-FA13-C7EF-F3562F88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BD067F-CAED-6A39-BCF3-6F43C21AF630}"/>
              </a:ext>
            </a:extLst>
          </p:cNvPr>
          <p:cNvSpPr txBox="1"/>
          <p:nvPr/>
        </p:nvSpPr>
        <p:spPr>
          <a:xfrm>
            <a:off x="5810494" y="435769"/>
            <a:ext cx="3021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Destination Quimperlé Les Rias </a:t>
            </a:r>
          </a:p>
          <a:p>
            <a:endParaRPr lang="fr-FR" sz="3600" dirty="0"/>
          </a:p>
          <a:p>
            <a:r>
              <a:rPr lang="fr-FR" sz="3600" dirty="0"/>
              <a:t>Accessibilité pour tous</a:t>
            </a:r>
          </a:p>
        </p:txBody>
      </p:sp>
    </p:spTree>
    <p:extLst>
      <p:ext uri="{BB962C8B-B14F-4D97-AF65-F5344CB8AC3E}">
        <p14:creationId xmlns:p14="http://schemas.microsoft.com/office/powerpoint/2010/main" val="152963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601FD-8788-B97B-71E6-577AC577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5029"/>
            <a:ext cx="8520600" cy="841800"/>
          </a:xfrm>
        </p:spPr>
        <p:txBody>
          <a:bodyPr/>
          <a:lstStyle/>
          <a:p>
            <a:r>
              <a:rPr lang="fr-FR" dirty="0"/>
              <a:t>Un projet pour tous et avec tous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C6CA3F-8EDB-8E43-5BD0-86630293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2" y="945742"/>
            <a:ext cx="7373258" cy="40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3501c5b8373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501c5b8373_1_17"/>
          <p:cNvSpPr txBox="1"/>
          <p:nvPr/>
        </p:nvSpPr>
        <p:spPr>
          <a:xfrm>
            <a:off x="1599743" y="2275453"/>
            <a:ext cx="7985400" cy="17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</a:pPr>
            <a:r>
              <a:rPr lang="fr" sz="2500" dirty="0"/>
              <a:t>Quimperlé Les Rias - Accessibilité : </a:t>
            </a:r>
            <a:r>
              <a:rPr lang="fr" sz="2500" b="1" u="sng" dirty="0">
                <a:solidFill>
                  <a:schemeClr val="hlink"/>
                </a:solidFill>
                <a:hlinkClick r:id="rId4"/>
              </a:rPr>
              <a:t>ICI</a:t>
            </a:r>
            <a:endParaRPr lang="fr" sz="2500" b="1" u="sng" dirty="0">
              <a:solidFill>
                <a:schemeClr val="hlink"/>
              </a:solidFill>
            </a:endParaRPr>
          </a:p>
          <a:p>
            <a:pPr marL="69850">
              <a:buSzPts val="2500"/>
            </a:pPr>
            <a:r>
              <a:rPr lang="fr" sz="2500" dirty="0">
                <a:solidFill>
                  <a:schemeClr val="tx1"/>
                </a:solidFill>
              </a:rPr>
              <a:t>Fiches Acceslibre : </a:t>
            </a:r>
            <a:r>
              <a:rPr lang="fr-FR" sz="2400" b="1" u="sng" dirty="0">
                <a:solidFill>
                  <a:schemeClr val="hlink"/>
                </a:solidFill>
                <a:hlinkClick r:id="rId5"/>
              </a:rPr>
              <a:t>Ex </a:t>
            </a:r>
            <a:r>
              <a:rPr lang="fr-FR" sz="2400" b="1" u="sng" dirty="0" err="1">
                <a:solidFill>
                  <a:schemeClr val="hlink"/>
                </a:solidFill>
                <a:hlinkClick r:id="rId5"/>
              </a:rPr>
              <a:t>Riec</a:t>
            </a:r>
            <a:endParaRPr lang="fr-FR" sz="2400" b="1" dirty="0"/>
          </a:p>
          <a:p>
            <a:pPr marL="698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</a:pPr>
            <a:endParaRPr sz="25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pic>
        <p:nvPicPr>
          <p:cNvPr id="199" name="Google Shape;199;g3501c5b8373_1_17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6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501c5b8373_1_17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301B8-102E-D402-1AAC-67843F5A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8BD4EE-8BF8-227C-BCD8-319A6A85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207;p6">
            <a:extLst>
              <a:ext uri="{FF2B5EF4-FFF2-40B4-BE49-F238E27FC236}">
                <a16:creationId xmlns:a16="http://schemas.microsoft.com/office/drawing/2014/main" id="{16E90A26-1525-57F1-59ED-BD01336DB10E}"/>
              </a:ext>
            </a:extLst>
          </p:cNvPr>
          <p:cNvSpPr txBox="1"/>
          <p:nvPr/>
        </p:nvSpPr>
        <p:spPr>
          <a:xfrm>
            <a:off x="2754750" y="1821743"/>
            <a:ext cx="415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r" sz="25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Merci pour votre attention</a:t>
            </a:r>
            <a:endParaRPr sz="25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6;p6">
            <a:extLst>
              <a:ext uri="{FF2B5EF4-FFF2-40B4-BE49-F238E27FC236}">
                <a16:creationId xmlns:a16="http://schemas.microsoft.com/office/drawing/2014/main" id="{A6B5D420-16BB-8C05-75B4-B5D027239CB9}"/>
              </a:ext>
            </a:extLst>
          </p:cNvPr>
          <p:cNvSpPr txBox="1"/>
          <p:nvPr/>
        </p:nvSpPr>
        <p:spPr>
          <a:xfrm>
            <a:off x="2332894" y="2780857"/>
            <a:ext cx="468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www.quimperle-lesrias.bzh</a:t>
            </a: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2309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cd21a72db_0_0"/>
          <p:cNvSpPr txBox="1"/>
          <p:nvPr/>
        </p:nvSpPr>
        <p:spPr>
          <a:xfrm>
            <a:off x="2090286" y="1007583"/>
            <a:ext cx="6657903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r" sz="2400" b="1" dirty="0">
                <a:solidFill>
                  <a:schemeClr val="dk1"/>
                </a:solidFill>
              </a:rPr>
              <a:t>Contexte / finalité / bénéfices 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dk1"/>
                </a:solidFill>
              </a:rPr>
              <a:t> 2.  Réalisation du projet / plan d’actions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"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dk1"/>
                </a:solidFill>
              </a:rPr>
              <a:t> 3.  Le Projet pour le territoire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b="1" dirty="0">
              <a:solidFill>
                <a:schemeClr val="dk1"/>
              </a:solidFill>
            </a:endParaRPr>
          </a:p>
          <a:p>
            <a:pPr lvl="0"/>
            <a:r>
              <a:rPr lang="fr" sz="2400" b="1" dirty="0">
                <a:solidFill>
                  <a:schemeClr val="dk1"/>
                </a:solidFill>
              </a:rPr>
              <a:t> 4.  Acceslibre / Site de l’Office de Tourisme</a:t>
            </a:r>
          </a:p>
          <a:p>
            <a:pPr lvl="0"/>
            <a:r>
              <a:rPr lang="fr-FR" sz="2400" b="1" dirty="0">
                <a:solidFill>
                  <a:schemeClr val="dk1"/>
                </a:solidFill>
              </a:rPr>
              <a:t> 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71" name="Google Shape;71;g34cd21a72db_0_0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3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4cd21a72db_0_0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g34cd21a72d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9359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3b8f7c657fd_0_1" title="Capture d'écran 2026-01-19 1621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75" y="367875"/>
            <a:ext cx="8533224" cy="4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3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8114325" y="4688775"/>
            <a:ext cx="78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700000" y="697150"/>
            <a:ext cx="2591700" cy="1523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5FB6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Feuille de route tourisme : Action 5-1 : Poursuivre et accentuer la démarche de labellisation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 Destination pour tous</a:t>
            </a:r>
            <a:r>
              <a:rPr lang="fr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»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3636245" y="2491112"/>
            <a:ext cx="2219700" cy="1184400"/>
          </a:xfrm>
          <a:prstGeom prst="parallelogram">
            <a:avLst>
              <a:gd name="adj" fmla="val 25000"/>
            </a:avLst>
          </a:prstGeom>
          <a:solidFill>
            <a:srgbClr val="ED6A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Potentiel du territoire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022050" y="2475980"/>
            <a:ext cx="1965900" cy="1184400"/>
          </a:xfrm>
          <a:prstGeom prst="parallelogram">
            <a:avLst>
              <a:gd name="adj" fmla="val 25000"/>
            </a:avLst>
          </a:prstGeom>
          <a:solidFill>
            <a:srgbClr val="5FB67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Forte demande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6589700" y="2503255"/>
            <a:ext cx="2084100" cy="1184400"/>
          </a:xfrm>
          <a:prstGeom prst="parallelogram">
            <a:avLst>
              <a:gd name="adj" fmla="val 25000"/>
            </a:avLst>
          </a:prstGeom>
          <a:solidFill>
            <a:srgbClr val="72C4B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Engagement des parties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973845" y="2795945"/>
            <a:ext cx="662400" cy="707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5927300" y="2741605"/>
            <a:ext cx="662400" cy="707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901124" y="448575"/>
            <a:ext cx="4432875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Contexte</a:t>
            </a:r>
            <a:r>
              <a:rPr lang="fr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Engagements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2023300" y="1243450"/>
            <a:ext cx="2591700" cy="43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5FB6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1600" dirty="0"/>
              <a:t>Label Green Destinations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5453411" y="3913862"/>
            <a:ext cx="2591700" cy="431100"/>
          </a:xfrm>
          <a:prstGeom prst="rect">
            <a:avLst/>
          </a:prstGeom>
          <a:noFill/>
          <a:ln w="76200" cap="flat" cmpd="sng">
            <a:solidFill>
              <a:srgbClr val="5FB6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1600"/>
              <a:t>Destination d’excellence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240671" y="4193940"/>
            <a:ext cx="2591700" cy="431100"/>
          </a:xfrm>
          <a:prstGeom prst="rect">
            <a:avLst/>
          </a:prstGeom>
          <a:noFill/>
          <a:ln w="76200" cap="flat" cmpd="sng">
            <a:solidFill>
              <a:srgbClr val="5FB6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1600"/>
              <a:t>RSE Office de Tourisme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cad1dfb624_0_7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3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cad1dfb624_0_7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cad1dfb624_0_7"/>
          <p:cNvSpPr txBox="1"/>
          <p:nvPr/>
        </p:nvSpPr>
        <p:spPr>
          <a:xfrm>
            <a:off x="1051638" y="864137"/>
            <a:ext cx="154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Finalité</a:t>
            </a:r>
            <a:r>
              <a:rPr lang="fr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cad1dfb624_0_7"/>
          <p:cNvSpPr txBox="1"/>
          <p:nvPr/>
        </p:nvSpPr>
        <p:spPr>
          <a:xfrm>
            <a:off x="1244044" y="1796125"/>
            <a:ext cx="79281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Rendre </a:t>
            </a:r>
            <a:r>
              <a:rPr lang="fr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l’offre</a:t>
            </a:r>
            <a:r>
              <a:rPr lang="f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visible </a:t>
            </a:r>
            <a:r>
              <a:rPr lang="f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les habitants recherchant des activités accessibles aux PMR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Offrir aux visiteurs une </a:t>
            </a:r>
            <a:r>
              <a:rPr lang="f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offre globale</a:t>
            </a:r>
            <a:r>
              <a:rPr lang="f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séjour accessible et </a:t>
            </a:r>
            <a:r>
              <a:rPr lang="f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vérifiée </a:t>
            </a:r>
            <a:r>
              <a:rPr lang="f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 PMR sur une zone définie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cad1dfb624_0_7"/>
          <p:cNvSpPr/>
          <p:nvPr/>
        </p:nvSpPr>
        <p:spPr>
          <a:xfrm>
            <a:off x="696480" y="1937706"/>
            <a:ext cx="409500" cy="24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F53"/>
          </a:solidFill>
          <a:ln w="9525" cap="flat" cmpd="sng">
            <a:solidFill>
              <a:srgbClr val="FFC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cad1dfb624_0_7"/>
          <p:cNvSpPr/>
          <p:nvPr/>
        </p:nvSpPr>
        <p:spPr>
          <a:xfrm>
            <a:off x="715219" y="3037787"/>
            <a:ext cx="409500" cy="24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F53"/>
          </a:solidFill>
          <a:ln w="9525" cap="flat" cmpd="sng">
            <a:solidFill>
              <a:srgbClr val="FFC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cad1dfb624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ae25643fb_0_11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cae25643fb_0_11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3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cae25643fb_0_11"/>
          <p:cNvSpPr txBox="1"/>
          <p:nvPr/>
        </p:nvSpPr>
        <p:spPr>
          <a:xfrm>
            <a:off x="1068625" y="1752650"/>
            <a:ext cx="84525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 dirty="0">
                <a:solidFill>
                  <a:schemeClr val="dk1"/>
                </a:solidFill>
              </a:rPr>
              <a:t>Réponse à une demande de + en + forte sur le territoire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 i="0" u="none" strike="noStrike" cap="none" dirty="0">
                <a:solidFill>
                  <a:schemeClr val="dk1"/>
                </a:solidFill>
              </a:rPr>
              <a:t>Accompagnement de l’Office si souhait d’améliorer l’accessibilité de l’établissement ou d’obtenir la marque T&amp;H</a:t>
            </a:r>
            <a:endParaRPr sz="1900" i="0" u="none" strike="noStrike" cap="none" dirty="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 i="0" u="none" strike="noStrike" cap="none" dirty="0">
                <a:solidFill>
                  <a:schemeClr val="dk1"/>
                </a:solidFill>
              </a:rPr>
              <a:t>Mise en valeur de</a:t>
            </a:r>
            <a:r>
              <a:rPr lang="fr" sz="1900" dirty="0">
                <a:solidFill>
                  <a:schemeClr val="dk1"/>
                </a:solidFill>
              </a:rPr>
              <a:t>s </a:t>
            </a:r>
            <a:r>
              <a:rPr lang="fr" sz="1900" i="0" u="none" strike="noStrike" cap="none" dirty="0">
                <a:solidFill>
                  <a:schemeClr val="dk1"/>
                </a:solidFill>
              </a:rPr>
              <a:t>établissements / montée en qualité d</a:t>
            </a:r>
            <a:r>
              <a:rPr lang="fr" sz="1900" dirty="0">
                <a:solidFill>
                  <a:schemeClr val="dk1"/>
                </a:solidFill>
              </a:rPr>
              <a:t>’accueil</a:t>
            </a:r>
            <a:endParaRPr sz="1900" i="0" u="none" strike="noStrike" cap="none" dirty="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 i="0" u="none" strike="noStrike" cap="none" dirty="0">
                <a:solidFill>
                  <a:schemeClr val="dk1"/>
                </a:solidFill>
              </a:rPr>
              <a:t>Nouveaux publics</a:t>
            </a:r>
            <a:endParaRPr sz="1900" i="0" u="none" strike="noStrike" cap="none" dirty="0">
              <a:solidFill>
                <a:schemeClr val="dk1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fr" sz="1900" dirty="0">
                <a:solidFill>
                  <a:schemeClr val="dk1"/>
                </a:solidFill>
              </a:rPr>
              <a:t>Image d’un territoire moderne, à l’écoute et accueillant</a:t>
            </a: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115" name="Google Shape;115;g2cae25643fb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cae25643fb_0_11"/>
          <p:cNvSpPr txBox="1"/>
          <p:nvPr/>
        </p:nvSpPr>
        <p:spPr>
          <a:xfrm>
            <a:off x="1066389" y="259550"/>
            <a:ext cx="76818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2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f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2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bénéfices pour les habitants / acteurs du territoire</a:t>
            </a:r>
            <a:endParaRPr sz="2600" b="0" i="0" u="none" strike="noStrike" cap="none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ad1dfb624_0_22"/>
          <p:cNvSpPr txBox="1">
            <a:spLocks noGrp="1"/>
          </p:cNvSpPr>
          <p:nvPr>
            <p:ph type="ctrTitle"/>
          </p:nvPr>
        </p:nvSpPr>
        <p:spPr>
          <a:xfrm>
            <a:off x="311708" y="515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2600" i="1">
                <a:latin typeface="Courier New"/>
                <a:ea typeface="Courier New"/>
                <a:cs typeface="Courier New"/>
                <a:sym typeface="Courier New"/>
              </a:rPr>
              <a:t>“Cette offre est destinée aux personnes en fauteuil mais séduira également toute personne ayant des difficultés à se déplacer”</a:t>
            </a:r>
            <a:endParaRPr sz="2600" i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3" name="Google Shape;123;g2cad1dfb62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838" y="2797175"/>
            <a:ext cx="59531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d604da260_0_7"/>
          <p:cNvSpPr txBox="1"/>
          <p:nvPr/>
        </p:nvSpPr>
        <p:spPr>
          <a:xfrm>
            <a:off x="690550" y="210100"/>
            <a:ext cx="78372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4000"/>
            </a:pPr>
            <a:r>
              <a:rPr lang="fr-FR" sz="2400" b="1" dirty="0"/>
              <a:t>Le projet « Destination Quimperlé les Rias en fauteuil » - Un projet global de territoire</a:t>
            </a: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4000"/>
            </a:pPr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34d604da26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4d604da260_0_7"/>
          <p:cNvSpPr/>
          <p:nvPr/>
        </p:nvSpPr>
        <p:spPr>
          <a:xfrm>
            <a:off x="1850438" y="2373998"/>
            <a:ext cx="1606500" cy="1207200"/>
          </a:xfrm>
          <a:prstGeom prst="parallelogram">
            <a:avLst>
              <a:gd name="adj" fmla="val 25000"/>
            </a:avLst>
          </a:prstGeom>
          <a:solidFill>
            <a:srgbClr val="ED6A5B"/>
          </a:solidFill>
          <a:ln w="9525" cap="flat" cmpd="sng">
            <a:solidFill>
              <a:srgbClr val="ED6A5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 : Moëlan / Riec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4d604da260_0_7"/>
          <p:cNvSpPr/>
          <p:nvPr/>
        </p:nvSpPr>
        <p:spPr>
          <a:xfrm>
            <a:off x="33175" y="2374009"/>
            <a:ext cx="1606500" cy="1207200"/>
          </a:xfrm>
          <a:prstGeom prst="parallelogram">
            <a:avLst>
              <a:gd name="adj" fmla="val 25000"/>
            </a:avLst>
          </a:prstGeom>
          <a:solidFill>
            <a:srgbClr val="5FB670"/>
          </a:solidFill>
          <a:ln w="9525" cap="flat" cmpd="sng">
            <a:solidFill>
              <a:srgbClr val="5FB67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test du Pouldu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4d604da260_0_7"/>
          <p:cNvSpPr/>
          <p:nvPr/>
        </p:nvSpPr>
        <p:spPr>
          <a:xfrm>
            <a:off x="5603438" y="2374098"/>
            <a:ext cx="1606500" cy="1207200"/>
          </a:xfrm>
          <a:prstGeom prst="parallelogram">
            <a:avLst>
              <a:gd name="adj" fmla="val 25000"/>
            </a:avLst>
          </a:prstGeom>
          <a:solidFill>
            <a:srgbClr val="FFCF53"/>
          </a:solidFill>
          <a:ln w="9525" cap="flat" cmpd="sng">
            <a:solidFill>
              <a:srgbClr val="FFCF5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 aux autres handicaps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4d604da260_0_7"/>
          <p:cNvSpPr/>
          <p:nvPr/>
        </p:nvSpPr>
        <p:spPr>
          <a:xfrm>
            <a:off x="7368225" y="2374100"/>
            <a:ext cx="1695900" cy="1207200"/>
          </a:xfrm>
          <a:prstGeom prst="parallelogram">
            <a:avLst>
              <a:gd name="adj" fmla="val 25000"/>
            </a:avLst>
          </a:prstGeom>
          <a:solidFill>
            <a:srgbClr val="5FB670"/>
          </a:solidFill>
          <a:ln w="9525" cap="flat" cmpd="sng">
            <a:solidFill>
              <a:srgbClr val="5FB67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Constitution du dossier Destination pour Tous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4d604da260_0_7"/>
          <p:cNvSpPr/>
          <p:nvPr/>
        </p:nvSpPr>
        <p:spPr>
          <a:xfrm>
            <a:off x="3299625" y="1724000"/>
            <a:ext cx="5019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4d604da260_0_7"/>
          <p:cNvSpPr/>
          <p:nvPr/>
        </p:nvSpPr>
        <p:spPr>
          <a:xfrm>
            <a:off x="7566375" y="1724000"/>
            <a:ext cx="5019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4d604da260_0_7"/>
          <p:cNvSpPr/>
          <p:nvPr/>
        </p:nvSpPr>
        <p:spPr>
          <a:xfrm>
            <a:off x="5357488" y="1724000"/>
            <a:ext cx="5019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34d604da260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8703" y="3471825"/>
            <a:ext cx="795748" cy="11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4d604da260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4050" y="3471825"/>
            <a:ext cx="1477807" cy="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4d604da260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450" y="3434700"/>
            <a:ext cx="1032176" cy="6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4d604da260_0_7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7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4d604da260_0_7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4d604da260_0_7"/>
          <p:cNvSpPr txBox="1"/>
          <p:nvPr/>
        </p:nvSpPr>
        <p:spPr>
          <a:xfrm>
            <a:off x="3885000" y="1660250"/>
            <a:ext cx="139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2025/2026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4d604da260_0_7"/>
          <p:cNvSpPr txBox="1"/>
          <p:nvPr/>
        </p:nvSpPr>
        <p:spPr>
          <a:xfrm>
            <a:off x="260425" y="1660250"/>
            <a:ext cx="139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2024/2025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4d604da260_0_7"/>
          <p:cNvSpPr txBox="1"/>
          <p:nvPr/>
        </p:nvSpPr>
        <p:spPr>
          <a:xfrm>
            <a:off x="8203050" y="1660250"/>
            <a:ext cx="76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2029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4d604da260_0_7"/>
          <p:cNvSpPr txBox="1"/>
          <p:nvPr/>
        </p:nvSpPr>
        <p:spPr>
          <a:xfrm>
            <a:off x="2311425" y="1660250"/>
            <a:ext cx="81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4d604da260_0_7"/>
          <p:cNvSpPr txBox="1"/>
          <p:nvPr/>
        </p:nvSpPr>
        <p:spPr>
          <a:xfrm>
            <a:off x="5936000" y="1660250"/>
            <a:ext cx="139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2027/2028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4d604da260_0_7"/>
          <p:cNvSpPr/>
          <p:nvPr/>
        </p:nvSpPr>
        <p:spPr>
          <a:xfrm>
            <a:off x="1713975" y="1724000"/>
            <a:ext cx="501900" cy="3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4d604da260_0_7"/>
          <p:cNvSpPr/>
          <p:nvPr/>
        </p:nvSpPr>
        <p:spPr>
          <a:xfrm>
            <a:off x="3671563" y="2373998"/>
            <a:ext cx="1606500" cy="1207200"/>
          </a:xfrm>
          <a:prstGeom prst="parallelogram">
            <a:avLst>
              <a:gd name="adj" fmla="val 25000"/>
            </a:avLst>
          </a:prstGeom>
          <a:solidFill>
            <a:srgbClr val="72C4BF"/>
          </a:solidFill>
          <a:ln w="9525" cap="flat" cmpd="sng">
            <a:solidFill>
              <a:srgbClr val="72C4B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/>
              <a:t>Phase 3: Riec/ Quimperlé/ Scaër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34d604da260_0_7" title="logo dql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2438" y="4014105"/>
            <a:ext cx="1032175" cy="73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4d604da260_0_7" title="logo moelan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68400" y="3540148"/>
            <a:ext cx="1477800" cy="4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4d604da260_0_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7721" y="3540147"/>
            <a:ext cx="1166733" cy="5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ae25643fb_0_37"/>
          <p:cNvSpPr txBox="1"/>
          <p:nvPr/>
        </p:nvSpPr>
        <p:spPr>
          <a:xfrm>
            <a:off x="690550" y="210100"/>
            <a:ext cx="7837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 pour tous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cae25643fb_0_37"/>
          <p:cNvSpPr txBox="1">
            <a:spLocks noGrp="1"/>
          </p:cNvSpPr>
          <p:nvPr>
            <p:ph type="subTitle" idx="1"/>
          </p:nvPr>
        </p:nvSpPr>
        <p:spPr>
          <a:xfrm>
            <a:off x="540300" y="1110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0731"/>
              <a:buNone/>
            </a:pPr>
            <a:r>
              <a:rPr lang="fr" sz="2981">
                <a:solidFill>
                  <a:schemeClr val="dk1"/>
                </a:solidFill>
              </a:rPr>
              <a:t>Destination pour tous (DPT) est la seule marque d’Etat qui valorise une destination touristique accessible, permettant un séjour inclusif pour tous, habitants du territoire comme visiteurs extérieurs. </a:t>
            </a:r>
            <a:endParaRPr sz="2981">
              <a:solidFill>
                <a:schemeClr val="dk1"/>
              </a:solidFill>
            </a:endParaRPr>
          </a:p>
        </p:txBody>
      </p:sp>
      <p:pic>
        <p:nvPicPr>
          <p:cNvPr id="187" name="Google Shape;187;g2cae25643fb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75" y="2206150"/>
            <a:ext cx="1507750" cy="20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cae25643fb_0_37"/>
          <p:cNvSpPr txBox="1"/>
          <p:nvPr/>
        </p:nvSpPr>
        <p:spPr>
          <a:xfrm>
            <a:off x="2994225" y="2022450"/>
            <a:ext cx="5445900" cy="26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Actuellement seulement 9 villes marquées DPT en France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Aucune en Bretagne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Lorient Agglo sur le projet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Lorient Agglo p 18/19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5 ans, renouvelable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travail de longue haleine co-porté par les services communaux et intercommunaux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en savoir plus :</a:t>
            </a:r>
            <a:r>
              <a:rPr lang="fr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Destination pour Tous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2cae25643fb_0_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" y="0"/>
            <a:ext cx="750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cae25643fb_0_37" descr="C:\Users\utilisateur\Creative Cloud Files\Communication\Charte graphique 2023\Favicons\Logo dessin DQLR 2023 - noir.jpg"/>
          <p:cNvPicPr preferRelativeResize="0"/>
          <p:nvPr/>
        </p:nvPicPr>
        <p:blipFill rotWithShape="1">
          <a:blip r:embed="rId7">
            <a:alphaModFix/>
          </a:blip>
          <a:srcRect l="17142" t="8078" r="22854" b="7060"/>
          <a:stretch/>
        </p:blipFill>
        <p:spPr>
          <a:xfrm>
            <a:off x="8604174" y="4425721"/>
            <a:ext cx="288031" cy="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cae25643fb_0_37"/>
          <p:cNvSpPr txBox="1"/>
          <p:nvPr/>
        </p:nvSpPr>
        <p:spPr>
          <a:xfrm>
            <a:off x="6768950" y="46887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f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E8DAB9DFC5644B96647523D26176EA" ma:contentTypeVersion="20" ma:contentTypeDescription="Crée un document." ma:contentTypeScope="" ma:versionID="aafc1f9d1c53eaace17beebe856011d6">
  <xsd:schema xmlns:xsd="http://www.w3.org/2001/XMLSchema" xmlns:xs="http://www.w3.org/2001/XMLSchema" xmlns:p="http://schemas.microsoft.com/office/2006/metadata/properties" xmlns:ns2="8ac80f78-1a3e-4957-9b90-4fd957b29cd6" xmlns:ns3="a18ca335-524d-4ae1-a2b3-493d8a07e446" targetNamespace="http://schemas.microsoft.com/office/2006/metadata/properties" ma:root="true" ma:fieldsID="1682e15274622d13cfdcebad82dd097f" ns2:_="" ns3:_="">
    <xsd:import namespace="8ac80f78-1a3e-4957-9b90-4fd957b29cd6"/>
    <xsd:import namespace="a18ca335-524d-4ae1-a2b3-493d8a07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cc_x00e8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80f78-1a3e-4957-9b90-4fd957b29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9fdd4edd-00e7-40f2-9452-069a7ce2f6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cc_x00e8_s" ma:index="27" nillable="true" ma:displayName="Accès" ma:format="Dropdown" ma:list="UserInfo" ma:SharePointGroup="0" ma:internalName="Acc_x00e8_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ca335-524d-4ae1-a2b3-493d8a07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2fe7e4-600e-4801-b2d2-8ae46880f469}" ma:internalName="TaxCatchAll" ma:showField="CatchAllData" ma:web="a18ca335-524d-4ae1-a2b3-493d8a07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c80f78-1a3e-4957-9b90-4fd957b29cd6">
      <Terms xmlns="http://schemas.microsoft.com/office/infopath/2007/PartnerControls"/>
    </lcf76f155ced4ddcb4097134ff3c332f>
    <Acc_x00e8_s xmlns="8ac80f78-1a3e-4957-9b90-4fd957b29cd6">
      <UserInfo>
        <DisplayName/>
        <AccountId xsi:nil="true"/>
        <AccountType/>
      </UserInfo>
    </Acc_x00e8_s>
    <TaxCatchAll xmlns="a18ca335-524d-4ae1-a2b3-493d8a07e446" xsi:nil="true"/>
  </documentManagement>
</p:properties>
</file>

<file path=customXml/itemProps1.xml><?xml version="1.0" encoding="utf-8"?>
<ds:datastoreItem xmlns:ds="http://schemas.openxmlformats.org/officeDocument/2006/customXml" ds:itemID="{43B06E07-28C6-4723-B05F-FFAD7F6741C6}"/>
</file>

<file path=customXml/itemProps2.xml><?xml version="1.0" encoding="utf-8"?>
<ds:datastoreItem xmlns:ds="http://schemas.openxmlformats.org/officeDocument/2006/customXml" ds:itemID="{51E750E5-06CD-42AA-955B-9F0163218665}"/>
</file>

<file path=customXml/itemProps3.xml><?xml version="1.0" encoding="utf-8"?>
<ds:datastoreItem xmlns:ds="http://schemas.openxmlformats.org/officeDocument/2006/customXml" ds:itemID="{4A5E169D-6289-45C9-9EF5-42D0C82ED60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Affichage à l'écran (16:9)</PresentationFormat>
  <Paragraphs>64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Courier New</vt:lpstr>
      <vt:lpstr>Arial</vt:lpstr>
      <vt:lpstr>Raleway</vt:lpstr>
      <vt:lpstr>Calibri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“Cette offre est destinée aux personnes en fauteuil mais séduira également toute personne ayant des difficultés à se déplacer”</vt:lpstr>
      <vt:lpstr>Présentation PowerPoint</vt:lpstr>
      <vt:lpstr>Présentation PowerPoint</vt:lpstr>
      <vt:lpstr>Un projet pour tous et avec tous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Géraldine Buiatti</cp:lastModifiedBy>
  <cp:revision>4</cp:revision>
  <dcterms:modified xsi:type="dcterms:W3CDTF">2026-01-29T11:31:02Z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0x010100D6E8DAB9DFC5644B96647523D26176EA</vt:lpwstr>
  </property>
</Properties>
</file>