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292" r:id="rId6"/>
    <p:sldId id="310" r:id="rId7"/>
    <p:sldId id="276" r:id="rId8"/>
    <p:sldId id="304" r:id="rId9"/>
    <p:sldId id="303" r:id="rId10"/>
    <p:sldId id="315" r:id="rId11"/>
    <p:sldId id="290" r:id="rId12"/>
    <p:sldId id="307" r:id="rId13"/>
    <p:sldId id="317" r:id="rId14"/>
    <p:sldId id="297" r:id="rId15"/>
    <p:sldId id="3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ana Hauer" initials="IH" lastIdx="2" clrIdx="0">
    <p:extLst>
      <p:ext uri="{19B8F6BF-5375-455C-9EA6-DF929625EA0E}">
        <p15:presenceInfo xmlns:p15="http://schemas.microsoft.com/office/powerpoint/2012/main" userId="S-1-5-21-1930282396-3395828411-1176075404-1140" providerId="AD"/>
      </p:ext>
    </p:extLst>
  </p:cmAuthor>
  <p:cmAuthor id="2" name="Jordan Hauer" initials="JH" lastIdx="2" clrIdx="1">
    <p:extLst>
      <p:ext uri="{19B8F6BF-5375-455C-9EA6-DF929625EA0E}">
        <p15:presenceInfo xmlns:p15="http://schemas.microsoft.com/office/powerpoint/2012/main" userId="51e3accde47bbc34" providerId="Windows Live"/>
      </p:ext>
    </p:extLst>
  </p:cmAuthor>
  <p:cmAuthor id="3" name="Jordan Hauer" initials="JH [2]" lastIdx="1" clrIdx="2">
    <p:extLst>
      <p:ext uri="{19B8F6BF-5375-455C-9EA6-DF929625EA0E}">
        <p15:presenceInfo xmlns:p15="http://schemas.microsoft.com/office/powerpoint/2012/main" userId="Jordan Hau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0000"/>
    <a:srgbClr val="FFFFFF"/>
    <a:srgbClr val="1F4E7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33843" autoAdjust="0"/>
  </p:normalViewPr>
  <p:slideViewPr>
    <p:cSldViewPr snapToGrid="0">
      <p:cViewPr varScale="1">
        <p:scale>
          <a:sx n="45" d="100"/>
          <a:sy n="45" d="100"/>
        </p:scale>
        <p:origin x="3416" y="192"/>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1T03:55:14.587"/>
    </inkml:context>
    <inkml:brush xml:id="br0">
      <inkml:brushProperty name="width" value="0.35" units="cm"/>
      <inkml:brushProperty name="height" value="0.35" units="cm"/>
      <inkml:brushProperty name="ignorePressure" value="1"/>
    </inkml:brush>
  </inkml:definitions>
  <inkml:trace contextRef="#ctx0" brushRef="#br0">1 11,'2158'0,"-2139"28,0 23,28 180,-25-111,30 63,286-124,-173-106,-58 47,-83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1T03:53:51.629"/>
    </inkml:context>
    <inkml:brush xml:id="br0">
      <inkml:brushProperty name="width" value="0.35" units="cm"/>
      <inkml:brushProperty name="height" value="0.35" units="cm"/>
      <inkml:brushProperty name="ignorePressure" value="1"/>
    </inkml:brush>
  </inkml:definitions>
  <inkml:trace contextRef="#ctx0" brushRef="#br0">33 136,'1'16,"1"0,0-1,1 1,7 18,3 19,6 54,-5 1,1 149,-17 145,3-388,0-1,1 0,0 0,1 0,0 0,1-1,0 1,1-1,1 0,0 0,13 18,1 0,-11-17,0 0,0-1,16 17,-22-27,1 0,-1 0,0 1,1-2,-1 1,1 0,0-1,-1 0,1 0,0 0,7 1,3-1,27 0,-32-1,0-1,-1 1,1-2,0 1,-1-1,14-5,40-21,-9 4,277-97,-287 108,0 1,0 3,1 1,0 3,1 1,61 3,145-4,-163-1,-24 3,78-16,-69 4,1 3,80-4,161 16,-133 2,-73 7,-52-3,-29-2,47 12,-46-8,40 4,25-7,15 1,33 5,-140-11,1 1,-1-1,1-1,-1 1,0 0,1-1,-1 1,0-1,1 1,-1-1,0 0,0 0,0 0,0-1,3-1,-3 1,0 0,0 0,-1-1,1 1,-1-1,1 1,-1-1,0 1,0-1,0 1,0-1,-1 0,1-4,3-27,-1-1,-4-55,0 42,-2-5,-15-93,-28-50,35 163,-1 0,-23-42,-3-7,37 81,-1-6,-1 1,0-1,-1 1,-5-8,8 12,0 1,0 0,-1-1,1 1,-1 0,1-1,-1 1,1 0,-1 0,0 0,0 0,1 1,-1-1,0 0,0 1,0-1,0 1,0 0,0 0,1 0,-4 0,-54 5,34-2,-1-1,-29-2,52 0,0 0,0-1,0 1,1-1,-1 0,0 0,1 0,-1 0,0 0,1 0,-1-1,1 1,0-1,0 0,-1 0,1 0,0 0,0 0,1 0,-1 0,0-1,1 1,-2-3,0 1,1-1,-1 1,-1 1,1-1,-1 0,1 1,-1 0,0 0,0 0,0 0,-1 0,1 1,-9-3,3 2,1 0,-1 1,1 0,-1 1,0 0,-11 1,7-1,0-1,0 0,0-1,0-1,-16-6,-16-4,-33-7,-28-7,85 24,0 1,-45-2,57 6,0-2,1 1,-1-1,0-1,0 0,-18-6,-3-2,0 1,0 1,-1 2,0 1,-1 2,-43 1,51 1,1-2,-1 0,-31-9,25 5,-40-3,-163 7,127 5,-1057-3,1146 2,1 0,-21 3,30-2,1-1,0 1,0 1,0-1,0 1,0 0,-11 8,-9 6,17-11,1-1,0 2,-12 10,10-4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1T03:54:48.669"/>
    </inkml:context>
    <inkml:brush xml:id="br0">
      <inkml:brushProperty name="width" value="0.35" units="cm"/>
      <inkml:brushProperty name="height" value="0.35" units="cm"/>
      <inkml:brushProperty name="ignorePressure" value="1"/>
    </inkml:brush>
  </inkml:definitions>
  <inkml:trace contextRef="#ctx0" brushRef="#br0">1 1,'560'0,"-389"9,-16 1,-143-10,12 0,0 1,0 1,0 1,25 6,-12-1,0-1,0-2,0-2,64-2,-77 0,0 1,34 7,-33-4,14 2,-10-2,57 4,203-9,-273 0,0 2,23 5,-22-3,28 1,22-4,-42-2,1 1,0 2,27 4,-26-1,37 1,-23-3,-4 4,-26-4,2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1T03:54:51.828"/>
    </inkml:context>
    <inkml:brush xml:id="br0">
      <inkml:brushProperty name="width" value="0.35" units="cm"/>
      <inkml:brushProperty name="height" value="0.35" units="cm"/>
      <inkml:brushProperty name="ignorePressure" value="1"/>
    </inkml:brush>
  </inkml:definitions>
  <inkml:trace contextRef="#ctx0" brushRef="#br0">723 0,'-42'50,"5"-15,15-15,2 0,0 2,-21 29,28-32,-4 6,0 1,2 1,-21 47,30-58,-24 61,25-68,0 0,0 0,-1 0,0-1,0 0,-8 7,-18 19,-38 52,23-25,32-43,-1 0,0 0,-1-2,-1 0,-22 16,31-27,3 0,0-1,0-1,0 1,-1-1,1 0,-1 0,-11 2,0-2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1T04:04:53.72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0 161,'5'0,"0"-1,0 0,0 0,0 0,9-4,6-2,210-37,-197 40,156-12,-90 7,-9-1,-44 6,0-2,53-14,-59 10,1 2,0 2,55-2,829 10,-608-2,-303 1,0 0,-1 1,24 6,-23-4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1T19:51:29.47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1,'0'1,"1"0,-1 1,0-1,1 0,-1 0,1 1,-1-1,1 0,0 0,-1 0,1 0,0 0,0 0,0 0,0 0,0 0,0 0,0 0,0-1,0 1,0 0,0-1,0 1,1-1,-1 1,2 0,42 8,-32-7,173 34,339 47,-345-63,-83-7,108-1,4123-16,-2293 6,-1406-2,-580-2,85-16,-81 9,68-3,684 10,-388 5,-273-1,161-5,-42-31,399 27,-369 10,3039-3,-3298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1T19:51:49.52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1 120,'1'52,"3"1,15 77,-2-16,7 31,-15-88,-2 1,-3 0,-7 105,0-45,3 801,0-916,0 4,0-1,0 1,1 0,-1 0,2-1,1 9,-2-13,1 1,-1-1,0 1,1-1,0 0,0 1,-1-1,1 0,0 0,1 0,-1-1,0 1,0 0,1-1,-1 0,1 1,0-1,4 1,16 5,1-2,0 0,0-2,0 0,30-2,-29 0,491 1,80 2,-415 10,115 3,976-18,-1045-18,-37 0,0-1,5-1,474 18,-340 6,2584-3,-2899 0,0-1,-1 0,1-1,-1 0,1-1,-1-1,0 0,0-1,18-9,-25 11,0-1,0 0,0-1,0 1,-1-1,0 0,0 0,0 0,0-1,-1 0,0 0,0 0,-1 0,0-1,0 0,0 1,-1-1,0 0,2-11,-2 2,-1 0,-1-1,0 1,-1-1,-1 1,0 0,-1 0,-9-26,-6-8,-34-64,-10-28,24 49,24 62,1 0,-14-52,11-13,3-1,4 0,7-138,2-313,0 542,0-2,0-1,0 1,-1 0,0-1,-3-11,3 18,1 1,-1-1,0 1,1-1,-1 1,0-1,0 1,0 0,0-1,0 1,0 0,0 0,-1 0,1 0,0 0,-1 0,1 0,-1 0,1 1,-1-1,1 0,-1 1,1-1,-1 1,1 0,-1-1,0 1,1 0,-1 0,0 0,1 0,-1 1,1-1,-1 0,-1 1,-24 6,1 0,-49 22,49-17,0-2,-47 12,8-14,-1-2,1-3,-90-7,17 1,83 2,0 0,0 2,-98 15,81-4,-132 4,-79-17,103-2,124 2,-1 2,0 3,1 3,-86 20,85-14,-1-2,1-3,-88 0,58-3,27 1,-104 26,110-19,0-2,-91 5,-200-16,131-2,128-2,-113-20,175 20,-87-15,46 7,-98-5,-592 14,364 6,299-2,28 2,0-4,-1-2,1-3,-84-19,61 7,-1 3,-100-3,-112-18,-28-13,16 2,309 47,-29-8,-1 2,1 2,-1 0,0 2,-44 4,72-1,1 0,0 0,0 1,-1-1,1 1,0 0,0 0,0 1,1-1,-1 1,1 0,-1 0,1 0,0 1,0-1,0 1,1-1,-1 1,1 0,0 0,0 0,0 0,1 0,-1 1,1-1,0 0,-1 6,-2 15,1-1,2 1,1 42,0-46,9 720,-9-724,1 0,1-1,0 1,1-1,1 0,6 17,-7-25,0 0,1 0,0-1,0 1,0-1,1 0,0 0,1-1,-1 0,1 0,1 0,-1 0,1-1,12 7,21 6,2-2,0-1,1-3,60 10,-98-21,1352 227,-1321-223,448 56,-1-33,-104-41,3167 13,-3518-1,1-1,-1-1,1-2,-1-1,0-1,-1-1,0-2,0 0,-1-2,0-1,-1-1,30-22,-40 25,11-6,0-1,-2-1,0-1,-1-1,-1-2,32-40,-38 40,-1-1,-1 0,-1-1,-1 0,-1-1,11-40,-22 59,0 1,0-1,0 1,-1 0,0-1,-1 1,1-1,-1 1,0 0,-1 0,0 0,1 0,-2 1,1-1,-1 1,0 0,0 0,0 0,-10-8,-6-5,0 0,-2 2,-31-20,-20-7,-1 2,-145-55,170 80,0 1,-1 3,0 2,-1 2,-99-3,-1024 18,1132-5,-77 14,1 1,92-15,0 2,0 1,0 0,1 2,-37 15,-104 34,-5 2,148-48,0 1,1 1,1 1,0 1,-26 23,27-21,0-1,-2-1,1-1,-1 0,-1-2,0-1,-1 0,-32 7,-21 1,-104 11,24-5,124-24,33 0,0 0,-1 0,1 0,0 0,0 0,0 0,0 0,0 0,0 0,0 0,0 0,-1 0,1 0,0 0,0 0,0 0,0 0,0 0,0 0,0 0,0-1,0 1,0 0,0 0,0 0,-1 0,1 0,0 0,0 0,0 0,0 0,0-1,0 1,0 0,0 0,0 0,0 0,0 0,0 0,0 0,0 0,0-1,0 1,0 0,0 0,0 0,0 0,1 0,-1 0,0 0,0 0,0-1,0 1,0 0,0 0,0 0,0 0,0 0,0 0,0 0,0 0,1 0,-1 0,0 0,0 0,20-8,55-10,2 3,77-4,161 2,-273 15,326-16,346-6,469 25,-1492 21,222-13,-242 29,-114 10,-748-1,-5-50,1149 3,-75 1,-104-5,47-27,109 22,0-4,-102-32,-130-64,266 97,0 3,0 1,-62-6,-12-2,48 4,-6-3,-1 4,-101-4,114 14,-124-5,152 3,1-2,-1 0,1-2,-41-15,-24-6,69 22,0-1,0 0,-26-14,13 4,15 8,0-1,-24-16,41 23,1 1,-1-1,1 1,-1-1,1 0,0-1,0 1,0 0,1-1,-1 1,1-1,0 0,0 0,0 0,1 0,-1 0,-1-8,3 8,1 0,-1-1,1 1,0 0,0 0,1 0,-1 0,1 1,0-1,0 0,0 0,0 1,0 0,1-1,0 1,0 0,0 0,0 0,0 1,4-3,4-4,1 1,0 0,0 1,22-9,5 3,2 0,-1 3,1 2,75-7,168 10,-185 6,885 1,-720 18,-92-3,36 7,-86-7,-10 2,-66-10,64 4,-27-4,-50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14588-9EA9-458A-B15B-D6CE156090DC}" type="datetimeFigureOut">
              <a:rPr lang="en-US" smtClean="0"/>
              <a:t>6/10/22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ED7F8-C357-416E-B90F-70AA92C32F56}" type="slidenum">
              <a:rPr lang="en-US" smtClean="0"/>
              <a:t>‹#›</a:t>
            </a:fld>
            <a:endParaRPr lang="en-US"/>
          </a:p>
        </p:txBody>
      </p:sp>
    </p:spTree>
    <p:extLst>
      <p:ext uri="{BB962C8B-B14F-4D97-AF65-F5344CB8AC3E}">
        <p14:creationId xmlns:p14="http://schemas.microsoft.com/office/powerpoint/2010/main" val="17501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Intro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Thank Bill for putting us first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Data + FinTech in NYC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(smile and wave)</a:t>
            </a:r>
          </a:p>
          <a:p>
            <a:endParaRPr lang="en-US" dirty="0"/>
          </a:p>
          <a:p>
            <a:r>
              <a:rPr lang="en-US" baseline="0" dirty="0"/>
              <a:t>Hi everyone! My name is Jordan Hauer, and I’m the Cofounder and CEO of Amass Insights. </a:t>
            </a:r>
          </a:p>
          <a:p>
            <a:endParaRPr lang="en-US" baseline="0" dirty="0"/>
          </a:p>
          <a:p>
            <a:r>
              <a:rPr lang="en-US" baseline="0" dirty="0"/>
              <a:t>Firstly, I just want to thank Bill for giving me the honor (or curse?) of being the first presenter in this murderer’s row of promising </a:t>
            </a:r>
            <a:r>
              <a:rPr lang="en-US" baseline="0" dirty="0" err="1"/>
              <a:t>AlphaTech</a:t>
            </a:r>
            <a:r>
              <a:rPr lang="en-US" baseline="0" dirty="0"/>
              <a:t> startups.</a:t>
            </a:r>
          </a:p>
          <a:p>
            <a:endParaRPr lang="en-US" baseline="0" dirty="0"/>
          </a:p>
          <a:p>
            <a:r>
              <a:rPr lang="en-US" baseline="0" dirty="0"/>
              <a:t>We’re a data &amp; fintech company based right here in New York City.   </a:t>
            </a:r>
          </a:p>
          <a:p>
            <a:endParaRPr lang="en-US" baseline="0" dirty="0"/>
          </a:p>
          <a:p>
            <a:r>
              <a:rPr lang="en-US" baseline="0" dirty="0"/>
              <a:t>You can see here our contact information, which I’ll show you again at the end of the presentation.</a:t>
            </a:r>
          </a:p>
        </p:txBody>
      </p:sp>
      <p:sp>
        <p:nvSpPr>
          <p:cNvPr id="4" name="Slide Number Placeholder 3"/>
          <p:cNvSpPr>
            <a:spLocks noGrp="1"/>
          </p:cNvSpPr>
          <p:nvPr>
            <p:ph type="sldNum" sz="quarter" idx="10"/>
          </p:nvPr>
        </p:nvSpPr>
        <p:spPr/>
        <p:txBody>
          <a:bodyPr/>
          <a:lstStyle/>
          <a:p>
            <a:fld id="{114ED7F8-C357-416E-B90F-70AA92C32F56}" type="slidenum">
              <a:rPr lang="en-US" smtClean="0"/>
              <a:t>1</a:t>
            </a:fld>
            <a:endParaRPr lang="en-US"/>
          </a:p>
        </p:txBody>
      </p:sp>
    </p:spTree>
    <p:extLst>
      <p:ext uri="{BB962C8B-B14F-4D97-AF65-F5344CB8AC3E}">
        <p14:creationId xmlns:p14="http://schemas.microsoft.com/office/powerpoint/2010/main" val="3619316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Notes:</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20,525 providers, bigger by an order of magnitude</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Complex metadata</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Don’t favor a provider because of a prior relationship with them</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Vast network</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Business models that suit any flavor of data provider or data consumer</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Tech-first</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Script: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You may be asking yourself; I know of some other catalogs out there, how is Amass Insights different?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20,525 providers profiled, bigger than our competition by an order of magnitude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Our metadata is painstakingly detailed and complex, allowing us to detail every aspect of a provider’s offerings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We don’t favor any provider based on our prior relationships. If the data is the right fit, we match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We’ve been in the data and capital market industry for quite a while and have built a vast network of relationships with the right decision makers.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We’re open to working with data providers and data consumers in a number of different forms and fashions and finding the right model to create a win-win for all parties.</a:t>
            </a:r>
          </a:p>
        </p:txBody>
      </p:sp>
      <p:sp>
        <p:nvSpPr>
          <p:cNvPr id="4" name="Slide Number Placeholder 3"/>
          <p:cNvSpPr>
            <a:spLocks noGrp="1"/>
          </p:cNvSpPr>
          <p:nvPr>
            <p:ph type="sldNum" sz="quarter" idx="10"/>
          </p:nvPr>
        </p:nvSpPr>
        <p:spPr/>
        <p:txBody>
          <a:bodyPr/>
          <a:lstStyle/>
          <a:p>
            <a:fld id="{114ED7F8-C357-416E-B90F-70AA92C32F56}" type="slidenum">
              <a:rPr lang="en-US" smtClean="0"/>
              <a:t>10</a:t>
            </a:fld>
            <a:endParaRPr lang="en-US"/>
          </a:p>
        </p:txBody>
      </p:sp>
    </p:spTree>
    <p:extLst>
      <p:ext uri="{BB962C8B-B14F-4D97-AF65-F5344CB8AC3E}">
        <p14:creationId xmlns:p14="http://schemas.microsoft.com/office/powerpoint/2010/main" val="3099520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Notes:</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How we view the data world</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Information suppliers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&gt;20k we’ve identified</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Information consumers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Catering to the investment management industry</a:t>
            </a:r>
          </a:p>
          <a:p>
            <a:pPr marL="1085850" marR="0" lvl="2"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most pressing need for data</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will expand to other industries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Data Tools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Not yet launched</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Improve the value of the data</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Facilitate interactions and transactions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Inefficiencies w/o Amass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Price gouging</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err="1">
                <a:latin typeface="Segoe UI" panose="020B0502040204020203" pitchFamily="34" charset="0"/>
                <a:cs typeface="Segoe UI" panose="020B0502040204020203" pitchFamily="34" charset="0"/>
              </a:rPr>
              <a:t>Backtesting</a:t>
            </a:r>
            <a:r>
              <a:rPr lang="en-US" dirty="0">
                <a:latin typeface="Segoe UI" panose="020B0502040204020203" pitchFamily="34" charset="0"/>
                <a:cs typeface="Segoe UI" panose="020B0502040204020203" pitchFamily="34" charset="0"/>
              </a:rPr>
              <a:t> worthless data</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Improve transparency</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Increase the flow of data &amp; the flow of money</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we envision the data world? We see three distinct groups that continually need to interact and transact.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There are the Information Suppliers or “data providers” as we call them in our platform. We’ve currently identified over 20k of these.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There are the Information Consumers who are seeking to improve their businesses by better utilizing information. Currently, we are solely catering to the Investment Management space, a highly specialized </a:t>
            </a:r>
            <a:r>
              <a:rPr lang="en-US" b="0" i="0" dirty="0">
                <a:solidFill>
                  <a:srgbClr val="172B4D"/>
                </a:solidFill>
                <a:effectLst/>
                <a:latin typeface="-apple-system"/>
              </a:rPr>
              <a:t>market with a deep need for data and a high velocity of money. LONG-TERM: We'll expand into other market segments deliberately, leveraging 3rd party data tools &amp; partners to disseminate our offerings more widely in different industries.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172B4D"/>
                </a:solidFill>
                <a:effectLst/>
                <a:latin typeface="-apple-system"/>
              </a:rPr>
              <a:t>That brings up to the third group, which we have not yet launched: </a:t>
            </a:r>
            <a:r>
              <a:rPr lang="en-US" dirty="0"/>
              <a:t>data tools, such as software/BI products, data experts, or any other avenue that can be used to improve the value of this data, whether that’s through subject matter expertise, deeper analysis or research.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Our goal is to facilitate as many interactions and transactions as possible between all three of these groups. Before Amass, this process has been very opaque leading to significant inefficiencies. For example, datasets with cheaper direct replacements may be sold for a price that’s a factor of 10 higher than it should be, just due to a buyer not understanding their options. Or a hedge fund analyst may spend an inordinate amount of time analyzing a messy, commoditized dataset before realizing there’s no additional alpha to be gleaned from it. We’re increasing the transparency in this industry, making business interactions more efficient and increasing the flow of data &amp; the flow of money between all parties.</a:t>
            </a:r>
          </a:p>
        </p:txBody>
      </p:sp>
      <p:sp>
        <p:nvSpPr>
          <p:cNvPr id="4" name="Slide Number Placeholder 3"/>
          <p:cNvSpPr>
            <a:spLocks noGrp="1"/>
          </p:cNvSpPr>
          <p:nvPr>
            <p:ph type="sldNum" sz="quarter" idx="10"/>
          </p:nvPr>
        </p:nvSpPr>
        <p:spPr/>
        <p:txBody>
          <a:bodyPr/>
          <a:lstStyle/>
          <a:p>
            <a:fld id="{114ED7F8-C357-416E-B90F-70AA92C32F56}" type="slidenum">
              <a:rPr lang="en-US" smtClean="0"/>
              <a:t>11</a:t>
            </a:fld>
            <a:endParaRPr lang="en-US"/>
          </a:p>
        </p:txBody>
      </p:sp>
    </p:spTree>
    <p:extLst>
      <p:ext uri="{BB962C8B-B14F-4D97-AF65-F5344CB8AC3E}">
        <p14:creationId xmlns:p14="http://schemas.microsoft.com/office/powerpoint/2010/main" val="2046534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Notes:</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Thanks to Bill and S3 Partners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Data providers &amp; asset managers, sign up and we’ll grant access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Reminder to come speak with me afterwards or at the roundtable</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it! Thanks for your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Remember, If you’re a data provider or asset manager, sign up on our website. We’ll immediately grant you access to valuable Insights. Otherwise, feel free to reach out and I’d love to connect and talk about anything DATA!</a:t>
            </a:r>
          </a:p>
          <a:p>
            <a:endParaRPr lang="en-US" baseline="0" dirty="0"/>
          </a:p>
          <a:p>
            <a:r>
              <a:rPr lang="en-US" baseline="0" dirty="0"/>
              <a:t>Cheers!</a:t>
            </a:r>
          </a:p>
          <a:p>
            <a:endParaRPr lang="en-US" baseline="0" dirty="0"/>
          </a:p>
          <a:p>
            <a:r>
              <a:rPr lang="en-US" baseline="0" dirty="0"/>
              <a:t>(Smile and wave)</a:t>
            </a:r>
          </a:p>
        </p:txBody>
      </p:sp>
      <p:sp>
        <p:nvSpPr>
          <p:cNvPr id="4" name="Slide Number Placeholder 3"/>
          <p:cNvSpPr>
            <a:spLocks noGrp="1"/>
          </p:cNvSpPr>
          <p:nvPr>
            <p:ph type="sldNum" sz="quarter" idx="10"/>
          </p:nvPr>
        </p:nvSpPr>
        <p:spPr/>
        <p:txBody>
          <a:bodyPr/>
          <a:lstStyle/>
          <a:p>
            <a:fld id="{114ED7F8-C357-416E-B90F-70AA92C32F56}" type="slidenum">
              <a:rPr lang="en-US" smtClean="0"/>
              <a:t>12</a:t>
            </a:fld>
            <a:endParaRPr lang="en-US"/>
          </a:p>
        </p:txBody>
      </p:sp>
    </p:spTree>
    <p:extLst>
      <p:ext uri="{BB962C8B-B14F-4D97-AF65-F5344CB8AC3E}">
        <p14:creationId xmlns:p14="http://schemas.microsoft.com/office/powerpoint/2010/main" val="1609162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Cater to two main groups to help them solve their struggles with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Data Provider: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Value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Buyers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Product Improvements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Marketing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Data Consumer: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Discovery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Popularity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Reliability &amp; Compliance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Suitability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Value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Our goal is to answer all the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Jumping right in here, we cater to two main groups of people: Data Providers (or those aspiring to sell their data) &amp; Data Consumers (mainly data-driven hedge funds &amp; asset managers, including private equity and VC)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Each of these groups seem to run into any endless array of problems with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Segoe UI" panose="020B0502040204020203" pitchFamily="34" charset="0"/>
                <a:cs typeface="Segoe UI" panose="020B0502040204020203" pitchFamily="34" charset="0"/>
              </a:rPr>
              <a:t>If I’m a Data Provider, I’m probably asking myself: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Segoe UI" panose="020B0502040204020203" pitchFamily="34" charset="0"/>
                <a:cs typeface="Segoe UI" panose="020B0502040204020203" pitchFamily="34" charset="0"/>
              </a:rPr>
              <a:t>1.) How valuable is my data? How much should I charge a hedge fund for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Segoe UI" panose="020B0502040204020203" pitchFamily="34" charset="0"/>
                <a:cs typeface="Segoe UI" panose="020B0502040204020203" pitchFamily="34" charset="0"/>
              </a:rPr>
              <a:t>2.) Who specifically would be interested in my data? Hedge funds? Banks? Insurance companies? How do I get in touch with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Segoe UI" panose="020B0502040204020203" pitchFamily="34" charset="0"/>
                <a:cs typeface="Segoe UI" panose="020B0502040204020203" pitchFamily="34" charset="0"/>
              </a:rPr>
              <a:t>3.) Is my data structured correctly and ready to be consumed by asset managers?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Segoe UI" panose="020B0502040204020203" pitchFamily="34" charset="0"/>
                <a:cs typeface="Segoe UI" panose="020B0502040204020203" pitchFamily="34" charset="0"/>
              </a:rPr>
              <a:t>4.) How do I make it more marketable? Do I measure up to my competition?</a:t>
            </a: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If I’m a Data Consumer, I’m probably asking myself: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1.) Where do I find all these data products? How do I differentiate between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2.) Which are table-stakes? Which are up-and-coming?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3.)</a:t>
            </a:r>
            <a:r>
              <a:rPr lang="en-US" baseline="0" dirty="0">
                <a:latin typeface="Segoe UI" panose="020B0502040204020203" pitchFamily="34" charset="0"/>
                <a:cs typeface="Segoe UI" panose="020B0502040204020203" pitchFamily="34" charset="0"/>
              </a:rPr>
              <a:t> Is the data reliable? Will it pass my rigorous compliance process?</a:t>
            </a: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4.) Which ones pertain to my investment strategy? Which can help me answer my unique research questions or theses?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Segoe UI" panose="020B0502040204020203" pitchFamily="34" charset="0"/>
                <a:cs typeface="Segoe UI" panose="020B0502040204020203" pitchFamily="34" charset="0"/>
              </a:rPr>
              <a:t>5.) Most importantly, which will add alpha to my portfolio and make me the most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Segoe UI" panose="020B0502040204020203" pitchFamily="34" charset="0"/>
                <a:cs typeface="Segoe UI" panose="020B0502040204020203" pitchFamily="34" charset="0"/>
              </a:rPr>
              <a:t>Our goal here is to help you answer all these questions.</a:t>
            </a:r>
          </a:p>
        </p:txBody>
      </p:sp>
      <p:sp>
        <p:nvSpPr>
          <p:cNvPr id="4" name="Slide Number Placeholder 3"/>
          <p:cNvSpPr>
            <a:spLocks noGrp="1"/>
          </p:cNvSpPr>
          <p:nvPr>
            <p:ph type="sldNum" sz="quarter" idx="10"/>
          </p:nvPr>
        </p:nvSpPr>
        <p:spPr/>
        <p:txBody>
          <a:bodyPr/>
          <a:lstStyle/>
          <a:p>
            <a:fld id="{04A04B41-98E6-4CCA-AE60-FF7ECEB8141B}" type="slidenum">
              <a:rPr lang="en-US" smtClean="0"/>
              <a:t>2</a:t>
            </a:fld>
            <a:endParaRPr lang="en-US"/>
          </a:p>
        </p:txBody>
      </p:sp>
    </p:spTree>
    <p:extLst>
      <p:ext uri="{BB962C8B-B14F-4D97-AF65-F5344CB8AC3E}">
        <p14:creationId xmlns:p14="http://schemas.microsoft.com/office/powerpoint/2010/main" val="170052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Insights is a multi-sided data market network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90% of data created in last 2 years, only 1% analyzed or used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Source traditional &amp; alternative datasets and match to asset managers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Meta-search engine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Now, who are we?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Amass, we’re a FinTech company that introduced a multi-sided data market network called Insights.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We’ve all heard about how 90% of the world’s data was created in the last two years, but did you know that less than 1% of it is being used or analyzed in any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order to solve that, we’ve built </a:t>
            </a:r>
            <a:r>
              <a:rPr lang="en-US" sz="1200" dirty="0">
                <a:latin typeface="Segoe UI" panose="020B0502040204020203" pitchFamily="34" charset="0"/>
                <a:cs typeface="Segoe UI" panose="020B0502040204020203" pitchFamily="34" charset="0"/>
              </a:rPr>
              <a:t>technology that systematically sources and profiles both traditional and non-traditional or alternative datasets</a:t>
            </a:r>
            <a:r>
              <a:rPr lang="en-US" sz="1200" b="1" i="1"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quicker than any entity in the world, then consummates matches with asset managers </a:t>
            </a:r>
            <a:r>
              <a:rPr lang="en-US" sz="1200" b="1" i="1" dirty="0">
                <a:latin typeface="Segoe UI" panose="020B0502040204020203" pitchFamily="34" charset="0"/>
                <a:cs typeface="Segoe UI" panose="020B0502040204020203" pitchFamily="34" charset="0"/>
              </a:rPr>
              <a:t>or data consumers </a:t>
            </a:r>
            <a:r>
              <a:rPr lang="en-US" sz="1200" dirty="0">
                <a:latin typeface="Segoe UI" panose="020B0502040204020203" pitchFamily="34" charset="0"/>
                <a:cs typeface="Segoe UI" panose="020B0502040204020203" pitchFamily="34" charset="0"/>
              </a:rPr>
              <a:t>based on their research objectives.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Basically, we’re a meta-search engine for both traditional and alternative datasets.</a:t>
            </a:r>
            <a:endParaRPr lang="en-US"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114ED7F8-C357-416E-B90F-70AA92C32F56}" type="slidenum">
              <a:rPr lang="en-US" smtClean="0"/>
              <a:t>3</a:t>
            </a:fld>
            <a:endParaRPr lang="en-US"/>
          </a:p>
        </p:txBody>
      </p:sp>
    </p:spTree>
    <p:extLst>
      <p:ext uri="{BB962C8B-B14F-4D97-AF65-F5344CB8AC3E}">
        <p14:creationId xmlns:p14="http://schemas.microsoft.com/office/powerpoint/2010/main" val="149233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pPr marL="171450" indent="-171450">
              <a:buFont typeface="Arial" panose="020B0604020202020204" pitchFamily="34" charset="0"/>
              <a:buChar char="•"/>
            </a:pPr>
            <a:r>
              <a:rPr lang="en-US" dirty="0"/>
              <a:t>Why are we the right people?</a:t>
            </a:r>
          </a:p>
          <a:p>
            <a:pPr marL="171450" indent="-171450">
              <a:buFont typeface="Arial" panose="020B0604020202020204" pitchFamily="34" charset="0"/>
              <a:buChar char="•"/>
            </a:pPr>
            <a:r>
              <a:rPr lang="en-US" dirty="0"/>
              <a:t>Pioneered email transactional data</a:t>
            </a:r>
          </a:p>
          <a:p>
            <a:pPr marL="171450" indent="-171450">
              <a:buFont typeface="Arial" panose="020B0604020202020204" pitchFamily="34" charset="0"/>
              <a:buChar char="•"/>
            </a:pPr>
            <a:r>
              <a:rPr lang="en-US" dirty="0"/>
              <a:t>Tech, Data + hedge fund backgrounds</a:t>
            </a:r>
          </a:p>
          <a:p>
            <a:pPr marL="171450" indent="-171450">
              <a:buFont typeface="Arial" panose="020B0604020202020204" pitchFamily="34" charset="0"/>
              <a:buChar char="•"/>
            </a:pPr>
            <a:r>
              <a:rPr lang="en-US" dirty="0"/>
              <a:t>18 years combined experience in alternative data </a:t>
            </a:r>
          </a:p>
          <a:p>
            <a:endParaRPr lang="en-US" dirty="0"/>
          </a:p>
          <a:p>
            <a:endParaRPr lang="en-US" dirty="0"/>
          </a:p>
          <a:p>
            <a:r>
              <a:rPr lang="en-US" b="1" dirty="0"/>
              <a:t>Script:</a:t>
            </a:r>
          </a:p>
          <a:p>
            <a:endParaRPr lang="en-US" dirty="0"/>
          </a:p>
          <a:p>
            <a:r>
              <a:rPr lang="en-US" dirty="0"/>
              <a:t>Why are we the right people to tackle this problem?</a:t>
            </a:r>
          </a:p>
          <a:p>
            <a:endParaRPr lang="en-US" dirty="0"/>
          </a:p>
          <a:p>
            <a:r>
              <a:rPr lang="en-US" dirty="0"/>
              <a:t>I’m Jordan Hauer, and several years ago, I pioneered a new type of alternative data, which I called email ecommerce transactional data. That was the first time anyone aggregated anonymized ecommerce receipts coming from consumer emails, in order to perform unique data-driven investment research on large email-centric companies like Netflix and Amazon.</a:t>
            </a:r>
          </a:p>
          <a:p>
            <a:endParaRPr lang="en-US" dirty="0"/>
          </a:p>
          <a:p>
            <a:r>
              <a:rPr lang="en-US" dirty="0"/>
              <a:t>Between my cofounder, Mark and I, we have more than 18 years of experience within the alternative data industry. </a:t>
            </a:r>
          </a:p>
        </p:txBody>
      </p:sp>
      <p:sp>
        <p:nvSpPr>
          <p:cNvPr id="4" name="Slide Number Placeholder 3"/>
          <p:cNvSpPr>
            <a:spLocks noGrp="1"/>
          </p:cNvSpPr>
          <p:nvPr>
            <p:ph type="sldNum" sz="quarter" idx="5"/>
          </p:nvPr>
        </p:nvSpPr>
        <p:spPr/>
        <p:txBody>
          <a:bodyPr/>
          <a:lstStyle/>
          <a:p>
            <a:fld id="{114ED7F8-C357-416E-B90F-70AA92C32F56}" type="slidenum">
              <a:rPr lang="en-US" smtClean="0"/>
              <a:t>4</a:t>
            </a:fld>
            <a:endParaRPr lang="en-US"/>
          </a:p>
        </p:txBody>
      </p:sp>
    </p:spTree>
    <p:extLst>
      <p:ext uri="{BB962C8B-B14F-4D97-AF65-F5344CB8AC3E}">
        <p14:creationId xmlns:p14="http://schemas.microsoft.com/office/powerpoint/2010/main" val="28944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Organize the world’s data and make it easily discoverable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Top of the funnel: searching &amp; profiling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Investors find valuable data and discover new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Providers monetize their datasets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Transparency and 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Our Mission is simple: Organize the world’s data and make it easily discoverable.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are numerous companies who focus on “alternative” data: hosting, modeling, distribution, research, analysis etc...  Our focus is the very top of the data funnel: SEARCHING and PROFILING.  We make it easy for an investor to find the data they are looking for and to discover data they hadn’t even conceived of. We make it seamless and risk free for any company to monetize their datasets.  No cost, no strings attached, just transparency and exposure.  </a:t>
            </a:r>
          </a:p>
        </p:txBody>
      </p:sp>
      <p:sp>
        <p:nvSpPr>
          <p:cNvPr id="4" name="Slide Number Placeholder 3"/>
          <p:cNvSpPr>
            <a:spLocks noGrp="1"/>
          </p:cNvSpPr>
          <p:nvPr>
            <p:ph type="sldNum" sz="quarter" idx="10"/>
          </p:nvPr>
        </p:nvSpPr>
        <p:spPr/>
        <p:txBody>
          <a:bodyPr/>
          <a:lstStyle/>
          <a:p>
            <a:fld id="{114ED7F8-C357-416E-B90F-70AA92C32F56}" type="slidenum">
              <a:rPr lang="en-US" smtClean="0"/>
              <a:t>5</a:t>
            </a:fld>
            <a:endParaRPr lang="en-US"/>
          </a:p>
        </p:txBody>
      </p:sp>
    </p:spTree>
    <p:extLst>
      <p:ext uri="{BB962C8B-B14F-4D97-AF65-F5344CB8AC3E}">
        <p14:creationId xmlns:p14="http://schemas.microsoft.com/office/powerpoint/2010/main" val="376715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pPr marL="171450" indent="-171450">
              <a:buFont typeface="Arial" panose="020B0604020202020204" pitchFamily="34" charset="0"/>
              <a:buChar char="•"/>
            </a:pPr>
            <a:r>
              <a:rPr lang="en-US" dirty="0"/>
              <a:t>Intro to Insights – connecting data to asset managers</a:t>
            </a:r>
          </a:p>
          <a:p>
            <a:pPr marL="171450" indent="-171450">
              <a:buFont typeface="Arial" panose="020B0604020202020204" pitchFamily="34" charset="0"/>
              <a:buChar char="•"/>
            </a:pPr>
            <a:r>
              <a:rPr lang="en-US" dirty="0"/>
              <a:t>&gt;20k data providers</a:t>
            </a:r>
          </a:p>
          <a:p>
            <a:pPr marL="171450" indent="-171450">
              <a:buFont typeface="Arial" panose="020B0604020202020204" pitchFamily="34" charset="0"/>
              <a:buChar char="•"/>
            </a:pPr>
            <a:r>
              <a:rPr lang="en-US" dirty="0"/>
              <a:t>Adding 250+ per month</a:t>
            </a:r>
          </a:p>
          <a:p>
            <a:pPr marL="171450" indent="-171450">
              <a:buFont typeface="Arial" panose="020B0604020202020204" pitchFamily="34" charset="0"/>
              <a:buChar char="•"/>
            </a:pPr>
            <a:r>
              <a:rPr lang="en-US" dirty="0"/>
              <a:t>How?</a:t>
            </a:r>
          </a:p>
          <a:p>
            <a:pPr marL="628650" lvl="1" indent="-171450">
              <a:buFont typeface="Arial" panose="020B0604020202020204" pitchFamily="34" charset="0"/>
              <a:buChar char="•"/>
            </a:pPr>
            <a:r>
              <a:rPr lang="en-US" dirty="0"/>
              <a:t>Built proprietary sourcing technology to gather information via NLP &amp; web scraping</a:t>
            </a:r>
          </a:p>
          <a:p>
            <a:pPr marL="628650" lvl="1" indent="-171450">
              <a:buFont typeface="Arial" panose="020B0604020202020204" pitchFamily="34" charset="0"/>
              <a:buChar char="•"/>
            </a:pPr>
            <a:r>
              <a:rPr lang="en-US" dirty="0"/>
              <a:t>Leveraging vast network</a:t>
            </a:r>
          </a:p>
          <a:p>
            <a:pPr marL="628650" lvl="1" indent="-171450">
              <a:buFont typeface="Arial" panose="020B0604020202020204" pitchFamily="34" charset="0"/>
              <a:buChar char="•"/>
            </a:pPr>
            <a:r>
              <a:rPr lang="en-US" dirty="0"/>
              <a:t>Self-service data profile editing</a:t>
            </a:r>
          </a:p>
          <a:p>
            <a:pPr marL="171450" lvl="0" indent="-171450">
              <a:buFont typeface="Arial" panose="020B0604020202020204" pitchFamily="34" charset="0"/>
              <a:buChar char="•"/>
            </a:pPr>
            <a:r>
              <a:rPr lang="en-US" dirty="0"/>
              <a:t>120 metadata fields captured</a:t>
            </a:r>
          </a:p>
          <a:p>
            <a:pPr marL="171450" lvl="0" indent="-171450">
              <a:buFont typeface="Arial" panose="020B0604020202020204" pitchFamily="34" charset="0"/>
              <a:buChar char="•"/>
            </a:pPr>
            <a:r>
              <a:rPr lang="en-US" dirty="0"/>
              <a:t>10’s of thousand of tag types</a:t>
            </a:r>
          </a:p>
          <a:p>
            <a:pPr marL="171450" lvl="0" indent="-171450">
              <a:buFont typeface="Arial" panose="020B0604020202020204" pitchFamily="34" charset="0"/>
              <a:buChar char="•"/>
            </a:pPr>
            <a:r>
              <a:rPr lang="en-US" dirty="0"/>
              <a:t>1+ million tags</a:t>
            </a:r>
          </a:p>
          <a:p>
            <a:endParaRPr lang="en-US" dirty="0"/>
          </a:p>
          <a:p>
            <a:endParaRPr lang="en-US" dirty="0"/>
          </a:p>
          <a:p>
            <a:r>
              <a:rPr lang="en-US" b="1" dirty="0"/>
              <a:t>Script:</a:t>
            </a:r>
          </a:p>
          <a:p>
            <a:endParaRPr lang="en-US" dirty="0"/>
          </a:p>
          <a:p>
            <a:r>
              <a:rPr lang="en-US" dirty="0"/>
              <a:t>I’d like to introduce you our web platform product called INSIGHTS, which connects</a:t>
            </a:r>
            <a:r>
              <a:rPr lang="en-US" baseline="0" dirty="0"/>
              <a:t> the data world to the asset management world. </a:t>
            </a: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baseline="0" dirty="0"/>
              <a:t>Here you see just one of the 4 portals in our platform, a list of Data Providers and their metadata</a:t>
            </a:r>
            <a:r>
              <a:rPr lang="en-US" baseline="0" dirty="0">
                <a:latin typeface="+mn-lt"/>
                <a:cs typeface="+mn-cs"/>
              </a:rPr>
              <a:t>. </a:t>
            </a:r>
            <a:r>
              <a:rPr lang="en-US" dirty="0">
                <a:latin typeface="Segoe UI" panose="020B0502040204020203" pitchFamily="34" charset="0"/>
                <a:cs typeface="Segoe UI" panose="020B0502040204020203" pitchFamily="34" charset="0"/>
              </a:rPr>
              <a:t>As of this morning, we have a little over 20k data providers on the platform and continue to increase that number by onboarding about 250-300 per month.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One might ask, how the hell are you doing this?  Well, Instead of scouting for providers manually through direct relationships or events, like most companies, we gather information using proprietary NLP &amp; Web-scraping technology along with humans in-the-loop to ensure accuracy &amp; completeness. And we’re leveraging our vast network that we’ve built in the past decade in this space. We even allow data providers to take ownership of their own profiles and help build their business within our business.</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We fill over 120 metadata fields for each data provider, choosing from tens of thousands of different types of tags. This results in over 1 million total tags that are all searchable within our platform.  </a:t>
            </a:r>
          </a:p>
        </p:txBody>
      </p:sp>
      <p:sp>
        <p:nvSpPr>
          <p:cNvPr id="4" name="Slide Number Placeholder 3"/>
          <p:cNvSpPr>
            <a:spLocks noGrp="1"/>
          </p:cNvSpPr>
          <p:nvPr>
            <p:ph type="sldNum" sz="quarter" idx="10"/>
          </p:nvPr>
        </p:nvSpPr>
        <p:spPr/>
        <p:txBody>
          <a:bodyPr/>
          <a:lstStyle/>
          <a:p>
            <a:fld id="{04A04B41-98E6-4CCA-AE60-FF7ECEB8141B}" type="slidenum">
              <a:rPr lang="en-US" smtClean="0"/>
              <a:t>6</a:t>
            </a:fld>
            <a:endParaRPr lang="en-US"/>
          </a:p>
        </p:txBody>
      </p:sp>
    </p:spTree>
    <p:extLst>
      <p:ext uri="{BB962C8B-B14F-4D97-AF65-F5344CB8AC3E}">
        <p14:creationId xmlns:p14="http://schemas.microsoft.com/office/powerpoint/2010/main" val="231206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Notes:</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Solutions for asset managers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Sourcing, vetting, tracking, data cleaning &amp; analysis, vendor communications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Centralized repository of data</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Insights does all this and more</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Learn about providers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Matching</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Data samples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Compliance &amp; onboarding process</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Script:</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So, if I’m an asset manager, what does Amass’ Insights solution mean to me?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As a modern hedge fund, I’m probably dedicating countless hours and resources to sourcing, vetting, tracking,</a:t>
            </a:r>
            <a:r>
              <a:rPr lang="en-US" baseline="0"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data cleaning &amp; analysis, and back-and-forth vendor communication in the search for the hot new dataset that fits my research goals.  I wish I could </a:t>
            </a:r>
            <a:r>
              <a:rPr lang="en-US" sz="1200" b="0" i="0" kern="1200" dirty="0">
                <a:solidFill>
                  <a:schemeClr val="tx1"/>
                </a:solidFill>
                <a:effectLst/>
                <a:latin typeface="+mn-lt"/>
                <a:ea typeface="+mn-ea"/>
                <a:cs typeface="+mn-cs"/>
              </a:rPr>
              <a:t>view a centralized repository of all the data providers that are out there, whether internal or external datasets, no matter the platform they’re on (whether its Crux, Eagle Alpha, AWS Data Exchange or Google Cloud Platform), as long as they are relevant to the capital markets.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What’s great is that Insights allows me to do all of these things and more.</a:t>
            </a: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1.) I can navigate to data providers of interest and learn all about them</a:t>
            </a: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 Amass can match me directly to providers using their extensive expertise or their proprietary matching solutions. Wait, and I can get this on an ongoing basis, based on my changing preferences?! Wow</a:t>
            </a: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3.) I can even retrieve data samples and streamline the legal hurdles in acquiring data?</a:t>
            </a:r>
          </a:p>
        </p:txBody>
      </p:sp>
      <p:sp>
        <p:nvSpPr>
          <p:cNvPr id="4" name="Slide Number Placeholder 3"/>
          <p:cNvSpPr>
            <a:spLocks noGrp="1"/>
          </p:cNvSpPr>
          <p:nvPr>
            <p:ph type="sldNum" sz="quarter" idx="10"/>
          </p:nvPr>
        </p:nvSpPr>
        <p:spPr/>
        <p:txBody>
          <a:bodyPr/>
          <a:lstStyle/>
          <a:p>
            <a:fld id="{04A04B41-98E6-4CCA-AE60-FF7ECEB8141B}" type="slidenum">
              <a:rPr lang="en-US" smtClean="0"/>
              <a:t>7</a:t>
            </a:fld>
            <a:endParaRPr lang="en-US"/>
          </a:p>
        </p:txBody>
      </p:sp>
    </p:spTree>
    <p:extLst>
      <p:ext uri="{BB962C8B-B14F-4D97-AF65-F5344CB8AC3E}">
        <p14:creationId xmlns:p14="http://schemas.microsoft.com/office/powerpoint/2010/main" val="175781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Notes:</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Solutions for data providers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Monetize our data</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Competitive research</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Complementary data</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Insights does all this and more</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Amass built me a data profile</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Inbound matches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Efficient </a:t>
            </a:r>
            <a:r>
              <a:rPr lang="en-US" dirty="0" err="1">
                <a:latin typeface="Segoe UI" panose="020B0502040204020203" pitchFamily="34" charset="0"/>
                <a:cs typeface="Segoe UI" panose="020B0502040204020203" pitchFamily="34" charset="0"/>
              </a:rPr>
              <a:t>trialling</a:t>
            </a:r>
            <a:r>
              <a:rPr lang="en-US" dirty="0">
                <a:latin typeface="Segoe UI" panose="020B0502040204020203" pitchFamily="34" charset="0"/>
                <a:cs typeface="Segoe UI" panose="020B0502040204020203" pitchFamily="34" charset="0"/>
              </a:rPr>
              <a:t> &amp; onboarding</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Standardized legal templates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Create derivative products</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Script:</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b="1" dirty="0">
              <a:latin typeface="Segoe UI" panose="020B0502040204020203" pitchFamily="34" charset="0"/>
              <a:cs typeface="Segoe UI" panose="020B0502040204020203" pitchFamily="34" charset="0"/>
            </a:endParaRPr>
          </a:p>
          <a:p>
            <a:r>
              <a:rPr lang="en-US" dirty="0"/>
              <a:t>As a growing technology company, what does Amass’ Insights solution mean to me?</a:t>
            </a:r>
          </a:p>
          <a:p>
            <a:endParaRPr lang="en-US" dirty="0"/>
          </a:p>
          <a:p>
            <a:r>
              <a:rPr lang="en-US" dirty="0"/>
              <a:t>I am probably sitting on a lot of data and would like to know how much a hedge funds would be willing to pay for it. </a:t>
            </a:r>
          </a:p>
          <a:p>
            <a:endParaRPr lang="en-US" dirty="0"/>
          </a:p>
          <a:p>
            <a:r>
              <a:rPr lang="en-US" dirty="0"/>
              <a:t>I’d like to know more about what my competitors are offering and whether my data products match up to theirs. I’d like to find complementary data that I can layer in with mine to improve my offerings. </a:t>
            </a:r>
          </a:p>
          <a:p>
            <a:endParaRPr lang="en-US" dirty="0"/>
          </a:p>
          <a:p>
            <a:r>
              <a:rPr lang="en-US" dirty="0"/>
              <a:t>What’s great about Insights is that they’ve already built a partial data profile for us and now I can quickly login, customize it, and upload more details. Alternatively, I can allow Amass’ experts to do this on my behalf. </a:t>
            </a:r>
          </a:p>
          <a:p>
            <a:endParaRPr lang="en-US" dirty="0"/>
          </a:p>
          <a:p>
            <a:r>
              <a:rPr lang="en-US" dirty="0"/>
              <a:t>Once my profile is fully built, asset managers constantly reach out to me, eventually leading to more trial agreements and sometimes sales. </a:t>
            </a:r>
          </a:p>
          <a:p>
            <a:endParaRPr lang="en-US" dirty="0"/>
          </a:p>
          <a:p>
            <a:r>
              <a:rPr lang="en-US" dirty="0"/>
              <a:t>Amass is even helping us streamline our trial and license process by leveraging their preexisting relationships and extensive library of legal templates. </a:t>
            </a:r>
          </a:p>
          <a:p>
            <a:endParaRPr lang="en-US" dirty="0"/>
          </a:p>
          <a:p>
            <a:r>
              <a:rPr lang="en-US" dirty="0"/>
              <a:t>And now we’ve started to leverage Amass’ 3</a:t>
            </a:r>
            <a:r>
              <a:rPr lang="en-US" baseline="30000" dirty="0"/>
              <a:t>rd</a:t>
            </a:r>
            <a:r>
              <a:rPr lang="en-US" dirty="0"/>
              <a:t> party data tools to create derivative analytical products in order to offer our products to a wider group of data consumers.  </a:t>
            </a:r>
          </a:p>
        </p:txBody>
      </p:sp>
      <p:sp>
        <p:nvSpPr>
          <p:cNvPr id="4" name="Slide Number Placeholder 3"/>
          <p:cNvSpPr>
            <a:spLocks noGrp="1"/>
          </p:cNvSpPr>
          <p:nvPr>
            <p:ph type="sldNum" sz="quarter" idx="10"/>
          </p:nvPr>
        </p:nvSpPr>
        <p:spPr/>
        <p:txBody>
          <a:bodyPr/>
          <a:lstStyle/>
          <a:p>
            <a:fld id="{04A04B41-98E6-4CCA-AE60-FF7ECEB8141B}" type="slidenum">
              <a:rPr lang="en-US" smtClean="0"/>
              <a:t>8</a:t>
            </a:fld>
            <a:endParaRPr lang="en-US"/>
          </a:p>
        </p:txBody>
      </p:sp>
    </p:spTree>
    <p:extLst>
      <p:ext uri="{BB962C8B-B14F-4D97-AF65-F5344CB8AC3E}">
        <p14:creationId xmlns:p14="http://schemas.microsoft.com/office/powerpoint/2010/main" val="51295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Notes:</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Data Providers Page</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quick searching, filtering and sorting</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Robust taxonomy</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Data Provider’s Profile Page – every detail about a provider</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Overview</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Product Details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Data Partners &amp; Sources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Geographies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Asset Classes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Historical Data</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Our Scoring</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Trails &amp; Pricing</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Resources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Data Dictionaries</a:t>
            </a:r>
          </a:p>
          <a:p>
            <a:pPr marL="62865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Data Samples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Yelp for data</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Script:</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b="1"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Here you’ll see some more screenshots of Insights. You already saw on the left on a previous slide the Providers Page where you can search, browse, filter and sort quickly – we have a robust, comprehensive taxonomy which allows you to quickly navigate to the profiles that pertain most to what you’re looking for.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In the middle you can see our Data Profile Page, which describes in detail every aspect of a data provider’s offerings in more depth than any other platform in the market. It includes an overview of the company, news &amp; product highlights, the provider’s upstream or downstream data partners, underlying data sources, the geographies or asset classes their data is relevant to, the amount of historical data offered, and much more… We even add our own impressions about the positioning of this provider’s products in relation to their competitors, as well as the commercials for obtaining a trial or production license. And lastly, on the right, you can view additional resources and documentation, such as data dictionaries and data samples/snapshots.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Think of this catalog like Yelp, where instead of hunting for delicious food, you’re searching for tasty data.</a:t>
            </a:r>
          </a:p>
        </p:txBody>
      </p:sp>
      <p:sp>
        <p:nvSpPr>
          <p:cNvPr id="4" name="Slide Number Placeholder 3"/>
          <p:cNvSpPr>
            <a:spLocks noGrp="1"/>
          </p:cNvSpPr>
          <p:nvPr>
            <p:ph type="sldNum" sz="quarter" idx="10"/>
          </p:nvPr>
        </p:nvSpPr>
        <p:spPr/>
        <p:txBody>
          <a:bodyPr/>
          <a:lstStyle/>
          <a:p>
            <a:fld id="{114ED7F8-C357-416E-B90F-70AA92C32F56}" type="slidenum">
              <a:rPr lang="en-US" smtClean="0"/>
              <a:t>9</a:t>
            </a:fld>
            <a:endParaRPr lang="en-US"/>
          </a:p>
        </p:txBody>
      </p:sp>
    </p:spTree>
    <p:extLst>
      <p:ext uri="{BB962C8B-B14F-4D97-AF65-F5344CB8AC3E}">
        <p14:creationId xmlns:p14="http://schemas.microsoft.com/office/powerpoint/2010/main" val="427380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2E9F40-3CC7-4517-AA16-96139C5B48AD}" type="datetimeFigureOut">
              <a:rPr lang="en-US" smtClean="0"/>
              <a:t>6/10/22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C004E-774F-4C8F-BE0A-EB3033C897DA}" type="slidenum">
              <a:rPr lang="en-US" smtClean="0"/>
              <a:t>‹#›</a:t>
            </a:fld>
            <a:endParaRPr lang="en-US"/>
          </a:p>
        </p:txBody>
      </p:sp>
    </p:spTree>
    <p:extLst>
      <p:ext uri="{BB962C8B-B14F-4D97-AF65-F5344CB8AC3E}">
        <p14:creationId xmlns:p14="http://schemas.microsoft.com/office/powerpoint/2010/main" val="155066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E9F40-3CC7-4517-AA16-96139C5B48AD}" type="datetimeFigureOut">
              <a:rPr lang="en-US" smtClean="0"/>
              <a:t>6/10/22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C004E-774F-4C8F-BE0A-EB3033C897DA}" type="slidenum">
              <a:rPr lang="en-US" smtClean="0"/>
              <a:t>‹#›</a:t>
            </a:fld>
            <a:endParaRPr lang="en-US"/>
          </a:p>
        </p:txBody>
      </p:sp>
    </p:spTree>
    <p:extLst>
      <p:ext uri="{BB962C8B-B14F-4D97-AF65-F5344CB8AC3E}">
        <p14:creationId xmlns:p14="http://schemas.microsoft.com/office/powerpoint/2010/main" val="23906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E9F40-3CC7-4517-AA16-96139C5B48AD}" type="datetimeFigureOut">
              <a:rPr lang="en-US" smtClean="0"/>
              <a:t>6/10/22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C004E-774F-4C8F-BE0A-EB3033C897DA}" type="slidenum">
              <a:rPr lang="en-US" smtClean="0"/>
              <a:t>‹#›</a:t>
            </a:fld>
            <a:endParaRPr lang="en-US"/>
          </a:p>
        </p:txBody>
      </p:sp>
    </p:spTree>
    <p:extLst>
      <p:ext uri="{BB962C8B-B14F-4D97-AF65-F5344CB8AC3E}">
        <p14:creationId xmlns:p14="http://schemas.microsoft.com/office/powerpoint/2010/main" val="406755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E9F40-3CC7-4517-AA16-96139C5B48AD}" type="datetimeFigureOut">
              <a:rPr lang="en-US" smtClean="0"/>
              <a:t>6/10/22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C004E-774F-4C8F-BE0A-EB3033C897DA}" type="slidenum">
              <a:rPr lang="en-US" smtClean="0"/>
              <a:t>‹#›</a:t>
            </a:fld>
            <a:endParaRPr lang="en-US"/>
          </a:p>
        </p:txBody>
      </p:sp>
    </p:spTree>
    <p:extLst>
      <p:ext uri="{BB962C8B-B14F-4D97-AF65-F5344CB8AC3E}">
        <p14:creationId xmlns:p14="http://schemas.microsoft.com/office/powerpoint/2010/main" val="53416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2E9F40-3CC7-4517-AA16-96139C5B48AD}" type="datetimeFigureOut">
              <a:rPr lang="en-US" smtClean="0"/>
              <a:t>6/10/22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C004E-774F-4C8F-BE0A-EB3033C897DA}" type="slidenum">
              <a:rPr lang="en-US" smtClean="0"/>
              <a:t>‹#›</a:t>
            </a:fld>
            <a:endParaRPr lang="en-US"/>
          </a:p>
        </p:txBody>
      </p:sp>
    </p:spTree>
    <p:extLst>
      <p:ext uri="{BB962C8B-B14F-4D97-AF65-F5344CB8AC3E}">
        <p14:creationId xmlns:p14="http://schemas.microsoft.com/office/powerpoint/2010/main" val="33239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2E9F40-3CC7-4517-AA16-96139C5B48AD}" type="datetimeFigureOut">
              <a:rPr lang="en-US" smtClean="0"/>
              <a:t>6/10/22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C004E-774F-4C8F-BE0A-EB3033C897DA}" type="slidenum">
              <a:rPr lang="en-US" smtClean="0"/>
              <a:t>‹#›</a:t>
            </a:fld>
            <a:endParaRPr lang="en-US"/>
          </a:p>
        </p:txBody>
      </p:sp>
    </p:spTree>
    <p:extLst>
      <p:ext uri="{BB962C8B-B14F-4D97-AF65-F5344CB8AC3E}">
        <p14:creationId xmlns:p14="http://schemas.microsoft.com/office/powerpoint/2010/main" val="23849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2E9F40-3CC7-4517-AA16-96139C5B48AD}" type="datetimeFigureOut">
              <a:rPr lang="en-US" smtClean="0"/>
              <a:t>6/10/22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CC004E-774F-4C8F-BE0A-EB3033C897DA}" type="slidenum">
              <a:rPr lang="en-US" smtClean="0"/>
              <a:t>‹#›</a:t>
            </a:fld>
            <a:endParaRPr lang="en-US"/>
          </a:p>
        </p:txBody>
      </p:sp>
    </p:spTree>
    <p:extLst>
      <p:ext uri="{BB962C8B-B14F-4D97-AF65-F5344CB8AC3E}">
        <p14:creationId xmlns:p14="http://schemas.microsoft.com/office/powerpoint/2010/main" val="120335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2E9F40-3CC7-4517-AA16-96139C5B48AD}" type="datetimeFigureOut">
              <a:rPr lang="en-US" smtClean="0"/>
              <a:t>6/10/22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CC004E-774F-4C8F-BE0A-EB3033C897DA}" type="slidenum">
              <a:rPr lang="en-US" smtClean="0"/>
              <a:t>‹#›</a:t>
            </a:fld>
            <a:endParaRPr lang="en-US"/>
          </a:p>
        </p:txBody>
      </p:sp>
    </p:spTree>
    <p:extLst>
      <p:ext uri="{BB962C8B-B14F-4D97-AF65-F5344CB8AC3E}">
        <p14:creationId xmlns:p14="http://schemas.microsoft.com/office/powerpoint/2010/main" val="421099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E9F40-3CC7-4517-AA16-96139C5B48AD}" type="datetimeFigureOut">
              <a:rPr lang="en-US" smtClean="0"/>
              <a:t>6/10/22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CC004E-774F-4C8F-BE0A-EB3033C897DA}" type="slidenum">
              <a:rPr lang="en-US" smtClean="0"/>
              <a:t>‹#›</a:t>
            </a:fld>
            <a:endParaRPr lang="en-US"/>
          </a:p>
        </p:txBody>
      </p:sp>
    </p:spTree>
    <p:extLst>
      <p:ext uri="{BB962C8B-B14F-4D97-AF65-F5344CB8AC3E}">
        <p14:creationId xmlns:p14="http://schemas.microsoft.com/office/powerpoint/2010/main" val="268609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2E9F40-3CC7-4517-AA16-96139C5B48AD}" type="datetimeFigureOut">
              <a:rPr lang="en-US" smtClean="0"/>
              <a:t>6/10/22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C004E-774F-4C8F-BE0A-EB3033C897DA}" type="slidenum">
              <a:rPr lang="en-US" smtClean="0"/>
              <a:t>‹#›</a:t>
            </a:fld>
            <a:endParaRPr lang="en-US"/>
          </a:p>
        </p:txBody>
      </p:sp>
    </p:spTree>
    <p:extLst>
      <p:ext uri="{BB962C8B-B14F-4D97-AF65-F5344CB8AC3E}">
        <p14:creationId xmlns:p14="http://schemas.microsoft.com/office/powerpoint/2010/main" val="127961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2E9F40-3CC7-4517-AA16-96139C5B48AD}" type="datetimeFigureOut">
              <a:rPr lang="en-US" smtClean="0"/>
              <a:t>6/10/22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C004E-774F-4C8F-BE0A-EB3033C897DA}" type="slidenum">
              <a:rPr lang="en-US" smtClean="0"/>
              <a:t>‹#›</a:t>
            </a:fld>
            <a:endParaRPr lang="en-US"/>
          </a:p>
        </p:txBody>
      </p:sp>
    </p:spTree>
    <p:extLst>
      <p:ext uri="{BB962C8B-B14F-4D97-AF65-F5344CB8AC3E}">
        <p14:creationId xmlns:p14="http://schemas.microsoft.com/office/powerpoint/2010/main" val="85508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E9F40-3CC7-4517-AA16-96139C5B48AD}" type="datetimeFigureOut">
              <a:rPr lang="en-US" smtClean="0"/>
              <a:t>6/10/22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C004E-774F-4C8F-BE0A-EB3033C897DA}" type="slidenum">
              <a:rPr lang="en-US" smtClean="0"/>
              <a:t>‹#›</a:t>
            </a:fld>
            <a:endParaRPr lang="en-US"/>
          </a:p>
        </p:txBody>
      </p:sp>
    </p:spTree>
    <p:extLst>
      <p:ext uri="{BB962C8B-B14F-4D97-AF65-F5344CB8AC3E}">
        <p14:creationId xmlns:p14="http://schemas.microsoft.com/office/powerpoint/2010/main" val="3613865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info@amassinsights.com" TargetMode="External"/><Relationship Id="rId5" Type="http://schemas.openxmlformats.org/officeDocument/2006/relationships/hyperlink" Target="https://amassinsights.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jordan@amassinsights.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amassinsights.com/#/?signup=true" TargetMode="External"/><Relationship Id="rId5" Type="http://schemas.openxmlformats.org/officeDocument/2006/relationships/hyperlink" Target="https://www.linkedin.com/in/jordanhauer/"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jpeg"/><Relationship Id="rId4" Type="http://schemas.openxmlformats.org/officeDocument/2006/relationships/image" Target="../media/image5.pn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4.xml"/><Relationship Id="rId18" Type="http://schemas.openxmlformats.org/officeDocument/2006/relationships/image" Target="../media/image21.png"/><Relationship Id="rId3" Type="http://schemas.openxmlformats.org/officeDocument/2006/relationships/image" Target="../media/image14.jpeg"/><Relationship Id="rId7" Type="http://schemas.openxmlformats.org/officeDocument/2006/relationships/customXml" Target="../ink/ink1.xml"/><Relationship Id="rId12" Type="http://schemas.openxmlformats.org/officeDocument/2006/relationships/image" Target="../media/image18.png"/><Relationship Id="rId17" Type="http://schemas.openxmlformats.org/officeDocument/2006/relationships/customXml" Target="../ink/ink6.xml"/><Relationship Id="rId2" Type="http://schemas.openxmlformats.org/officeDocument/2006/relationships/notesSlide" Target="../notesSlides/notesSlide6.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customXml" Target="../ink/ink3.xml"/><Relationship Id="rId5" Type="http://schemas.openxmlformats.org/officeDocument/2006/relationships/image" Target="../media/image6.png"/><Relationship Id="rId15" Type="http://schemas.openxmlformats.org/officeDocument/2006/relationships/customXml" Target="../ink/ink5.xml"/><Relationship Id="rId10" Type="http://schemas.openxmlformats.org/officeDocument/2006/relationships/image" Target="../media/image17.png"/><Relationship Id="rId19" Type="http://schemas.openxmlformats.org/officeDocument/2006/relationships/customXml" Target="../ink/ink7.xml"/><Relationship Id="rId4" Type="http://schemas.openxmlformats.org/officeDocument/2006/relationships/image" Target="../media/image5.png"/><Relationship Id="rId9" Type="http://schemas.openxmlformats.org/officeDocument/2006/relationships/customXml" Target="../ink/ink2.xml"/><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6.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32.png"/><Relationship Id="rId5" Type="http://schemas.openxmlformats.org/officeDocument/2006/relationships/image" Target="../media/image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0A37ADE4-B196-4284-A787-A15F7CAFD7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7518" y="1948164"/>
            <a:ext cx="5007769" cy="1618743"/>
          </a:xfrm>
          <a:prstGeom prst="rect">
            <a:avLst/>
          </a:prstGeom>
        </p:spPr>
      </p:pic>
      <p:sp>
        <p:nvSpPr>
          <p:cNvPr id="4" name="TextBox 3">
            <a:extLst>
              <a:ext uri="{FF2B5EF4-FFF2-40B4-BE49-F238E27FC236}">
                <a16:creationId xmlns:a16="http://schemas.microsoft.com/office/drawing/2014/main" id="{1430911F-F26A-44DC-8EC6-D01F0DE4BA14}"/>
              </a:ext>
            </a:extLst>
          </p:cNvPr>
          <p:cNvSpPr txBox="1"/>
          <p:nvPr/>
        </p:nvSpPr>
        <p:spPr>
          <a:xfrm>
            <a:off x="5050632" y="4943475"/>
            <a:ext cx="4686300" cy="1569660"/>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hlinkClick r:id="rId5"/>
              </a:rPr>
              <a:t>AmassInsights.com</a:t>
            </a:r>
            <a:endParaRPr lang="en-US" sz="2400" b="1" dirty="0">
              <a:latin typeface="Segoe UI Light" panose="020B0502040204020203" pitchFamily="34" charset="0"/>
              <a:cs typeface="Segoe UI Light" panose="020B0502040204020203" pitchFamily="34" charset="0"/>
            </a:endParaRPr>
          </a:p>
          <a:p>
            <a:r>
              <a:rPr lang="en-US" sz="2400" b="1" dirty="0">
                <a:latin typeface="Segoe UI Light" panose="020B0502040204020203" pitchFamily="34" charset="0"/>
                <a:cs typeface="Segoe UI Light" panose="020B0502040204020203" pitchFamily="34" charset="0"/>
                <a:hlinkClick r:id="rId6"/>
              </a:rPr>
              <a:t>info@amassinsights.com</a:t>
            </a:r>
            <a:endParaRPr lang="en-US" sz="2400" b="1" dirty="0">
              <a:latin typeface="Segoe UI Light" panose="020B0502040204020203" pitchFamily="34" charset="0"/>
              <a:cs typeface="Segoe UI Light" panose="020B0502040204020203" pitchFamily="34" charset="0"/>
            </a:endParaRPr>
          </a:p>
          <a:p>
            <a:r>
              <a:rPr lang="en-US" sz="2400" b="1" dirty="0">
                <a:latin typeface="Segoe UI Light" panose="020B0502040204020203" pitchFamily="34" charset="0"/>
                <a:cs typeface="Segoe UI Light" panose="020B0502040204020203" pitchFamily="34" charset="0"/>
              </a:rPr>
              <a:t>(646) 770-2791</a:t>
            </a:r>
          </a:p>
          <a:p>
            <a:endParaRPr lang="en-US" sz="24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16891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4942AF-9B35-4551-9C73-FD406A464272}"/>
              </a:ext>
            </a:extLst>
          </p:cNvPr>
          <p:cNvSpPr/>
          <p:nvPr/>
        </p:nvSpPr>
        <p:spPr>
          <a:xfrm>
            <a:off x="0" y="6493025"/>
            <a:ext cx="12192000" cy="364975"/>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50086" y="228600"/>
            <a:ext cx="2917371" cy="584775"/>
          </a:xfrm>
          <a:prstGeom prst="rect">
            <a:avLst/>
          </a:prstGeom>
          <a:noFill/>
        </p:spPr>
        <p:txBody>
          <a:bodyPr wrap="square" rtlCol="0">
            <a:spAutoFit/>
          </a:bodyPr>
          <a:lstStyle/>
          <a:p>
            <a:r>
              <a:rPr lang="en-US" sz="3200">
                <a:solidFill>
                  <a:schemeClr val="bg1"/>
                </a:solidFill>
                <a:latin typeface="Segoe UI" panose="020B0502040204020203" pitchFamily="34" charset="0"/>
                <a:cs typeface="Segoe UI" panose="020B0502040204020203" pitchFamily="34" charset="0"/>
              </a:rPr>
              <a:t>Amass Insights</a:t>
            </a:r>
          </a:p>
        </p:txBody>
      </p:sp>
      <p:pic>
        <p:nvPicPr>
          <p:cNvPr id="10" name="Picture 9"/>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r="61039"/>
          <a:stretch/>
        </p:blipFill>
        <p:spPr>
          <a:xfrm>
            <a:off x="8073394" y="238982"/>
            <a:ext cx="776692" cy="644398"/>
          </a:xfrm>
          <a:prstGeom prst="rect">
            <a:avLst/>
          </a:prstGeom>
        </p:spPr>
      </p:pic>
      <p:sp>
        <p:nvSpPr>
          <p:cNvPr id="14" name="TextBox 13"/>
          <p:cNvSpPr txBox="1"/>
          <p:nvPr/>
        </p:nvSpPr>
        <p:spPr>
          <a:xfrm>
            <a:off x="9220200" y="6546881"/>
            <a:ext cx="2917371" cy="276999"/>
          </a:xfrm>
          <a:prstGeom prst="rect">
            <a:avLst/>
          </a:prstGeom>
          <a:noFill/>
        </p:spPr>
        <p:txBody>
          <a:bodyPr wrap="square" rtlCol="0">
            <a:spAutoFit/>
          </a:bodyPr>
          <a:lstStyle/>
          <a:p>
            <a:pPr algn="r"/>
            <a:r>
              <a:rPr lang="en-US" sz="1200">
                <a:solidFill>
                  <a:schemeClr val="bg1"/>
                </a:solidFill>
                <a:latin typeface="Segoe UI" panose="020B0502040204020203" pitchFamily="34" charset="0"/>
                <a:cs typeface="Segoe UI" panose="020B0502040204020203" pitchFamily="34" charset="0"/>
              </a:rPr>
              <a:t>Confidential</a:t>
            </a:r>
          </a:p>
        </p:txBody>
      </p:sp>
      <p:sp>
        <p:nvSpPr>
          <p:cNvPr id="17" name="Rectangle 16"/>
          <p:cNvSpPr/>
          <p:nvPr/>
        </p:nvSpPr>
        <p:spPr>
          <a:xfrm flipH="1">
            <a:off x="0" y="0"/>
            <a:ext cx="12192000" cy="1122363"/>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r="61039" b="32092"/>
          <a:stretch/>
        </p:blipFill>
        <p:spPr>
          <a:xfrm>
            <a:off x="9805023" y="16705"/>
            <a:ext cx="1962434" cy="1105658"/>
          </a:xfrm>
          <a:prstGeom prst="rect">
            <a:avLst/>
          </a:prstGeom>
        </p:spPr>
      </p:pic>
      <p:sp>
        <p:nvSpPr>
          <p:cNvPr id="16" name="TextBox 15"/>
          <p:cNvSpPr txBox="1"/>
          <p:nvPr/>
        </p:nvSpPr>
        <p:spPr>
          <a:xfrm>
            <a:off x="630516" y="215591"/>
            <a:ext cx="5862947" cy="707886"/>
          </a:xfrm>
          <a:prstGeom prst="rect">
            <a:avLst/>
          </a:prstGeom>
          <a:noFill/>
        </p:spPr>
        <p:txBody>
          <a:bodyPr wrap="square" rtlCol="0">
            <a:spAutoFit/>
          </a:bodyPr>
          <a:lstStyle/>
          <a:p>
            <a:r>
              <a:rPr lang="en-US" sz="4000" b="1" dirty="0">
                <a:solidFill>
                  <a:schemeClr val="tx2">
                    <a:lumMod val="75000"/>
                  </a:schemeClr>
                </a:solidFill>
                <a:latin typeface="Segoe UI Semibold" panose="020B0702040204020203" pitchFamily="34" charset="0"/>
                <a:cs typeface="Segoe UI Semibold" panose="020B0702040204020203" pitchFamily="34" charset="0"/>
              </a:rPr>
              <a:t>DIFFERENTIATORS</a:t>
            </a:r>
          </a:p>
        </p:txBody>
      </p:sp>
      <p:sp>
        <p:nvSpPr>
          <p:cNvPr id="2" name="TextBox 1">
            <a:extLst>
              <a:ext uri="{FF2B5EF4-FFF2-40B4-BE49-F238E27FC236}">
                <a16:creationId xmlns:a16="http://schemas.microsoft.com/office/drawing/2014/main" id="{0723C347-2CED-41D9-9AD0-8C4E23F8ADD8}"/>
              </a:ext>
            </a:extLst>
          </p:cNvPr>
          <p:cNvSpPr txBox="1"/>
          <p:nvPr/>
        </p:nvSpPr>
        <p:spPr>
          <a:xfrm>
            <a:off x="742946" y="1222371"/>
            <a:ext cx="10144125" cy="5170646"/>
          </a:xfrm>
          <a:prstGeom prst="rect">
            <a:avLst/>
          </a:prstGeom>
          <a:noFill/>
        </p:spPr>
        <p:txBody>
          <a:bodyPr wrap="square" rtlCol="0">
            <a:spAutoFit/>
          </a:bodyPr>
          <a:lstStyle/>
          <a:p>
            <a:pPr marL="285750" indent="-285750">
              <a:buFont typeface="Arial" panose="020B0604020202020204" pitchFamily="34" charset="0"/>
              <a:buChar char="•"/>
            </a:pPr>
            <a:r>
              <a:rPr lang="en-US" sz="3000" b="1" dirty="0">
                <a:latin typeface="Segoe UI Light" panose="020B0502040204020203" pitchFamily="34" charset="0"/>
                <a:cs typeface="Segoe UI Light" panose="020B0502040204020203" pitchFamily="34" charset="0"/>
              </a:rPr>
              <a:t>Largest catalog of data providers</a:t>
            </a:r>
          </a:p>
          <a:p>
            <a:pPr marL="285750" indent="-285750">
              <a:buFont typeface="Arial" panose="020B0604020202020204" pitchFamily="34" charset="0"/>
              <a:buChar char="•"/>
            </a:pPr>
            <a:endParaRPr lang="en-US" sz="3000" b="1" dirty="0">
              <a:latin typeface="Segoe UI Light" panose="020B0502040204020203" pitchFamily="34" charset="0"/>
              <a:cs typeface="Segoe UI Light" panose="020B0502040204020203" pitchFamily="34" charset="0"/>
            </a:endParaRPr>
          </a:p>
          <a:p>
            <a:pPr marL="285750" indent="-285750">
              <a:buFont typeface="Arial" panose="020B0604020202020204" pitchFamily="34" charset="0"/>
              <a:buChar char="•"/>
            </a:pPr>
            <a:r>
              <a:rPr lang="en-US" sz="3000" b="1" dirty="0">
                <a:latin typeface="Segoe UI Light" panose="020B0502040204020203" pitchFamily="34" charset="0"/>
                <a:cs typeface="Segoe UI Light" panose="020B0502040204020203" pitchFamily="34" charset="0"/>
              </a:rPr>
              <a:t>Meticulously detailed, proprietary taxonomy</a:t>
            </a:r>
          </a:p>
          <a:p>
            <a:pPr marL="285750" indent="-285750">
              <a:buFont typeface="Arial" panose="020B0604020202020204" pitchFamily="34" charset="0"/>
              <a:buChar char="•"/>
            </a:pPr>
            <a:endParaRPr lang="en-US" sz="3000" b="1" dirty="0">
              <a:latin typeface="Segoe UI Light" panose="020B0502040204020203" pitchFamily="34" charset="0"/>
              <a:cs typeface="Segoe UI Light" panose="020B0502040204020203" pitchFamily="34" charset="0"/>
            </a:endParaRPr>
          </a:p>
          <a:p>
            <a:pPr marL="285750" indent="-285750">
              <a:buFont typeface="Arial" panose="020B0604020202020204" pitchFamily="34" charset="0"/>
              <a:buChar char="•"/>
            </a:pPr>
            <a:r>
              <a:rPr lang="en-US" sz="3000" b="1" dirty="0">
                <a:latin typeface="Segoe UI Light" panose="020B0502040204020203" pitchFamily="34" charset="0"/>
                <a:cs typeface="Segoe UI Light" panose="020B0502040204020203" pitchFamily="34" charset="0"/>
              </a:rPr>
              <a:t>Unbiased approach</a:t>
            </a:r>
          </a:p>
          <a:p>
            <a:pPr marL="285750" indent="-285750">
              <a:buFont typeface="Arial" panose="020B0604020202020204" pitchFamily="34" charset="0"/>
              <a:buChar char="•"/>
            </a:pPr>
            <a:endParaRPr lang="en-US" sz="3000" b="1" dirty="0">
              <a:latin typeface="Segoe UI Light" panose="020B0502040204020203" pitchFamily="34" charset="0"/>
              <a:cs typeface="Segoe UI Light" panose="020B0502040204020203" pitchFamily="34" charset="0"/>
            </a:endParaRPr>
          </a:p>
          <a:p>
            <a:pPr marL="285750" indent="-285750">
              <a:buFont typeface="Arial" panose="020B0604020202020204" pitchFamily="34" charset="0"/>
              <a:buChar char="•"/>
            </a:pPr>
            <a:r>
              <a:rPr lang="en-US" sz="3000" b="1" dirty="0">
                <a:latin typeface="Segoe UI Light" panose="020B0502040204020203" pitchFamily="34" charset="0"/>
                <a:cs typeface="Segoe UI Light" panose="020B0502040204020203" pitchFamily="34" charset="0"/>
              </a:rPr>
              <a:t>Vast network of relationships throughout the buy-side and technology industries</a:t>
            </a:r>
          </a:p>
          <a:p>
            <a:pPr marL="285750" indent="-285750">
              <a:buFont typeface="Arial" panose="020B0604020202020204" pitchFamily="34" charset="0"/>
              <a:buChar char="•"/>
            </a:pPr>
            <a:endParaRPr lang="en-US" sz="3000" b="1" dirty="0">
              <a:latin typeface="Segoe UI Light" panose="020B0502040204020203" pitchFamily="34" charset="0"/>
              <a:cs typeface="Segoe UI Light" panose="020B0502040204020203" pitchFamily="34" charset="0"/>
            </a:endParaRPr>
          </a:p>
          <a:p>
            <a:pPr marL="285750" indent="-285750">
              <a:buFont typeface="Arial" panose="020B0604020202020204" pitchFamily="34" charset="0"/>
              <a:buChar char="•"/>
            </a:pPr>
            <a:r>
              <a:rPr lang="en-US" sz="3000" b="1" dirty="0">
                <a:latin typeface="Segoe UI Light" panose="020B0502040204020203" pitchFamily="34" charset="0"/>
                <a:cs typeface="Segoe UI Light" panose="020B0502040204020203" pitchFamily="34" charset="0"/>
              </a:rPr>
              <a:t>Flexible, multi-faceted business models including </a:t>
            </a:r>
            <a:br>
              <a:rPr lang="en-US" sz="3000" b="1" dirty="0">
                <a:latin typeface="Segoe UI Light" panose="020B0502040204020203" pitchFamily="34" charset="0"/>
                <a:cs typeface="Segoe UI Light" panose="020B0502040204020203" pitchFamily="34" charset="0"/>
              </a:rPr>
            </a:br>
            <a:r>
              <a:rPr lang="en-US" sz="3000" b="1" dirty="0">
                <a:latin typeface="Segoe UI Light" panose="020B0502040204020203" pitchFamily="34" charset="0"/>
                <a:cs typeface="Segoe UI Light" panose="020B0502040204020203" pitchFamily="34" charset="0"/>
              </a:rPr>
              <a:t>self-service products &amp; managed services</a:t>
            </a:r>
          </a:p>
        </p:txBody>
      </p:sp>
    </p:spTree>
    <p:extLst>
      <p:ext uri="{BB962C8B-B14F-4D97-AF65-F5344CB8AC3E}">
        <p14:creationId xmlns:p14="http://schemas.microsoft.com/office/powerpoint/2010/main" val="22389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4942AF-9B35-4551-9C73-FD406A464272}"/>
              </a:ext>
            </a:extLst>
          </p:cNvPr>
          <p:cNvSpPr/>
          <p:nvPr/>
        </p:nvSpPr>
        <p:spPr>
          <a:xfrm>
            <a:off x="0" y="6493025"/>
            <a:ext cx="12192000" cy="364975"/>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50086" y="228600"/>
            <a:ext cx="2917371" cy="584775"/>
          </a:xfrm>
          <a:prstGeom prst="rect">
            <a:avLst/>
          </a:prstGeom>
          <a:noFill/>
        </p:spPr>
        <p:txBody>
          <a:bodyPr wrap="square" rtlCol="0">
            <a:spAutoFit/>
          </a:bodyPr>
          <a:lstStyle/>
          <a:p>
            <a:r>
              <a:rPr lang="en-US" sz="3200">
                <a:solidFill>
                  <a:schemeClr val="bg1"/>
                </a:solidFill>
                <a:latin typeface="Segoe UI" panose="020B0502040204020203" pitchFamily="34" charset="0"/>
                <a:cs typeface="Segoe UI" panose="020B0502040204020203" pitchFamily="34" charset="0"/>
              </a:rPr>
              <a:t>Amass Insights</a:t>
            </a:r>
          </a:p>
        </p:txBody>
      </p:sp>
      <p:pic>
        <p:nvPicPr>
          <p:cNvPr id="10" name="Picture 9"/>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r="61039"/>
          <a:stretch/>
        </p:blipFill>
        <p:spPr>
          <a:xfrm>
            <a:off x="8073394" y="238982"/>
            <a:ext cx="776692" cy="644398"/>
          </a:xfrm>
          <a:prstGeom prst="rect">
            <a:avLst/>
          </a:prstGeom>
        </p:spPr>
      </p:pic>
      <p:sp>
        <p:nvSpPr>
          <p:cNvPr id="14" name="TextBox 13"/>
          <p:cNvSpPr txBox="1"/>
          <p:nvPr/>
        </p:nvSpPr>
        <p:spPr>
          <a:xfrm>
            <a:off x="9220200" y="6546881"/>
            <a:ext cx="2917371" cy="276999"/>
          </a:xfrm>
          <a:prstGeom prst="rect">
            <a:avLst/>
          </a:prstGeom>
          <a:noFill/>
        </p:spPr>
        <p:txBody>
          <a:bodyPr wrap="square" rtlCol="0">
            <a:spAutoFit/>
          </a:bodyPr>
          <a:lstStyle/>
          <a:p>
            <a:pPr algn="r"/>
            <a:r>
              <a:rPr lang="en-US" sz="1200">
                <a:solidFill>
                  <a:schemeClr val="bg1"/>
                </a:solidFill>
                <a:latin typeface="Segoe UI" panose="020B0502040204020203" pitchFamily="34" charset="0"/>
                <a:cs typeface="Segoe UI" panose="020B0502040204020203" pitchFamily="34" charset="0"/>
              </a:rPr>
              <a:t>Confidential</a:t>
            </a:r>
          </a:p>
        </p:txBody>
      </p:sp>
      <p:sp>
        <p:nvSpPr>
          <p:cNvPr id="17" name="Rectangle 16"/>
          <p:cNvSpPr/>
          <p:nvPr/>
        </p:nvSpPr>
        <p:spPr>
          <a:xfrm flipH="1">
            <a:off x="0" y="0"/>
            <a:ext cx="12192000" cy="1122363"/>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r="61039" b="32092"/>
          <a:stretch/>
        </p:blipFill>
        <p:spPr>
          <a:xfrm>
            <a:off x="9805023" y="16705"/>
            <a:ext cx="1962434" cy="1105658"/>
          </a:xfrm>
          <a:prstGeom prst="rect">
            <a:avLst/>
          </a:prstGeom>
        </p:spPr>
      </p:pic>
      <p:sp>
        <p:nvSpPr>
          <p:cNvPr id="16" name="TextBox 15"/>
          <p:cNvSpPr txBox="1"/>
          <p:nvPr/>
        </p:nvSpPr>
        <p:spPr>
          <a:xfrm>
            <a:off x="576087" y="207238"/>
            <a:ext cx="9732684" cy="707886"/>
          </a:xfrm>
          <a:prstGeom prst="rect">
            <a:avLst/>
          </a:prstGeom>
          <a:noFill/>
        </p:spPr>
        <p:txBody>
          <a:bodyPr wrap="square" rtlCol="0">
            <a:spAutoFit/>
          </a:bodyPr>
          <a:lstStyle/>
          <a:p>
            <a:r>
              <a:rPr lang="en-US" sz="4000" b="1" dirty="0">
                <a:solidFill>
                  <a:schemeClr val="tx2">
                    <a:lumMod val="75000"/>
                  </a:schemeClr>
                </a:solidFill>
                <a:latin typeface="Segoe UI Semibold" panose="020B0702040204020203" pitchFamily="34" charset="0"/>
                <a:cs typeface="Segoe UI Semibold" panose="020B0702040204020203" pitchFamily="34" charset="0"/>
              </a:rPr>
              <a:t>DATA MARKET NETWORK</a:t>
            </a:r>
          </a:p>
        </p:txBody>
      </p:sp>
      <p:sp>
        <p:nvSpPr>
          <p:cNvPr id="19" name="Oval 18">
            <a:extLst>
              <a:ext uri="{FF2B5EF4-FFF2-40B4-BE49-F238E27FC236}">
                <a16:creationId xmlns:a16="http://schemas.microsoft.com/office/drawing/2014/main" id="{872DDC2A-C51C-4736-B158-3A7BAF9CA632}"/>
              </a:ext>
            </a:extLst>
          </p:cNvPr>
          <p:cNvSpPr/>
          <p:nvPr/>
        </p:nvSpPr>
        <p:spPr>
          <a:xfrm>
            <a:off x="5717147" y="1133297"/>
            <a:ext cx="4794964" cy="3960583"/>
          </a:xfrm>
          <a:prstGeom prst="ellipse">
            <a:avLst/>
          </a:prstGeom>
          <a:gradFill flip="none" rotWithShape="1">
            <a:gsLst>
              <a:gs pos="0">
                <a:schemeClr val="accent1">
                  <a:shade val="30000"/>
                  <a:satMod val="115000"/>
                </a:schemeClr>
              </a:gs>
              <a:gs pos="44000">
                <a:schemeClr val="accent1">
                  <a:shade val="67500"/>
                  <a:satMod val="115000"/>
                </a:schemeClr>
              </a:gs>
              <a:gs pos="100000">
                <a:schemeClr val="accent6"/>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4DB2600-7C96-4766-A99E-2048B9B47662}"/>
              </a:ext>
            </a:extLst>
          </p:cNvPr>
          <p:cNvSpPr/>
          <p:nvPr/>
        </p:nvSpPr>
        <p:spPr>
          <a:xfrm>
            <a:off x="1838852" y="1122362"/>
            <a:ext cx="4794964" cy="3960583"/>
          </a:xfrm>
          <a:prstGeom prst="ellipse">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F542086-8F9E-49F1-81E1-33153BB0208A}"/>
              </a:ext>
            </a:extLst>
          </p:cNvPr>
          <p:cNvSpPr/>
          <p:nvPr/>
        </p:nvSpPr>
        <p:spPr>
          <a:xfrm>
            <a:off x="4469274" y="3744411"/>
            <a:ext cx="3599727" cy="3113589"/>
          </a:xfrm>
          <a:prstGeom prst="ellipse">
            <a:avLst/>
          </a:prstGeom>
          <a:solidFill>
            <a:schemeClr val="accent6">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7519C0-B86F-4DDE-BC29-9A5A36730AFD}"/>
              </a:ext>
            </a:extLst>
          </p:cNvPr>
          <p:cNvSpPr txBox="1"/>
          <p:nvPr/>
        </p:nvSpPr>
        <p:spPr>
          <a:xfrm>
            <a:off x="2091789" y="1329601"/>
            <a:ext cx="4236335" cy="3231654"/>
          </a:xfrm>
          <a:prstGeom prst="rect">
            <a:avLst/>
          </a:prstGeom>
          <a:noFill/>
        </p:spPr>
        <p:txBody>
          <a:bodyPr wrap="square" rtlCol="0">
            <a:spAutoFit/>
          </a:bodyPr>
          <a:lstStyle/>
          <a:p>
            <a:pPr algn="ctr"/>
            <a:r>
              <a:rPr lang="en-US" sz="2800" b="1" dirty="0">
                <a:solidFill>
                  <a:schemeClr val="bg1"/>
                </a:solidFill>
                <a:latin typeface="Segoe UI Light" panose="020B0502040204020203" pitchFamily="34" charset="0"/>
                <a:cs typeface="Segoe UI Light" panose="020B0502040204020203" pitchFamily="34" charset="0"/>
              </a:rPr>
              <a:t>DATA PROVIDERS</a:t>
            </a:r>
          </a:p>
          <a:p>
            <a:endParaRPr lang="en-US" sz="22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Investment Research</a:t>
            </a:r>
          </a:p>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Transactional</a:t>
            </a:r>
          </a:p>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Web Scrapers</a:t>
            </a:r>
          </a:p>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Satellite Imagery</a:t>
            </a:r>
          </a:p>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AI + NLP Tech</a:t>
            </a:r>
          </a:p>
          <a:p>
            <a:pPr marL="342900" indent="-342900">
              <a:buFont typeface="Arial" panose="020B0604020202020204" pitchFamily="34" charset="0"/>
              <a:buChar char="•"/>
            </a:pPr>
            <a:r>
              <a:rPr lang="en-US" sz="2200" dirty="0" err="1">
                <a:latin typeface="Segoe UI Light" panose="020B0502040204020203" pitchFamily="34" charset="0"/>
                <a:cs typeface="Segoe UI Light" panose="020B0502040204020203" pitchFamily="34" charset="0"/>
              </a:rPr>
              <a:t>Wifi</a:t>
            </a:r>
            <a:r>
              <a:rPr lang="en-US" sz="2200" dirty="0">
                <a:latin typeface="Segoe UI Light" panose="020B0502040204020203" pitchFamily="34" charset="0"/>
                <a:cs typeface="Segoe UI Light" panose="020B0502040204020203" pitchFamily="34" charset="0"/>
              </a:rPr>
              <a:t> + Mobile Networks </a:t>
            </a:r>
          </a:p>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IoT</a:t>
            </a:r>
          </a:p>
        </p:txBody>
      </p:sp>
      <p:sp>
        <p:nvSpPr>
          <p:cNvPr id="25" name="TextBox 24">
            <a:extLst>
              <a:ext uri="{FF2B5EF4-FFF2-40B4-BE49-F238E27FC236}">
                <a16:creationId xmlns:a16="http://schemas.microsoft.com/office/drawing/2014/main" id="{0F8F86C2-74E6-424F-8369-BCF1FEA54B01}"/>
              </a:ext>
            </a:extLst>
          </p:cNvPr>
          <p:cNvSpPr txBox="1"/>
          <p:nvPr/>
        </p:nvSpPr>
        <p:spPr>
          <a:xfrm>
            <a:off x="6050694" y="1334258"/>
            <a:ext cx="4236335" cy="2893100"/>
          </a:xfrm>
          <a:prstGeom prst="rect">
            <a:avLst/>
          </a:prstGeom>
          <a:noFill/>
        </p:spPr>
        <p:txBody>
          <a:bodyPr wrap="square" rtlCol="0">
            <a:spAutoFit/>
          </a:bodyPr>
          <a:lstStyle/>
          <a:p>
            <a:pPr algn="ctr"/>
            <a:r>
              <a:rPr lang="en-US" sz="2800" b="1" dirty="0">
                <a:solidFill>
                  <a:schemeClr val="bg1"/>
                </a:solidFill>
                <a:latin typeface="Segoe UI Light" panose="020B0502040204020203" pitchFamily="34" charset="0"/>
                <a:cs typeface="Segoe UI Light" panose="020B0502040204020203" pitchFamily="34" charset="0"/>
              </a:rPr>
              <a:t>DATA CONSUMERS</a:t>
            </a:r>
          </a:p>
          <a:p>
            <a:endParaRPr lang="en-US" sz="2200" dirty="0">
              <a:solidFill>
                <a:schemeClr val="bg1"/>
              </a:solidFill>
              <a:latin typeface="Segoe UI Light" panose="020B0502040204020203" pitchFamily="34" charset="0"/>
              <a:cs typeface="Segoe UI Light" panose="020B0502040204020203" pitchFamily="34" charset="0"/>
            </a:endParaRPr>
          </a:p>
          <a:p>
            <a:pPr marL="800100" lvl="1"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Hedge Funds</a:t>
            </a:r>
          </a:p>
          <a:p>
            <a:pPr marL="800100" lvl="1"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Asset Managers</a:t>
            </a:r>
          </a:p>
          <a:p>
            <a:pPr marL="800100" lvl="1"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Private Equity</a:t>
            </a:r>
          </a:p>
          <a:p>
            <a:pPr marL="800100" lvl="1"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VC</a:t>
            </a:r>
          </a:p>
          <a:p>
            <a:endParaRPr lang="en-US" sz="2200" dirty="0">
              <a:latin typeface="Segoe UI Light" panose="020B0502040204020203" pitchFamily="34" charset="0"/>
              <a:cs typeface="Segoe UI Light" panose="020B0502040204020203" pitchFamily="34" charset="0"/>
            </a:endParaRPr>
          </a:p>
          <a:p>
            <a:endParaRPr lang="en-US" sz="2200" dirty="0"/>
          </a:p>
        </p:txBody>
      </p:sp>
      <p:sp>
        <p:nvSpPr>
          <p:cNvPr id="29" name="TextBox 28">
            <a:extLst>
              <a:ext uri="{FF2B5EF4-FFF2-40B4-BE49-F238E27FC236}">
                <a16:creationId xmlns:a16="http://schemas.microsoft.com/office/drawing/2014/main" id="{F3266D93-9B0B-4F38-ABCD-DBF77240B17E}"/>
              </a:ext>
            </a:extLst>
          </p:cNvPr>
          <p:cNvSpPr txBox="1"/>
          <p:nvPr/>
        </p:nvSpPr>
        <p:spPr>
          <a:xfrm>
            <a:off x="4529144" y="4081433"/>
            <a:ext cx="3352545" cy="2739211"/>
          </a:xfrm>
          <a:prstGeom prst="rect">
            <a:avLst/>
          </a:prstGeom>
          <a:noFill/>
        </p:spPr>
        <p:txBody>
          <a:bodyPr wrap="square" rtlCol="0">
            <a:spAutoFit/>
          </a:bodyPr>
          <a:lstStyle/>
          <a:p>
            <a:pPr algn="ctr"/>
            <a:r>
              <a:rPr lang="en-US" sz="2800" b="1" dirty="0">
                <a:solidFill>
                  <a:schemeClr val="bg1"/>
                </a:solidFill>
                <a:latin typeface="Segoe UI Light" panose="020B0502040204020203" pitchFamily="34" charset="0"/>
                <a:cs typeface="Segoe UI Light" panose="020B0502040204020203" pitchFamily="34" charset="0"/>
              </a:rPr>
              <a:t>DATA TOOLS</a:t>
            </a:r>
          </a:p>
          <a:p>
            <a:pPr algn="ctr"/>
            <a:endParaRPr lang="en-US" sz="1200" dirty="0">
              <a:latin typeface="Segoe UI Light" panose="020B0502040204020203" pitchFamily="34" charset="0"/>
              <a:cs typeface="Segoe UI Light" panose="020B0502040204020203" pitchFamily="34" charset="0"/>
            </a:endParaRPr>
          </a:p>
          <a:p>
            <a:pPr marL="342900" indent="-342900" algn="ctr">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Consultants</a:t>
            </a:r>
          </a:p>
          <a:p>
            <a:pPr marL="342900" indent="-342900" algn="ctr">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Data Cleaning</a:t>
            </a:r>
          </a:p>
          <a:p>
            <a:pPr marL="342900" indent="-342900" algn="ctr">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Research Firms</a:t>
            </a:r>
          </a:p>
          <a:p>
            <a:pPr marL="342900" indent="-342900" algn="ctr">
              <a:buFont typeface="Arial" panose="020B0604020202020204" pitchFamily="34" charset="0"/>
              <a:buChar char="•"/>
            </a:pPr>
            <a:r>
              <a:rPr lang="en-US" sz="2200" dirty="0" err="1">
                <a:latin typeface="Segoe UI Light" panose="020B0502040204020203" pitchFamily="34" charset="0"/>
                <a:cs typeface="Segoe UI Light" panose="020B0502040204020203" pitchFamily="34" charset="0"/>
              </a:rPr>
              <a:t>Backtesting</a:t>
            </a:r>
            <a:r>
              <a:rPr lang="en-US" sz="2200" dirty="0">
                <a:latin typeface="Segoe UI Light" panose="020B0502040204020203" pitchFamily="34" charset="0"/>
                <a:cs typeface="Segoe UI Light" panose="020B0502040204020203" pitchFamily="34" charset="0"/>
              </a:rPr>
              <a:t> Tools</a:t>
            </a:r>
          </a:p>
          <a:p>
            <a:pPr marL="342900" indent="-342900" algn="ctr">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Analytical Tools</a:t>
            </a:r>
          </a:p>
          <a:p>
            <a:pPr algn="ctr"/>
            <a:endParaRPr lang="en-US" sz="2200" dirty="0"/>
          </a:p>
        </p:txBody>
      </p:sp>
      <p:sp>
        <p:nvSpPr>
          <p:cNvPr id="30" name="TextBox 29">
            <a:extLst>
              <a:ext uri="{FF2B5EF4-FFF2-40B4-BE49-F238E27FC236}">
                <a16:creationId xmlns:a16="http://schemas.microsoft.com/office/drawing/2014/main" id="{FCB88605-22BA-4845-926C-AF04D370F600}"/>
              </a:ext>
            </a:extLst>
          </p:cNvPr>
          <p:cNvSpPr txBox="1"/>
          <p:nvPr/>
        </p:nvSpPr>
        <p:spPr>
          <a:xfrm>
            <a:off x="8229098" y="3365797"/>
            <a:ext cx="3189051"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Government</a:t>
            </a:r>
          </a:p>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Retailers</a:t>
            </a:r>
          </a:p>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Universities</a:t>
            </a:r>
          </a:p>
          <a:p>
            <a:endParaRPr lang="en-US" sz="2200" dirty="0">
              <a:latin typeface="Segoe UI Light" panose="020B0502040204020203" pitchFamily="34" charset="0"/>
              <a:cs typeface="Segoe UI Light" panose="020B0502040204020203" pitchFamily="34" charset="0"/>
            </a:endParaRPr>
          </a:p>
          <a:p>
            <a:endParaRPr lang="en-US" sz="2200" dirty="0"/>
          </a:p>
        </p:txBody>
      </p:sp>
      <p:sp>
        <p:nvSpPr>
          <p:cNvPr id="11" name="Rectangle: Rounded Corners 10">
            <a:extLst>
              <a:ext uri="{FF2B5EF4-FFF2-40B4-BE49-F238E27FC236}">
                <a16:creationId xmlns:a16="http://schemas.microsoft.com/office/drawing/2014/main" id="{E3261FB3-7AA2-4F7D-B09C-6613F897E140}"/>
              </a:ext>
            </a:extLst>
          </p:cNvPr>
          <p:cNvSpPr/>
          <p:nvPr/>
        </p:nvSpPr>
        <p:spPr>
          <a:xfrm>
            <a:off x="289367" y="5218857"/>
            <a:ext cx="555585" cy="364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F148045D-C8B5-4894-A06E-97CB6DD97B0F}"/>
              </a:ext>
            </a:extLst>
          </p:cNvPr>
          <p:cNvSpPr/>
          <p:nvPr/>
        </p:nvSpPr>
        <p:spPr>
          <a:xfrm>
            <a:off x="289367" y="5895500"/>
            <a:ext cx="555585" cy="364975"/>
          </a:xfrm>
          <a:prstGeom prst="roundRect">
            <a:avLst/>
          </a:prstGeom>
          <a:solidFill>
            <a:schemeClr val="accent6">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64EFF25-8609-453A-967A-79A010C7FC42}"/>
              </a:ext>
            </a:extLst>
          </p:cNvPr>
          <p:cNvSpPr txBox="1"/>
          <p:nvPr/>
        </p:nvSpPr>
        <p:spPr>
          <a:xfrm>
            <a:off x="875297" y="5211117"/>
            <a:ext cx="1955026" cy="369332"/>
          </a:xfrm>
          <a:prstGeom prst="rect">
            <a:avLst/>
          </a:prstGeom>
          <a:noFill/>
        </p:spPr>
        <p:txBody>
          <a:bodyPr wrap="square" rtlCol="0">
            <a:spAutoFit/>
          </a:bodyPr>
          <a:lstStyle/>
          <a:p>
            <a:r>
              <a:rPr lang="en-US" b="1" dirty="0">
                <a:latin typeface="Segoe UI Light" panose="020B0502040204020203" pitchFamily="34" charset="0"/>
                <a:cs typeface="Segoe UI Light" panose="020B0502040204020203" pitchFamily="34" charset="0"/>
              </a:rPr>
              <a:t>Current Platform</a:t>
            </a:r>
          </a:p>
        </p:txBody>
      </p:sp>
      <p:sp>
        <p:nvSpPr>
          <p:cNvPr id="32" name="TextBox 31">
            <a:extLst>
              <a:ext uri="{FF2B5EF4-FFF2-40B4-BE49-F238E27FC236}">
                <a16:creationId xmlns:a16="http://schemas.microsoft.com/office/drawing/2014/main" id="{5DB70D2C-3F9F-4CCE-879A-8B9B67849C46}"/>
              </a:ext>
            </a:extLst>
          </p:cNvPr>
          <p:cNvSpPr txBox="1"/>
          <p:nvPr/>
        </p:nvSpPr>
        <p:spPr>
          <a:xfrm>
            <a:off x="861339" y="5880384"/>
            <a:ext cx="1955026" cy="369332"/>
          </a:xfrm>
          <a:prstGeom prst="rect">
            <a:avLst/>
          </a:prstGeom>
          <a:noFill/>
        </p:spPr>
        <p:txBody>
          <a:bodyPr wrap="square" rtlCol="0">
            <a:spAutoFit/>
          </a:bodyPr>
          <a:lstStyle/>
          <a:p>
            <a:r>
              <a:rPr lang="en-US" b="1" dirty="0">
                <a:latin typeface="Segoe UI Light" panose="020B0502040204020203" pitchFamily="34" charset="0"/>
                <a:cs typeface="Segoe UI Light" panose="020B0502040204020203" pitchFamily="34" charset="0"/>
              </a:rPr>
              <a:t>Future Platform</a:t>
            </a:r>
          </a:p>
        </p:txBody>
      </p:sp>
    </p:spTree>
    <p:extLst>
      <p:ext uri="{BB962C8B-B14F-4D97-AF65-F5344CB8AC3E}">
        <p14:creationId xmlns:p14="http://schemas.microsoft.com/office/powerpoint/2010/main" val="156946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869"/>
            <a:ext cx="12192000" cy="68580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0A37ADE4-B196-4284-A787-A15F7CAFD7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7518" y="1948164"/>
            <a:ext cx="5007769" cy="1618743"/>
          </a:xfrm>
          <a:prstGeom prst="rect">
            <a:avLst/>
          </a:prstGeom>
        </p:spPr>
      </p:pic>
      <p:sp>
        <p:nvSpPr>
          <p:cNvPr id="4" name="TextBox 3">
            <a:extLst>
              <a:ext uri="{FF2B5EF4-FFF2-40B4-BE49-F238E27FC236}">
                <a16:creationId xmlns:a16="http://schemas.microsoft.com/office/drawing/2014/main" id="{1430911F-F26A-44DC-8EC6-D01F0DE4BA14}"/>
              </a:ext>
            </a:extLst>
          </p:cNvPr>
          <p:cNvSpPr txBox="1"/>
          <p:nvPr/>
        </p:nvSpPr>
        <p:spPr>
          <a:xfrm>
            <a:off x="5050632" y="4943475"/>
            <a:ext cx="4686300" cy="1938992"/>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hlinkClick r:id="rId5"/>
              </a:rPr>
              <a:t>Jordan Hauer, CEO &amp; Co-Founder</a:t>
            </a:r>
            <a:endParaRPr lang="en-US" sz="2400" b="1" dirty="0">
              <a:latin typeface="Segoe UI Light" panose="020B0502040204020203" pitchFamily="34" charset="0"/>
              <a:cs typeface="Segoe UI Light" panose="020B0502040204020203" pitchFamily="34" charset="0"/>
              <a:hlinkClick r:id="rId6"/>
            </a:endParaRPr>
          </a:p>
          <a:p>
            <a:r>
              <a:rPr lang="en-US" sz="2400" b="1" dirty="0">
                <a:latin typeface="Segoe UI Light" panose="020B0502040204020203" pitchFamily="34" charset="0"/>
                <a:cs typeface="Segoe UI Light" panose="020B0502040204020203" pitchFamily="34" charset="0"/>
                <a:hlinkClick r:id="rId6"/>
              </a:rPr>
              <a:t>Sign Up For Insights</a:t>
            </a:r>
            <a:endParaRPr lang="en-US" sz="2400" b="1" dirty="0">
              <a:latin typeface="Segoe UI Light" panose="020B0502040204020203" pitchFamily="34" charset="0"/>
              <a:cs typeface="Segoe UI Light" panose="020B0502040204020203" pitchFamily="34" charset="0"/>
            </a:endParaRPr>
          </a:p>
          <a:p>
            <a:r>
              <a:rPr lang="en-US" sz="2400" b="1" dirty="0">
                <a:latin typeface="Segoe UI Light" panose="020B0502040204020203" pitchFamily="34" charset="0"/>
                <a:cs typeface="Segoe UI Light" panose="020B0502040204020203" pitchFamily="34" charset="0"/>
                <a:hlinkClick r:id="rId7"/>
              </a:rPr>
              <a:t>jordan@amassinsights.com</a:t>
            </a:r>
            <a:endParaRPr lang="en-US" sz="2400" b="1" dirty="0">
              <a:latin typeface="Segoe UI Light" panose="020B0502040204020203" pitchFamily="34" charset="0"/>
              <a:cs typeface="Segoe UI Light" panose="020B0502040204020203" pitchFamily="34" charset="0"/>
            </a:endParaRPr>
          </a:p>
          <a:p>
            <a:r>
              <a:rPr lang="en-US" sz="2400" b="1" dirty="0">
                <a:latin typeface="Segoe UI Light" panose="020B0502040204020203" pitchFamily="34" charset="0"/>
                <a:cs typeface="Segoe UI Light" panose="020B0502040204020203" pitchFamily="34" charset="0"/>
              </a:rPr>
              <a:t>(646) 770-2791</a:t>
            </a:r>
          </a:p>
          <a:p>
            <a:endParaRPr lang="en-US" sz="2400" b="1" dirty="0">
              <a:latin typeface="Segoe UI Light" panose="020B05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5AC725DA-4F23-4439-824A-8CA026F8356E}"/>
              </a:ext>
            </a:extLst>
          </p:cNvPr>
          <p:cNvSpPr txBox="1"/>
          <p:nvPr/>
        </p:nvSpPr>
        <p:spPr>
          <a:xfrm>
            <a:off x="5000625" y="3978192"/>
            <a:ext cx="3014662" cy="553998"/>
          </a:xfrm>
          <a:prstGeom prst="rect">
            <a:avLst/>
          </a:prstGeom>
          <a:noFill/>
        </p:spPr>
        <p:txBody>
          <a:bodyPr wrap="square" rtlCol="0">
            <a:spAutoFit/>
          </a:bodyPr>
          <a:lstStyle/>
          <a:p>
            <a:r>
              <a:rPr lang="en-US" sz="3000" b="1" dirty="0">
                <a:latin typeface="Segoe UI Light" panose="020B0502040204020203" pitchFamily="34" charset="0"/>
                <a:cs typeface="Segoe UI Light" panose="020B0502040204020203" pitchFamily="34" charset="0"/>
              </a:rPr>
              <a:t>THANK YOU!</a:t>
            </a:r>
          </a:p>
        </p:txBody>
      </p:sp>
    </p:spTree>
    <p:extLst>
      <p:ext uri="{BB962C8B-B14F-4D97-AF65-F5344CB8AC3E}">
        <p14:creationId xmlns:p14="http://schemas.microsoft.com/office/powerpoint/2010/main" val="315833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echnologist cartoon"/>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13644" r="20484"/>
          <a:stretch/>
        </p:blipFill>
        <p:spPr bwMode="auto">
          <a:xfrm>
            <a:off x="0" y="1121809"/>
            <a:ext cx="5852812" cy="53903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finance analyst cartoon"/>
          <p:cNvPicPr>
            <a:picLocks noChangeAspect="1" noChangeArrowheads="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34412" r="23886"/>
          <a:stretch/>
        </p:blipFill>
        <p:spPr bwMode="auto">
          <a:xfrm>
            <a:off x="5852812" y="1121809"/>
            <a:ext cx="6349694" cy="53809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177598" y="1142809"/>
            <a:ext cx="5532237" cy="461665"/>
          </a:xfrm>
          <a:prstGeom prst="rect">
            <a:avLst/>
          </a:prstGeom>
          <a:solidFill>
            <a:srgbClr val="C00000"/>
          </a:solidFill>
        </p:spPr>
        <p:txBody>
          <a:bodyPr wrap="square" rtlCol="0">
            <a:spAutoFit/>
          </a:bodyPr>
          <a:lstStyle/>
          <a:p>
            <a:pPr algn="r"/>
            <a:r>
              <a:rPr lang="en-US" sz="2400" b="1" dirty="0">
                <a:solidFill>
                  <a:schemeClr val="bg1">
                    <a:lumMod val="95000"/>
                  </a:schemeClr>
                </a:solidFill>
              </a:rPr>
              <a:t>DATA CONSUMER</a:t>
            </a:r>
          </a:p>
        </p:txBody>
      </p:sp>
      <p:sp>
        <p:nvSpPr>
          <p:cNvPr id="12" name="Rectangle 11">
            <a:extLst>
              <a:ext uri="{FF2B5EF4-FFF2-40B4-BE49-F238E27FC236}">
                <a16:creationId xmlns:a16="http://schemas.microsoft.com/office/drawing/2014/main" id="{3C4942AF-9B35-4551-9C73-FD406A464272}"/>
              </a:ext>
            </a:extLst>
          </p:cNvPr>
          <p:cNvSpPr/>
          <p:nvPr/>
        </p:nvSpPr>
        <p:spPr>
          <a:xfrm>
            <a:off x="0" y="6493025"/>
            <a:ext cx="12192000" cy="364975"/>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50086" y="228600"/>
            <a:ext cx="2917371" cy="584775"/>
          </a:xfrm>
          <a:prstGeom prst="rect">
            <a:avLst/>
          </a:prstGeom>
          <a:noFill/>
        </p:spPr>
        <p:txBody>
          <a:bodyPr wrap="square" rtlCol="0">
            <a:spAutoFit/>
          </a:bodyPr>
          <a:lstStyle/>
          <a:p>
            <a:r>
              <a:rPr lang="en-US" sz="3200">
                <a:solidFill>
                  <a:schemeClr val="bg1"/>
                </a:solidFill>
                <a:latin typeface="Segoe UI" panose="020B0502040204020203" pitchFamily="34" charset="0"/>
                <a:cs typeface="Segoe UI" panose="020B0502040204020203" pitchFamily="34" charset="0"/>
              </a:rPr>
              <a:t>Amass Insights</a:t>
            </a:r>
          </a:p>
        </p:txBody>
      </p:sp>
      <p:pic>
        <p:nvPicPr>
          <p:cNvPr id="10" name="Picture 9"/>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r="61039"/>
          <a:stretch/>
        </p:blipFill>
        <p:spPr>
          <a:xfrm>
            <a:off x="8073394" y="238982"/>
            <a:ext cx="776692" cy="644398"/>
          </a:xfrm>
          <a:prstGeom prst="rect">
            <a:avLst/>
          </a:prstGeom>
        </p:spPr>
      </p:pic>
      <p:sp>
        <p:nvSpPr>
          <p:cNvPr id="14" name="TextBox 13"/>
          <p:cNvSpPr txBox="1"/>
          <p:nvPr/>
        </p:nvSpPr>
        <p:spPr>
          <a:xfrm>
            <a:off x="9220200" y="6546881"/>
            <a:ext cx="2917371" cy="276999"/>
          </a:xfrm>
          <a:prstGeom prst="rect">
            <a:avLst/>
          </a:prstGeom>
          <a:noFill/>
        </p:spPr>
        <p:txBody>
          <a:bodyPr wrap="square" rtlCol="0">
            <a:spAutoFit/>
          </a:bodyPr>
          <a:lstStyle/>
          <a:p>
            <a:pPr algn="r"/>
            <a:r>
              <a:rPr lang="en-US" sz="1200">
                <a:solidFill>
                  <a:schemeClr val="bg1"/>
                </a:solidFill>
                <a:latin typeface="Segoe UI" panose="020B0502040204020203" pitchFamily="34" charset="0"/>
                <a:cs typeface="Segoe UI" panose="020B0502040204020203" pitchFamily="34" charset="0"/>
              </a:rPr>
              <a:t>Confidential</a:t>
            </a:r>
          </a:p>
        </p:txBody>
      </p:sp>
      <p:sp>
        <p:nvSpPr>
          <p:cNvPr id="17" name="Rectangle 16"/>
          <p:cNvSpPr/>
          <p:nvPr/>
        </p:nvSpPr>
        <p:spPr>
          <a:xfrm flipH="1">
            <a:off x="0" y="0"/>
            <a:ext cx="12192000" cy="1122363"/>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r="61039" b="32092"/>
          <a:stretch/>
        </p:blipFill>
        <p:spPr>
          <a:xfrm>
            <a:off x="9805023" y="16705"/>
            <a:ext cx="1962434" cy="1105658"/>
          </a:xfrm>
          <a:prstGeom prst="rect">
            <a:avLst/>
          </a:prstGeom>
        </p:spPr>
      </p:pic>
      <p:sp>
        <p:nvSpPr>
          <p:cNvPr id="16" name="TextBox 15"/>
          <p:cNvSpPr txBox="1"/>
          <p:nvPr/>
        </p:nvSpPr>
        <p:spPr>
          <a:xfrm>
            <a:off x="576087" y="207238"/>
            <a:ext cx="9732684" cy="707886"/>
          </a:xfrm>
          <a:prstGeom prst="rect">
            <a:avLst/>
          </a:prstGeom>
          <a:noFill/>
        </p:spPr>
        <p:txBody>
          <a:bodyPr wrap="square" rtlCol="0">
            <a:spAutoFit/>
          </a:bodyPr>
          <a:lstStyle/>
          <a:p>
            <a:r>
              <a:rPr lang="en-US" sz="4000" b="1" dirty="0">
                <a:solidFill>
                  <a:schemeClr val="tx2">
                    <a:lumMod val="75000"/>
                  </a:schemeClr>
                </a:solidFill>
                <a:latin typeface="Segoe UI Semibold" panose="020B0702040204020203" pitchFamily="34" charset="0"/>
                <a:cs typeface="Segoe UI Semibold" panose="020B0702040204020203" pitchFamily="34" charset="0"/>
              </a:rPr>
              <a:t>I GOT 99 DATA PROBLEMS</a:t>
            </a:r>
          </a:p>
        </p:txBody>
      </p:sp>
      <p:sp>
        <p:nvSpPr>
          <p:cNvPr id="13" name="TextBox 12"/>
          <p:cNvSpPr txBox="1"/>
          <p:nvPr/>
        </p:nvSpPr>
        <p:spPr>
          <a:xfrm>
            <a:off x="422031" y="1098215"/>
            <a:ext cx="5166725" cy="461665"/>
          </a:xfrm>
          <a:prstGeom prst="rect">
            <a:avLst/>
          </a:prstGeom>
          <a:solidFill>
            <a:srgbClr val="C00000"/>
          </a:solidFill>
        </p:spPr>
        <p:txBody>
          <a:bodyPr wrap="square" rtlCol="0">
            <a:spAutoFit/>
          </a:bodyPr>
          <a:lstStyle/>
          <a:p>
            <a:r>
              <a:rPr lang="en-US" sz="2400" b="1" dirty="0">
                <a:solidFill>
                  <a:schemeClr val="bg1">
                    <a:lumMod val="95000"/>
                  </a:schemeClr>
                </a:solidFill>
              </a:rPr>
              <a:t>DATA PROVIDER </a:t>
            </a:r>
          </a:p>
        </p:txBody>
      </p:sp>
      <p:sp>
        <p:nvSpPr>
          <p:cNvPr id="3" name="TextBox 2"/>
          <p:cNvSpPr txBox="1"/>
          <p:nvPr/>
        </p:nvSpPr>
        <p:spPr>
          <a:xfrm>
            <a:off x="6158667" y="3507641"/>
            <a:ext cx="5532236" cy="2862322"/>
          </a:xfrm>
          <a:prstGeom prst="rect">
            <a:avLst/>
          </a:prstGeom>
          <a:solidFill>
            <a:srgbClr val="FFFFFF">
              <a:alpha val="48000"/>
            </a:srgbClr>
          </a:solidFill>
        </p:spPr>
        <p:txBody>
          <a:bodyPr wrap="square" rtlCol="0">
            <a:spAutoFit/>
          </a:bodyPr>
          <a:lstStyle/>
          <a:p>
            <a:r>
              <a:rPr lang="en-US" sz="2000" b="1" dirty="0">
                <a:latin typeface="Segoe UI Light" panose="020B0502040204020203" pitchFamily="34" charset="0"/>
                <a:cs typeface="Segoe UI Light" panose="020B0502040204020203" pitchFamily="34" charset="0"/>
              </a:rPr>
              <a:t>Where is a comprehensive list of data providers?  </a:t>
            </a:r>
          </a:p>
          <a:p>
            <a:endParaRPr lang="en-US" sz="2000" b="1" dirty="0">
              <a:latin typeface="Segoe UI Light" panose="020B0502040204020203" pitchFamily="34" charset="0"/>
              <a:cs typeface="Segoe UI Light" panose="020B0502040204020203" pitchFamily="34" charset="0"/>
            </a:endParaRPr>
          </a:p>
          <a:p>
            <a:r>
              <a:rPr lang="en-US" sz="2000" b="1" dirty="0">
                <a:latin typeface="Segoe UI Light" panose="020B0502040204020203" pitchFamily="34" charset="0"/>
                <a:cs typeface="Segoe UI Light" panose="020B0502040204020203" pitchFamily="34" charset="0"/>
              </a:rPr>
              <a:t>Which are popular/unknown?</a:t>
            </a:r>
          </a:p>
          <a:p>
            <a:endParaRPr lang="en-US" sz="2000" b="1" dirty="0">
              <a:latin typeface="Segoe UI Light" panose="020B0502040204020203" pitchFamily="34" charset="0"/>
              <a:cs typeface="Segoe UI Light" panose="020B0502040204020203" pitchFamily="34" charset="0"/>
            </a:endParaRPr>
          </a:p>
          <a:p>
            <a:r>
              <a:rPr lang="en-US" sz="2000" b="1" dirty="0">
                <a:latin typeface="Segoe UI Light" panose="020B0502040204020203" pitchFamily="34" charset="0"/>
                <a:cs typeface="Segoe UI Light" panose="020B0502040204020203" pitchFamily="34" charset="0"/>
              </a:rPr>
              <a:t>Which are reputable and pass my compliance?  </a:t>
            </a:r>
          </a:p>
          <a:p>
            <a:endParaRPr lang="en-US" sz="2000" b="1" dirty="0">
              <a:latin typeface="Segoe UI Light" panose="020B0502040204020203" pitchFamily="34" charset="0"/>
              <a:cs typeface="Segoe UI Light" panose="020B0502040204020203" pitchFamily="34" charset="0"/>
            </a:endParaRPr>
          </a:p>
          <a:p>
            <a:r>
              <a:rPr lang="en-US" sz="2000" b="1" dirty="0">
                <a:latin typeface="Segoe UI Light" panose="020B0502040204020203" pitchFamily="34" charset="0"/>
                <a:cs typeface="Segoe UI Light" panose="020B0502040204020203" pitchFamily="34" charset="0"/>
              </a:rPr>
              <a:t>Which pertain to my strategic objectives?</a:t>
            </a:r>
          </a:p>
          <a:p>
            <a:endParaRPr lang="en-US" sz="2000" b="1" dirty="0">
              <a:latin typeface="Segoe UI Light" panose="020B0502040204020203" pitchFamily="34" charset="0"/>
              <a:cs typeface="Segoe UI Light" panose="020B0502040204020203" pitchFamily="34" charset="0"/>
            </a:endParaRPr>
          </a:p>
          <a:p>
            <a:r>
              <a:rPr lang="en-US" sz="2000" b="1" dirty="0">
                <a:latin typeface="Segoe UI Light" panose="020B0502040204020203" pitchFamily="34" charset="0"/>
                <a:cs typeface="Segoe UI Light" panose="020B0502040204020203" pitchFamily="34" charset="0"/>
              </a:rPr>
              <a:t>How should I prioritize them?</a:t>
            </a:r>
          </a:p>
        </p:txBody>
      </p:sp>
      <p:sp>
        <p:nvSpPr>
          <p:cNvPr id="15" name="TextBox 14"/>
          <p:cNvSpPr txBox="1"/>
          <p:nvPr/>
        </p:nvSpPr>
        <p:spPr>
          <a:xfrm>
            <a:off x="422030" y="3508316"/>
            <a:ext cx="5166725" cy="2246769"/>
          </a:xfrm>
          <a:prstGeom prst="rect">
            <a:avLst/>
          </a:prstGeom>
          <a:solidFill>
            <a:srgbClr val="FFFFFF">
              <a:alpha val="43000"/>
            </a:srgbClr>
          </a:solidFill>
        </p:spPr>
        <p:txBody>
          <a:bodyPr wrap="square" rtlCol="0">
            <a:spAutoFit/>
          </a:bodyPr>
          <a:lstStyle/>
          <a:p>
            <a:pPr algn="r"/>
            <a:r>
              <a:rPr lang="en-US" sz="2000" b="1" dirty="0">
                <a:latin typeface="Segoe UI Light" panose="020B0502040204020203" pitchFamily="34" charset="0"/>
                <a:cs typeface="Segoe UI Light" panose="020B0502040204020203" pitchFamily="34" charset="0"/>
              </a:rPr>
              <a:t>Is my data valuable?</a:t>
            </a:r>
          </a:p>
          <a:p>
            <a:pPr algn="r"/>
            <a:endParaRPr lang="en-US" sz="2000" b="1" dirty="0">
              <a:latin typeface="Segoe UI Light" panose="020B0502040204020203" pitchFamily="34" charset="0"/>
              <a:cs typeface="Segoe UI Light" panose="020B0502040204020203" pitchFamily="34" charset="0"/>
            </a:endParaRPr>
          </a:p>
          <a:p>
            <a:pPr algn="r"/>
            <a:r>
              <a:rPr lang="en-US" sz="2000" b="1" dirty="0">
                <a:latin typeface="Segoe UI Light" panose="020B0502040204020203" pitchFamily="34" charset="0"/>
                <a:cs typeface="Segoe UI Light" panose="020B0502040204020203" pitchFamily="34" charset="0"/>
              </a:rPr>
              <a:t>Who’s interested in buying my data?</a:t>
            </a:r>
          </a:p>
          <a:p>
            <a:pPr algn="r"/>
            <a:endParaRPr lang="en-US" sz="2000" b="1" dirty="0">
              <a:latin typeface="Segoe UI Light" panose="020B0502040204020203" pitchFamily="34" charset="0"/>
              <a:cs typeface="Segoe UI Light" panose="020B0502040204020203" pitchFamily="34" charset="0"/>
            </a:endParaRPr>
          </a:p>
          <a:p>
            <a:pPr algn="r"/>
            <a:r>
              <a:rPr lang="en-US" sz="2000" b="1" dirty="0">
                <a:latin typeface="Segoe UI Light" panose="020B0502040204020203" pitchFamily="34" charset="0"/>
                <a:cs typeface="Segoe UI Light" panose="020B0502040204020203" pitchFamily="34" charset="0"/>
              </a:rPr>
              <a:t>How should I improve my data?  </a:t>
            </a:r>
          </a:p>
          <a:p>
            <a:pPr algn="r"/>
            <a:endParaRPr lang="en-US" sz="2000" b="1" dirty="0">
              <a:latin typeface="Segoe UI Light" panose="020B0502040204020203" pitchFamily="34" charset="0"/>
              <a:cs typeface="Segoe UI Light" panose="020B0502040204020203" pitchFamily="34" charset="0"/>
            </a:endParaRPr>
          </a:p>
          <a:p>
            <a:pPr algn="r"/>
            <a:r>
              <a:rPr lang="en-US" sz="2000" b="1" dirty="0">
                <a:latin typeface="Segoe UI Light" panose="020B0502040204020203" pitchFamily="34" charset="0"/>
                <a:cs typeface="Segoe UI Light" panose="020B0502040204020203" pitchFamily="34" charset="0"/>
              </a:rPr>
              <a:t>What are my competitors offering?</a:t>
            </a:r>
          </a:p>
        </p:txBody>
      </p:sp>
      <p:cxnSp>
        <p:nvCxnSpPr>
          <p:cNvPr id="7" name="Straight Connector 6"/>
          <p:cNvCxnSpPr/>
          <p:nvPr/>
        </p:nvCxnSpPr>
        <p:spPr>
          <a:xfrm>
            <a:off x="5847557" y="1142809"/>
            <a:ext cx="9466" cy="5329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81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4942AF-9B35-4551-9C73-FD406A464272}"/>
              </a:ext>
            </a:extLst>
          </p:cNvPr>
          <p:cNvSpPr/>
          <p:nvPr/>
        </p:nvSpPr>
        <p:spPr>
          <a:xfrm>
            <a:off x="0" y="6536569"/>
            <a:ext cx="12192000" cy="364975"/>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50086" y="228600"/>
            <a:ext cx="2917371" cy="584775"/>
          </a:xfrm>
          <a:prstGeom prst="rect">
            <a:avLst/>
          </a:prstGeom>
          <a:noFill/>
        </p:spPr>
        <p:txBody>
          <a:bodyPr wrap="square" rtlCol="0">
            <a:spAutoFit/>
          </a:bodyPr>
          <a:lstStyle/>
          <a:p>
            <a:r>
              <a:rPr lang="en-US" sz="3200">
                <a:solidFill>
                  <a:schemeClr val="bg1"/>
                </a:solidFill>
                <a:latin typeface="Segoe UI" panose="020B0502040204020203" pitchFamily="34" charset="0"/>
                <a:cs typeface="Segoe UI" panose="020B0502040204020203" pitchFamily="34" charset="0"/>
              </a:rPr>
              <a:t>Amass Insights</a:t>
            </a:r>
          </a:p>
        </p:txBody>
      </p:sp>
      <p:pic>
        <p:nvPicPr>
          <p:cNvPr id="10" name="Picture 9"/>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r="61039"/>
          <a:stretch/>
        </p:blipFill>
        <p:spPr>
          <a:xfrm>
            <a:off x="8073394" y="238982"/>
            <a:ext cx="776692" cy="644398"/>
          </a:xfrm>
          <a:prstGeom prst="rect">
            <a:avLst/>
          </a:prstGeom>
        </p:spPr>
      </p:pic>
      <p:sp>
        <p:nvSpPr>
          <p:cNvPr id="14" name="TextBox 13"/>
          <p:cNvSpPr txBox="1"/>
          <p:nvPr/>
        </p:nvSpPr>
        <p:spPr>
          <a:xfrm>
            <a:off x="9220200" y="6546881"/>
            <a:ext cx="2917371" cy="276999"/>
          </a:xfrm>
          <a:prstGeom prst="rect">
            <a:avLst/>
          </a:prstGeom>
          <a:noFill/>
        </p:spPr>
        <p:txBody>
          <a:bodyPr wrap="square" rtlCol="0">
            <a:spAutoFit/>
          </a:bodyPr>
          <a:lstStyle/>
          <a:p>
            <a:pPr algn="r"/>
            <a:r>
              <a:rPr lang="en-US" sz="1200">
                <a:solidFill>
                  <a:schemeClr val="bg1"/>
                </a:solidFill>
                <a:latin typeface="Segoe UI" panose="020B0502040204020203" pitchFamily="34" charset="0"/>
                <a:cs typeface="Segoe UI" panose="020B0502040204020203" pitchFamily="34" charset="0"/>
              </a:rPr>
              <a:t>Confidential</a:t>
            </a:r>
          </a:p>
        </p:txBody>
      </p:sp>
      <p:sp>
        <p:nvSpPr>
          <p:cNvPr id="17" name="Rectangle 16"/>
          <p:cNvSpPr/>
          <p:nvPr/>
        </p:nvSpPr>
        <p:spPr>
          <a:xfrm flipH="1">
            <a:off x="0" y="0"/>
            <a:ext cx="12192000" cy="1122363"/>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r="61039" b="32092"/>
          <a:stretch/>
        </p:blipFill>
        <p:spPr>
          <a:xfrm>
            <a:off x="9805023" y="16705"/>
            <a:ext cx="1962434" cy="1105658"/>
          </a:xfrm>
          <a:prstGeom prst="rect">
            <a:avLst/>
          </a:prstGeom>
        </p:spPr>
      </p:pic>
      <p:sp>
        <p:nvSpPr>
          <p:cNvPr id="16" name="TextBox 15"/>
          <p:cNvSpPr txBox="1"/>
          <p:nvPr/>
        </p:nvSpPr>
        <p:spPr>
          <a:xfrm>
            <a:off x="630516" y="215591"/>
            <a:ext cx="5862947" cy="707886"/>
          </a:xfrm>
          <a:prstGeom prst="rect">
            <a:avLst/>
          </a:prstGeom>
          <a:noFill/>
        </p:spPr>
        <p:txBody>
          <a:bodyPr wrap="square" rtlCol="0">
            <a:spAutoFit/>
          </a:bodyPr>
          <a:lstStyle/>
          <a:p>
            <a:r>
              <a:rPr lang="en-US" sz="4000" b="1" dirty="0">
                <a:solidFill>
                  <a:schemeClr val="tx2">
                    <a:lumMod val="75000"/>
                  </a:schemeClr>
                </a:solidFill>
                <a:latin typeface="Segoe UI Semibold" panose="020B0702040204020203" pitchFamily="34" charset="0"/>
                <a:cs typeface="Segoe UI Semibold" panose="020B0702040204020203" pitchFamily="34" charset="0"/>
              </a:rPr>
              <a:t>ABOUT US</a:t>
            </a:r>
          </a:p>
        </p:txBody>
      </p:sp>
      <p:sp>
        <p:nvSpPr>
          <p:cNvPr id="11" name="Rectangle 10"/>
          <p:cNvSpPr/>
          <p:nvPr/>
        </p:nvSpPr>
        <p:spPr>
          <a:xfrm>
            <a:off x="1069249" y="1822535"/>
            <a:ext cx="10053501" cy="3539430"/>
          </a:xfrm>
          <a:prstGeom prst="rect">
            <a:avLst/>
          </a:prstGeom>
        </p:spPr>
        <p:txBody>
          <a:bodyPr wrap="square">
            <a:spAutoFit/>
          </a:bodyPr>
          <a:lstStyle/>
          <a:p>
            <a:r>
              <a:rPr lang="en-US" sz="2800" dirty="0">
                <a:latin typeface="Segoe UI" panose="020B0502040204020203" pitchFamily="34" charset="0"/>
                <a:cs typeface="Segoe UI" panose="020B0502040204020203" pitchFamily="34" charset="0"/>
              </a:rPr>
              <a:t>Amass is a </a:t>
            </a:r>
            <a:r>
              <a:rPr lang="en-US" sz="2800">
                <a:latin typeface="Segoe UI" panose="020B0502040204020203" pitchFamily="34" charset="0"/>
                <a:cs typeface="Segoe UI" panose="020B0502040204020203" pitchFamily="34" charset="0"/>
              </a:rPr>
              <a:t>Data+FinTech</a:t>
            </a:r>
            <a:r>
              <a:rPr lang="en-US" sz="2800" dirty="0">
                <a:latin typeface="Segoe UI" panose="020B0502040204020203" pitchFamily="34" charset="0"/>
                <a:cs typeface="Segoe UI" panose="020B0502040204020203" pitchFamily="34" charset="0"/>
              </a:rPr>
              <a:t> company which introduced a multi-sided data market network called ‘Insights.’ </a:t>
            </a:r>
          </a:p>
          <a:p>
            <a:endParaRPr lang="en-US" sz="2800" dirty="0">
              <a:latin typeface="Segoe UI" panose="020B0502040204020203" pitchFamily="34" charset="0"/>
              <a:cs typeface="Segoe UI" panose="020B0502040204020203" pitchFamily="34" charset="0"/>
            </a:endParaRPr>
          </a:p>
          <a:p>
            <a:endParaRPr lang="en-US" sz="28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Our technology systematically sources and profiles both traditional and non-traditional (i.e. alternative) datasets </a:t>
            </a:r>
            <a:r>
              <a:rPr lang="en-US" sz="2800" b="1" i="1" dirty="0">
                <a:latin typeface="Segoe UI" panose="020B0502040204020203" pitchFamily="34" charset="0"/>
                <a:cs typeface="Segoe UI" panose="020B0502040204020203" pitchFamily="34" charset="0"/>
              </a:rPr>
              <a:t>(data providers)</a:t>
            </a:r>
            <a:r>
              <a:rPr lang="en-US" sz="2800" dirty="0">
                <a:latin typeface="Segoe UI" panose="020B0502040204020203" pitchFamily="34" charset="0"/>
                <a:cs typeface="Segoe UI" panose="020B0502040204020203" pitchFamily="34" charset="0"/>
              </a:rPr>
              <a:t>, then matches them with asset managers </a:t>
            </a:r>
            <a:r>
              <a:rPr lang="en-US" sz="2800" b="1" i="1" dirty="0">
                <a:latin typeface="Segoe UI" panose="020B0502040204020203" pitchFamily="34" charset="0"/>
                <a:cs typeface="Segoe UI" panose="020B0502040204020203" pitchFamily="34" charset="0"/>
              </a:rPr>
              <a:t>(data consumers)</a:t>
            </a:r>
            <a:r>
              <a:rPr lang="en-US" sz="2800" i="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based on their research objectives.</a:t>
            </a:r>
          </a:p>
        </p:txBody>
      </p:sp>
    </p:spTree>
    <p:extLst>
      <p:ext uri="{BB962C8B-B14F-4D97-AF65-F5344CB8AC3E}">
        <p14:creationId xmlns:p14="http://schemas.microsoft.com/office/powerpoint/2010/main" val="78130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Image result for qs investors">
            <a:extLst>
              <a:ext uri="{FF2B5EF4-FFF2-40B4-BE49-F238E27FC236}">
                <a16:creationId xmlns:a16="http://schemas.microsoft.com/office/drawing/2014/main" id="{636B4321-39DB-4739-8D2B-753A87795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97" b="23224"/>
          <a:stretch/>
        </p:blipFill>
        <p:spPr bwMode="auto">
          <a:xfrm>
            <a:off x="2559952" y="5083463"/>
            <a:ext cx="2242498" cy="671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C4942AF-9B35-4551-9C73-FD406A464272}"/>
              </a:ext>
            </a:extLst>
          </p:cNvPr>
          <p:cNvSpPr/>
          <p:nvPr/>
        </p:nvSpPr>
        <p:spPr>
          <a:xfrm>
            <a:off x="0" y="6493025"/>
            <a:ext cx="12192000" cy="364975"/>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50086" y="228600"/>
            <a:ext cx="2917371" cy="584775"/>
          </a:xfrm>
          <a:prstGeom prst="rect">
            <a:avLst/>
          </a:prstGeom>
          <a:noFill/>
        </p:spPr>
        <p:txBody>
          <a:bodyPr wrap="square" rtlCol="0">
            <a:spAutoFit/>
          </a:bodyPr>
          <a:lstStyle/>
          <a:p>
            <a:r>
              <a:rPr lang="en-US" sz="3200">
                <a:solidFill>
                  <a:schemeClr val="bg1"/>
                </a:solidFill>
                <a:latin typeface="Segoe UI" panose="020B0502040204020203" pitchFamily="34" charset="0"/>
                <a:cs typeface="Segoe UI" panose="020B0502040204020203" pitchFamily="34" charset="0"/>
              </a:rPr>
              <a:t>Amass Insights</a:t>
            </a:r>
          </a:p>
        </p:txBody>
      </p:sp>
      <p:pic>
        <p:nvPicPr>
          <p:cNvPr id="10" name="Picture 9"/>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r="61039"/>
          <a:stretch/>
        </p:blipFill>
        <p:spPr>
          <a:xfrm>
            <a:off x="8073394" y="238982"/>
            <a:ext cx="776692" cy="644398"/>
          </a:xfrm>
          <a:prstGeom prst="rect">
            <a:avLst/>
          </a:prstGeom>
        </p:spPr>
      </p:pic>
      <p:sp>
        <p:nvSpPr>
          <p:cNvPr id="14" name="TextBox 13"/>
          <p:cNvSpPr txBox="1"/>
          <p:nvPr/>
        </p:nvSpPr>
        <p:spPr>
          <a:xfrm>
            <a:off x="9220200" y="6546881"/>
            <a:ext cx="2917371" cy="276999"/>
          </a:xfrm>
          <a:prstGeom prst="rect">
            <a:avLst/>
          </a:prstGeom>
          <a:noFill/>
        </p:spPr>
        <p:txBody>
          <a:bodyPr wrap="square" rtlCol="0">
            <a:spAutoFit/>
          </a:bodyPr>
          <a:lstStyle/>
          <a:p>
            <a:pPr algn="r"/>
            <a:r>
              <a:rPr lang="en-US" sz="1200">
                <a:solidFill>
                  <a:schemeClr val="bg1"/>
                </a:solidFill>
                <a:latin typeface="Segoe UI" panose="020B0502040204020203" pitchFamily="34" charset="0"/>
                <a:cs typeface="Segoe UI" panose="020B0502040204020203" pitchFamily="34" charset="0"/>
              </a:rPr>
              <a:t>Confidential</a:t>
            </a:r>
          </a:p>
        </p:txBody>
      </p:sp>
      <p:sp>
        <p:nvSpPr>
          <p:cNvPr id="17" name="Rectangle 16"/>
          <p:cNvSpPr/>
          <p:nvPr/>
        </p:nvSpPr>
        <p:spPr>
          <a:xfrm flipH="1">
            <a:off x="0" y="0"/>
            <a:ext cx="12192000" cy="1122363"/>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r="61039" b="32092"/>
          <a:stretch/>
        </p:blipFill>
        <p:spPr>
          <a:xfrm>
            <a:off x="9805023" y="16705"/>
            <a:ext cx="1962434" cy="1105658"/>
          </a:xfrm>
          <a:prstGeom prst="rect">
            <a:avLst/>
          </a:prstGeom>
        </p:spPr>
      </p:pic>
      <p:sp>
        <p:nvSpPr>
          <p:cNvPr id="16" name="TextBox 15"/>
          <p:cNvSpPr txBox="1"/>
          <p:nvPr/>
        </p:nvSpPr>
        <p:spPr>
          <a:xfrm>
            <a:off x="576087" y="207238"/>
            <a:ext cx="9732684" cy="707886"/>
          </a:xfrm>
          <a:prstGeom prst="rect">
            <a:avLst/>
          </a:prstGeom>
          <a:noFill/>
        </p:spPr>
        <p:txBody>
          <a:bodyPr wrap="square" rtlCol="0">
            <a:spAutoFit/>
          </a:bodyPr>
          <a:lstStyle/>
          <a:p>
            <a:r>
              <a:rPr lang="en-US" sz="4000" b="1" dirty="0">
                <a:solidFill>
                  <a:schemeClr val="tx2">
                    <a:lumMod val="75000"/>
                  </a:schemeClr>
                </a:solidFill>
                <a:latin typeface="Segoe UI Semibold" panose="020B0702040204020203" pitchFamily="34" charset="0"/>
                <a:cs typeface="Segoe UI Semibold" panose="020B0702040204020203" pitchFamily="34" charset="0"/>
              </a:rPr>
              <a:t>TEAM</a:t>
            </a:r>
          </a:p>
        </p:txBody>
      </p:sp>
      <p:sp>
        <p:nvSpPr>
          <p:cNvPr id="2" name="TextBox 1"/>
          <p:cNvSpPr txBox="1"/>
          <p:nvPr/>
        </p:nvSpPr>
        <p:spPr>
          <a:xfrm>
            <a:off x="68040" y="2811340"/>
            <a:ext cx="285205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Jordan Hauer </a:t>
            </a:r>
          </a:p>
          <a:p>
            <a:pPr algn="ctr"/>
            <a:r>
              <a:rPr lang="en-US" dirty="0">
                <a:latin typeface="Segoe UI Light" panose="020B0502040204020203" pitchFamily="34" charset="0"/>
                <a:cs typeface="Segoe UI Light" panose="020B0502040204020203" pitchFamily="34" charset="0"/>
              </a:rPr>
              <a:t>(Co-Founder &amp; CEO)</a:t>
            </a:r>
          </a:p>
        </p:txBody>
      </p:sp>
      <p:sp>
        <p:nvSpPr>
          <p:cNvPr id="33" name="TextBox 32"/>
          <p:cNvSpPr txBox="1"/>
          <p:nvPr/>
        </p:nvSpPr>
        <p:spPr>
          <a:xfrm>
            <a:off x="122518" y="5329509"/>
            <a:ext cx="285205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Mark Donovick </a:t>
            </a:r>
          </a:p>
          <a:p>
            <a:pPr algn="ctr"/>
            <a:r>
              <a:rPr lang="en-US" dirty="0">
                <a:latin typeface="Segoe UI Light" panose="020B0502040204020203" pitchFamily="34" charset="0"/>
                <a:cs typeface="Segoe UI Light" panose="020B0502040204020203" pitchFamily="34" charset="0"/>
              </a:rPr>
              <a:t>(Co-Founder &amp; COO)</a:t>
            </a:r>
          </a:p>
        </p:txBody>
      </p:sp>
      <p:pic>
        <p:nvPicPr>
          <p:cNvPr id="4098" name="Picture 2" descr="Image result for cornell">
            <a:extLst>
              <a:ext uri="{FF2B5EF4-FFF2-40B4-BE49-F238E27FC236}">
                <a16:creationId xmlns:a16="http://schemas.microsoft.com/office/drawing/2014/main" id="{1F11B67D-B4F1-48FC-ACD0-D7349CF947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9501" y="1341293"/>
            <a:ext cx="1117948" cy="11179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hunter global investors">
            <a:extLst>
              <a:ext uri="{FF2B5EF4-FFF2-40B4-BE49-F238E27FC236}">
                <a16:creationId xmlns:a16="http://schemas.microsoft.com/office/drawing/2014/main" id="{7B482006-A720-4004-813A-13AA949932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2" y="2729248"/>
            <a:ext cx="1722396" cy="69251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northeastern university">
            <a:extLst>
              <a:ext uri="{FF2B5EF4-FFF2-40B4-BE49-F238E27FC236}">
                <a16:creationId xmlns:a16="http://schemas.microsoft.com/office/drawing/2014/main" id="{8A77D8D0-AF5C-4420-8D3F-F7DE229A98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4298" y="3927243"/>
            <a:ext cx="1273807" cy="12950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l="23608" t="12558" r="24691" b="40953"/>
          <a:stretch/>
        </p:blipFill>
        <p:spPr>
          <a:xfrm>
            <a:off x="851354" y="3990534"/>
            <a:ext cx="1318747" cy="1326282"/>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8036" y="1396437"/>
            <a:ext cx="1352063" cy="1352063"/>
          </a:xfrm>
          <a:prstGeom prst="rect">
            <a:avLst/>
          </a:prstGeom>
        </p:spPr>
      </p:pic>
      <p:pic>
        <p:nvPicPr>
          <p:cNvPr id="1026" name="Picture 2" descr="Image result for nirvana solution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96537" y="5769793"/>
            <a:ext cx="1371502" cy="3840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1083" y="1199330"/>
            <a:ext cx="11595170" cy="253065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1081" y="3740897"/>
            <a:ext cx="11595169" cy="26264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ACEC6B-EFE7-41F3-90E2-CF424B9F7783}"/>
              </a:ext>
            </a:extLst>
          </p:cNvPr>
          <p:cNvSpPr/>
          <p:nvPr/>
        </p:nvSpPr>
        <p:spPr>
          <a:xfrm>
            <a:off x="4913318" y="3871925"/>
            <a:ext cx="6977601" cy="2308324"/>
          </a:xfrm>
          <a:prstGeom prst="rect">
            <a:avLst/>
          </a:prstGeom>
        </p:spPr>
        <p:txBody>
          <a:bodyPr wrap="square">
            <a:spAutoFit/>
          </a:bodyPr>
          <a:lstStyle/>
          <a:p>
            <a:pPr marL="342900" indent="-342900">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Former Head of BD at Nirvana Solutions</a:t>
            </a:r>
          </a:p>
          <a:p>
            <a:pPr marL="342900" indent="-342900">
              <a:buFont typeface="Arial" panose="020B0604020202020204" pitchFamily="34" charset="0"/>
              <a:buChar char="•"/>
            </a:pPr>
            <a:endParaRPr lang="en-US"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Worked at QS Investors (Deutsche Bank) &amp; Allianz</a:t>
            </a:r>
          </a:p>
          <a:p>
            <a:pPr marL="342900" indent="-342900">
              <a:buFont typeface="Arial" panose="020B0604020202020204" pitchFamily="34" charset="0"/>
              <a:buChar char="•"/>
            </a:pPr>
            <a:endParaRPr lang="en-US"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Finance and Econometrics Graduate from Northeastern in 2012</a:t>
            </a:r>
          </a:p>
        </p:txBody>
      </p:sp>
      <p:sp>
        <p:nvSpPr>
          <p:cNvPr id="11" name="Rectangle 10">
            <a:extLst>
              <a:ext uri="{FF2B5EF4-FFF2-40B4-BE49-F238E27FC236}">
                <a16:creationId xmlns:a16="http://schemas.microsoft.com/office/drawing/2014/main" id="{4C65B09C-CD69-4589-A0C7-0A3FA9FA35B8}"/>
              </a:ext>
            </a:extLst>
          </p:cNvPr>
          <p:cNvSpPr/>
          <p:nvPr/>
        </p:nvSpPr>
        <p:spPr>
          <a:xfrm>
            <a:off x="4913318" y="1290960"/>
            <a:ext cx="6837296" cy="2308324"/>
          </a:xfrm>
          <a:prstGeom prst="rect">
            <a:avLst/>
          </a:prstGeom>
        </p:spPr>
        <p:txBody>
          <a:bodyPr wrap="square">
            <a:spAutoFit/>
          </a:bodyPr>
          <a:lstStyle/>
          <a:p>
            <a:pPr marL="342900" indent="-342900">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Pioneer of Email Transactional Data </a:t>
            </a:r>
          </a:p>
          <a:p>
            <a:pPr marL="342900" indent="-342900">
              <a:buFont typeface="Arial" panose="020B0604020202020204" pitchFamily="34" charset="0"/>
              <a:buChar char="•"/>
            </a:pPr>
            <a:endParaRPr lang="en-US"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First Technologist at Hunter Global Investors </a:t>
            </a:r>
          </a:p>
          <a:p>
            <a:pPr marL="342900" indent="-342900">
              <a:buFont typeface="Arial" panose="020B0604020202020204" pitchFamily="34" charset="0"/>
              <a:buChar char="•"/>
            </a:pPr>
            <a:endParaRPr lang="en-US"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Graduated Cum Laude in Information Science from Cornell Engineering in 2008</a:t>
            </a:r>
          </a:p>
        </p:txBody>
      </p:sp>
    </p:spTree>
    <p:extLst>
      <p:ext uri="{BB962C8B-B14F-4D97-AF65-F5344CB8AC3E}">
        <p14:creationId xmlns:p14="http://schemas.microsoft.com/office/powerpoint/2010/main" val="241820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4942AF-9B35-4551-9C73-FD406A464272}"/>
              </a:ext>
            </a:extLst>
          </p:cNvPr>
          <p:cNvSpPr/>
          <p:nvPr/>
        </p:nvSpPr>
        <p:spPr>
          <a:xfrm>
            <a:off x="0" y="6493025"/>
            <a:ext cx="12192000" cy="364975"/>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50086" y="228600"/>
            <a:ext cx="2917371" cy="584775"/>
          </a:xfrm>
          <a:prstGeom prst="rect">
            <a:avLst/>
          </a:prstGeom>
          <a:noFill/>
        </p:spPr>
        <p:txBody>
          <a:bodyPr wrap="square" rtlCol="0">
            <a:spAutoFit/>
          </a:bodyPr>
          <a:lstStyle/>
          <a:p>
            <a:r>
              <a:rPr lang="en-US" sz="3200">
                <a:solidFill>
                  <a:schemeClr val="bg1"/>
                </a:solidFill>
                <a:latin typeface="Segoe UI" panose="020B0502040204020203" pitchFamily="34" charset="0"/>
                <a:cs typeface="Segoe UI" panose="020B0502040204020203" pitchFamily="34" charset="0"/>
              </a:rPr>
              <a:t>Amass Insights</a:t>
            </a:r>
          </a:p>
        </p:txBody>
      </p:sp>
      <p:pic>
        <p:nvPicPr>
          <p:cNvPr id="10" name="Picture 9"/>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r="61039"/>
          <a:stretch/>
        </p:blipFill>
        <p:spPr>
          <a:xfrm>
            <a:off x="8073394" y="238982"/>
            <a:ext cx="776692" cy="644398"/>
          </a:xfrm>
          <a:prstGeom prst="rect">
            <a:avLst/>
          </a:prstGeom>
        </p:spPr>
      </p:pic>
      <p:sp>
        <p:nvSpPr>
          <p:cNvPr id="14" name="TextBox 13"/>
          <p:cNvSpPr txBox="1"/>
          <p:nvPr/>
        </p:nvSpPr>
        <p:spPr>
          <a:xfrm>
            <a:off x="9220200" y="6546881"/>
            <a:ext cx="2917371" cy="276999"/>
          </a:xfrm>
          <a:prstGeom prst="rect">
            <a:avLst/>
          </a:prstGeom>
          <a:noFill/>
        </p:spPr>
        <p:txBody>
          <a:bodyPr wrap="square" rtlCol="0">
            <a:spAutoFit/>
          </a:bodyPr>
          <a:lstStyle/>
          <a:p>
            <a:pPr algn="r"/>
            <a:r>
              <a:rPr lang="en-US" sz="1200">
                <a:solidFill>
                  <a:schemeClr val="bg1"/>
                </a:solidFill>
                <a:latin typeface="Segoe UI" panose="020B0502040204020203" pitchFamily="34" charset="0"/>
                <a:cs typeface="Segoe UI" panose="020B0502040204020203" pitchFamily="34" charset="0"/>
              </a:rPr>
              <a:t>Confidential</a:t>
            </a:r>
          </a:p>
        </p:txBody>
      </p:sp>
      <p:sp>
        <p:nvSpPr>
          <p:cNvPr id="3" name="Rectangle 2"/>
          <p:cNvSpPr/>
          <p:nvPr/>
        </p:nvSpPr>
        <p:spPr>
          <a:xfrm>
            <a:off x="1069249" y="2305615"/>
            <a:ext cx="10053501" cy="2246769"/>
          </a:xfrm>
          <a:prstGeom prst="rect">
            <a:avLst/>
          </a:prstGeom>
        </p:spPr>
        <p:txBody>
          <a:bodyPr wrap="square">
            <a:spAutoFit/>
          </a:bodyPr>
          <a:lstStyle/>
          <a:p>
            <a:r>
              <a:rPr lang="en-US" sz="2800" dirty="0">
                <a:solidFill>
                  <a:srgbClr val="2F2E2E"/>
                </a:solidFill>
                <a:latin typeface="Segoe UI" panose="020B0502040204020203" pitchFamily="34" charset="0"/>
                <a:cs typeface="Segoe UI" panose="020B0502040204020203" pitchFamily="34" charset="0"/>
              </a:rPr>
              <a:t>Organizing the world’s data and bridging the gap between companies possessing valuable, unique data assets and data  consumers who can generate granular insights in ways previously unimaginable, while increasing transparency for the entire data ecosystem.</a:t>
            </a:r>
            <a:endParaRPr lang="en-US" sz="2800" dirty="0">
              <a:latin typeface="Segoe UI" panose="020B0502040204020203" pitchFamily="34" charset="0"/>
              <a:cs typeface="Segoe UI" panose="020B0502040204020203" pitchFamily="34" charset="0"/>
            </a:endParaRPr>
          </a:p>
        </p:txBody>
      </p:sp>
      <p:sp>
        <p:nvSpPr>
          <p:cNvPr id="17" name="Rectangle 16"/>
          <p:cNvSpPr/>
          <p:nvPr/>
        </p:nvSpPr>
        <p:spPr>
          <a:xfrm flipH="1">
            <a:off x="0" y="0"/>
            <a:ext cx="12192000" cy="1122363"/>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r="61039" b="32092"/>
          <a:stretch/>
        </p:blipFill>
        <p:spPr>
          <a:xfrm>
            <a:off x="9805023" y="16705"/>
            <a:ext cx="1962434" cy="1105658"/>
          </a:xfrm>
          <a:prstGeom prst="rect">
            <a:avLst/>
          </a:prstGeom>
        </p:spPr>
      </p:pic>
      <p:sp>
        <p:nvSpPr>
          <p:cNvPr id="16" name="TextBox 15"/>
          <p:cNvSpPr txBox="1"/>
          <p:nvPr/>
        </p:nvSpPr>
        <p:spPr>
          <a:xfrm>
            <a:off x="630516" y="215591"/>
            <a:ext cx="5862947" cy="707886"/>
          </a:xfrm>
          <a:prstGeom prst="rect">
            <a:avLst/>
          </a:prstGeom>
          <a:noFill/>
        </p:spPr>
        <p:txBody>
          <a:bodyPr wrap="square" rtlCol="0">
            <a:spAutoFit/>
          </a:bodyPr>
          <a:lstStyle/>
          <a:p>
            <a:r>
              <a:rPr lang="en-US" sz="4000" b="1" dirty="0">
                <a:solidFill>
                  <a:schemeClr val="tx2">
                    <a:lumMod val="75000"/>
                  </a:schemeClr>
                </a:solidFill>
                <a:latin typeface="Segoe UI Semibold" panose="020B0702040204020203" pitchFamily="34" charset="0"/>
                <a:cs typeface="Segoe UI Semibold" panose="020B0702040204020203" pitchFamily="34" charset="0"/>
              </a:rPr>
              <a:t>OUR MISSION</a:t>
            </a:r>
          </a:p>
        </p:txBody>
      </p:sp>
    </p:spTree>
    <p:extLst>
      <p:ext uri="{BB962C8B-B14F-4D97-AF65-F5344CB8AC3E}">
        <p14:creationId xmlns:p14="http://schemas.microsoft.com/office/powerpoint/2010/main" val="3447649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puter screen | Pre-Designed Vector Graphics ~ Creative Market">
            <a:extLst>
              <a:ext uri="{FF2B5EF4-FFF2-40B4-BE49-F238E27FC236}">
                <a16:creationId xmlns:a16="http://schemas.microsoft.com/office/drawing/2014/main" id="{74F15461-1D3E-4E33-AD3C-AF65BE4D8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5" y="1025270"/>
            <a:ext cx="12563532" cy="77543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C4942AF-9B35-4551-9C73-FD406A464272}"/>
              </a:ext>
            </a:extLst>
          </p:cNvPr>
          <p:cNvSpPr/>
          <p:nvPr/>
        </p:nvSpPr>
        <p:spPr>
          <a:xfrm>
            <a:off x="142877" y="6505497"/>
            <a:ext cx="12192000" cy="364975"/>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50086" y="228600"/>
            <a:ext cx="2917371" cy="584775"/>
          </a:xfrm>
          <a:prstGeom prst="rect">
            <a:avLst/>
          </a:prstGeom>
          <a:noFill/>
        </p:spPr>
        <p:txBody>
          <a:bodyPr wrap="square" rtlCol="0">
            <a:spAutoFit/>
          </a:bodyPr>
          <a:lstStyle/>
          <a:p>
            <a:r>
              <a:rPr lang="en-US" sz="3200">
                <a:solidFill>
                  <a:schemeClr val="bg1"/>
                </a:solidFill>
                <a:latin typeface="Segoe UI" panose="020B0502040204020203" pitchFamily="34" charset="0"/>
                <a:cs typeface="Segoe UI" panose="020B0502040204020203" pitchFamily="34" charset="0"/>
              </a:rPr>
              <a:t>Amass Insights</a:t>
            </a:r>
          </a:p>
        </p:txBody>
      </p:sp>
      <p:pic>
        <p:nvPicPr>
          <p:cNvPr id="10" name="Picture 9"/>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r="61039"/>
          <a:stretch/>
        </p:blipFill>
        <p:spPr>
          <a:xfrm>
            <a:off x="8073394" y="238982"/>
            <a:ext cx="776692" cy="644398"/>
          </a:xfrm>
          <a:prstGeom prst="rect">
            <a:avLst/>
          </a:prstGeom>
        </p:spPr>
      </p:pic>
      <p:sp>
        <p:nvSpPr>
          <p:cNvPr id="14" name="TextBox 13"/>
          <p:cNvSpPr txBox="1"/>
          <p:nvPr/>
        </p:nvSpPr>
        <p:spPr>
          <a:xfrm>
            <a:off x="9220200" y="6546881"/>
            <a:ext cx="2917371" cy="276999"/>
          </a:xfrm>
          <a:prstGeom prst="rect">
            <a:avLst/>
          </a:prstGeom>
          <a:noFill/>
        </p:spPr>
        <p:txBody>
          <a:bodyPr wrap="square" rtlCol="0">
            <a:spAutoFit/>
          </a:bodyPr>
          <a:lstStyle/>
          <a:p>
            <a:pPr algn="r"/>
            <a:r>
              <a:rPr lang="en-US" sz="1200">
                <a:solidFill>
                  <a:schemeClr val="bg1"/>
                </a:solidFill>
                <a:latin typeface="Segoe UI" panose="020B0502040204020203" pitchFamily="34" charset="0"/>
                <a:cs typeface="Segoe UI" panose="020B0502040204020203" pitchFamily="34" charset="0"/>
              </a:rPr>
              <a:t>Confidential</a:t>
            </a:r>
          </a:p>
        </p:txBody>
      </p:sp>
      <p:sp>
        <p:nvSpPr>
          <p:cNvPr id="17" name="Rectangle 16"/>
          <p:cNvSpPr/>
          <p:nvPr/>
        </p:nvSpPr>
        <p:spPr>
          <a:xfrm flipH="1">
            <a:off x="0" y="0"/>
            <a:ext cx="12192000" cy="1122363"/>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r="61039" b="32092"/>
          <a:stretch/>
        </p:blipFill>
        <p:spPr>
          <a:xfrm>
            <a:off x="9805023" y="16705"/>
            <a:ext cx="1962434" cy="1105658"/>
          </a:xfrm>
          <a:prstGeom prst="rect">
            <a:avLst/>
          </a:prstGeom>
        </p:spPr>
      </p:pic>
      <p:sp>
        <p:nvSpPr>
          <p:cNvPr id="16" name="TextBox 15"/>
          <p:cNvSpPr txBox="1"/>
          <p:nvPr/>
        </p:nvSpPr>
        <p:spPr>
          <a:xfrm>
            <a:off x="576087" y="207238"/>
            <a:ext cx="9732684" cy="707886"/>
          </a:xfrm>
          <a:prstGeom prst="rect">
            <a:avLst/>
          </a:prstGeom>
          <a:noFill/>
        </p:spPr>
        <p:txBody>
          <a:bodyPr wrap="square" rtlCol="0">
            <a:spAutoFit/>
          </a:bodyPr>
          <a:lstStyle/>
          <a:p>
            <a:r>
              <a:rPr lang="en-US" sz="4000" b="1" dirty="0">
                <a:solidFill>
                  <a:schemeClr val="tx2">
                    <a:lumMod val="75000"/>
                  </a:schemeClr>
                </a:solidFill>
                <a:latin typeface="Segoe UI Semibold" panose="020B0702040204020203" pitchFamily="34" charset="0"/>
                <a:cs typeface="Segoe UI Semibold" panose="020B0702040204020203" pitchFamily="34" charset="0"/>
              </a:rPr>
              <a:t>INTRODUCING </a:t>
            </a:r>
            <a:r>
              <a:rPr lang="en-US" sz="4000" b="1" i="1" u="sng" dirty="0">
                <a:solidFill>
                  <a:schemeClr val="tx2">
                    <a:lumMod val="75000"/>
                  </a:schemeClr>
                </a:solidFill>
                <a:latin typeface="Segoe UI Semibold" panose="020B0702040204020203" pitchFamily="34" charset="0"/>
                <a:cs typeface="Segoe UI Semibold" panose="020B0702040204020203" pitchFamily="34" charset="0"/>
              </a:rPr>
              <a:t>INSIGHTS</a:t>
            </a:r>
          </a:p>
        </p:txBody>
      </p:sp>
      <p:pic>
        <p:nvPicPr>
          <p:cNvPr id="8" name="Picture 7">
            <a:extLst>
              <a:ext uri="{FF2B5EF4-FFF2-40B4-BE49-F238E27FC236}">
                <a16:creationId xmlns:a16="http://schemas.microsoft.com/office/drawing/2014/main" id="{EBFA3CBD-1EED-404A-AF33-525F3667E3FB}"/>
              </a:ext>
            </a:extLst>
          </p:cNvPr>
          <p:cNvPicPr>
            <a:picLocks noChangeAspect="1"/>
          </p:cNvPicPr>
          <p:nvPr/>
        </p:nvPicPr>
        <p:blipFill>
          <a:blip r:embed="rId6"/>
          <a:stretch>
            <a:fillRect/>
          </a:stretch>
        </p:blipFill>
        <p:spPr>
          <a:xfrm>
            <a:off x="1499435" y="1214553"/>
            <a:ext cx="9299072" cy="5195363"/>
          </a:xfrm>
          <a:prstGeom prst="rect">
            <a:avLst/>
          </a:prstGeom>
          <a:solidFill>
            <a:schemeClr val="bg1"/>
          </a:solidFill>
        </p:spPr>
      </p:pic>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2022BCD8-C4FF-48D1-A835-CBCD49475272}"/>
                  </a:ext>
                </a:extLst>
              </p14:cNvPr>
              <p14:cNvContentPartPr/>
              <p14:nvPr/>
            </p14:nvContentPartPr>
            <p14:xfrm flipV="1">
              <a:off x="8381807" y="2052049"/>
              <a:ext cx="1062875" cy="250041"/>
            </p14:xfrm>
          </p:contentPart>
        </mc:Choice>
        <mc:Fallback xmlns="">
          <p:pic>
            <p:nvPicPr>
              <p:cNvPr id="24" name="Ink 23">
                <a:extLst>
                  <a:ext uri="{FF2B5EF4-FFF2-40B4-BE49-F238E27FC236}">
                    <a16:creationId xmlns:a16="http://schemas.microsoft.com/office/drawing/2014/main" id="{2022BCD8-C4FF-48D1-A835-CBCD49475272}"/>
                  </a:ext>
                </a:extLst>
              </p:cNvPr>
              <p:cNvPicPr/>
              <p:nvPr/>
            </p:nvPicPr>
            <p:blipFill>
              <a:blip r:embed="rId8"/>
              <a:stretch>
                <a:fillRect/>
              </a:stretch>
            </p:blipFill>
            <p:spPr>
              <a:xfrm flipV="1">
                <a:off x="8319158" y="1987031"/>
                <a:ext cx="1188533" cy="379706"/>
              </a:xfrm>
              <a:prstGeom prst="rect">
                <a:avLst/>
              </a:prstGeom>
            </p:spPr>
          </p:pic>
        </mc:Fallback>
      </mc:AlternateContent>
      <p:sp>
        <p:nvSpPr>
          <p:cNvPr id="11" name="TextBox 10">
            <a:extLst>
              <a:ext uri="{FF2B5EF4-FFF2-40B4-BE49-F238E27FC236}">
                <a16:creationId xmlns:a16="http://schemas.microsoft.com/office/drawing/2014/main" id="{522EFF42-8CAA-4E8F-B45C-4129FD1663F0}"/>
              </a:ext>
            </a:extLst>
          </p:cNvPr>
          <p:cNvSpPr txBox="1"/>
          <p:nvPr/>
        </p:nvSpPr>
        <p:spPr>
          <a:xfrm>
            <a:off x="9420240" y="3715032"/>
            <a:ext cx="1980918" cy="769441"/>
          </a:xfrm>
          <a:prstGeom prst="rect">
            <a:avLst/>
          </a:prstGeom>
          <a:solidFill>
            <a:schemeClr val="bg1"/>
          </a:solidFill>
          <a:ln>
            <a:solidFill>
              <a:srgbClr val="000000"/>
            </a:solidFill>
          </a:ln>
        </p:spPr>
        <p:txBody>
          <a:bodyPr wrap="square" rtlCol="0">
            <a:spAutoFit/>
          </a:bodyPr>
          <a:lstStyle/>
          <a:p>
            <a:r>
              <a:rPr lang="en-US" sz="2200" dirty="0">
                <a:latin typeface="Segoe UI Light" panose="020B0502040204020203" pitchFamily="34" charset="0"/>
                <a:cs typeface="Segoe UI Light" panose="020B0502040204020203" pitchFamily="34" charset="0"/>
              </a:rPr>
              <a:t>120+ metadata </a:t>
            </a:r>
          </a:p>
          <a:p>
            <a:r>
              <a:rPr lang="en-US" sz="2200" dirty="0">
                <a:latin typeface="Segoe UI Light" panose="020B0502040204020203" pitchFamily="34" charset="0"/>
                <a:cs typeface="Segoe UI Light" panose="020B0502040204020203" pitchFamily="34" charset="0"/>
              </a:rPr>
              <a:t>fields captured</a:t>
            </a:r>
          </a:p>
        </p:txBody>
      </p:sp>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1F2D7DBF-5EFD-447F-8C7A-08E836E60070}"/>
                  </a:ext>
                </a:extLst>
              </p14:cNvPr>
              <p14:cNvContentPartPr/>
              <p14:nvPr/>
            </p14:nvContentPartPr>
            <p14:xfrm>
              <a:off x="2817563" y="2436352"/>
              <a:ext cx="1205640" cy="522000"/>
            </p14:xfrm>
          </p:contentPart>
        </mc:Choice>
        <mc:Fallback xmlns="">
          <p:pic>
            <p:nvPicPr>
              <p:cNvPr id="15" name="Ink 14">
                <a:extLst>
                  <a:ext uri="{FF2B5EF4-FFF2-40B4-BE49-F238E27FC236}">
                    <a16:creationId xmlns:a16="http://schemas.microsoft.com/office/drawing/2014/main" id="{1F2D7DBF-5EFD-447F-8C7A-08E836E60070}"/>
                  </a:ext>
                </a:extLst>
              </p:cNvPr>
              <p:cNvPicPr/>
              <p:nvPr/>
            </p:nvPicPr>
            <p:blipFill>
              <a:blip r:embed="rId10"/>
              <a:stretch>
                <a:fillRect/>
              </a:stretch>
            </p:blipFill>
            <p:spPr>
              <a:xfrm>
                <a:off x="2754923" y="2373352"/>
                <a:ext cx="1331280" cy="647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E79A384B-E840-4250-A2D6-B4B43B25357C}"/>
                  </a:ext>
                </a:extLst>
              </p14:cNvPr>
              <p14:cNvContentPartPr/>
              <p14:nvPr/>
            </p14:nvContentPartPr>
            <p14:xfrm>
              <a:off x="8494944" y="3757021"/>
              <a:ext cx="860400" cy="54360"/>
            </p14:xfrm>
          </p:contentPart>
        </mc:Choice>
        <mc:Fallback xmlns="">
          <p:pic>
            <p:nvPicPr>
              <p:cNvPr id="22" name="Ink 21">
                <a:extLst>
                  <a:ext uri="{FF2B5EF4-FFF2-40B4-BE49-F238E27FC236}">
                    <a16:creationId xmlns:a16="http://schemas.microsoft.com/office/drawing/2014/main" id="{E79A384B-E840-4250-A2D6-B4B43B25357C}"/>
                  </a:ext>
                </a:extLst>
              </p:cNvPr>
              <p:cNvPicPr/>
              <p:nvPr/>
            </p:nvPicPr>
            <p:blipFill>
              <a:blip r:embed="rId12"/>
              <a:stretch>
                <a:fillRect/>
              </a:stretch>
            </p:blipFill>
            <p:spPr>
              <a:xfrm>
                <a:off x="8432304" y="3694381"/>
                <a:ext cx="986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a:extLst>
                  <a:ext uri="{FF2B5EF4-FFF2-40B4-BE49-F238E27FC236}">
                    <a16:creationId xmlns:a16="http://schemas.microsoft.com/office/drawing/2014/main" id="{35D0A61E-FCF4-479B-A2EF-5B1B12B71195}"/>
                  </a:ext>
                </a:extLst>
              </p14:cNvPr>
              <p14:cNvContentPartPr/>
              <p14:nvPr/>
            </p14:nvContentPartPr>
            <p14:xfrm>
              <a:off x="2521296" y="2899917"/>
              <a:ext cx="260640" cy="312120"/>
            </p14:xfrm>
          </p:contentPart>
        </mc:Choice>
        <mc:Fallback xmlns="">
          <p:pic>
            <p:nvPicPr>
              <p:cNvPr id="23" name="Ink 22">
                <a:extLst>
                  <a:ext uri="{FF2B5EF4-FFF2-40B4-BE49-F238E27FC236}">
                    <a16:creationId xmlns:a16="http://schemas.microsoft.com/office/drawing/2014/main" id="{35D0A61E-FCF4-479B-A2EF-5B1B12B71195}"/>
                  </a:ext>
                </a:extLst>
              </p:cNvPr>
              <p:cNvPicPr/>
              <p:nvPr/>
            </p:nvPicPr>
            <p:blipFill>
              <a:blip r:embed="rId14"/>
              <a:stretch>
                <a:fillRect/>
              </a:stretch>
            </p:blipFill>
            <p:spPr>
              <a:xfrm>
                <a:off x="2458296" y="2836917"/>
                <a:ext cx="386280" cy="437760"/>
              </a:xfrm>
              <a:prstGeom prst="rect">
                <a:avLst/>
              </a:prstGeom>
            </p:spPr>
          </p:pic>
        </mc:Fallback>
      </mc:AlternateContent>
      <p:sp>
        <p:nvSpPr>
          <p:cNvPr id="29" name="TextBox 28">
            <a:extLst>
              <a:ext uri="{FF2B5EF4-FFF2-40B4-BE49-F238E27FC236}">
                <a16:creationId xmlns:a16="http://schemas.microsoft.com/office/drawing/2014/main" id="{C32E77D2-DFDF-4F8D-9EC0-62BF1E524C4A}"/>
              </a:ext>
            </a:extLst>
          </p:cNvPr>
          <p:cNvSpPr txBox="1"/>
          <p:nvPr/>
        </p:nvSpPr>
        <p:spPr>
          <a:xfrm>
            <a:off x="527119" y="3304977"/>
            <a:ext cx="2290444" cy="1446550"/>
          </a:xfrm>
          <a:prstGeom prst="rect">
            <a:avLst/>
          </a:prstGeom>
          <a:solidFill>
            <a:schemeClr val="bg1"/>
          </a:solidFill>
          <a:ln>
            <a:solidFill>
              <a:srgbClr val="000000"/>
            </a:solidFill>
          </a:ln>
        </p:spPr>
        <p:txBody>
          <a:bodyPr wrap="square" rtlCol="0">
            <a:spAutoFit/>
          </a:bodyPr>
          <a:lstStyle/>
          <a:p>
            <a:r>
              <a:rPr lang="en-US" sz="2200" dirty="0">
                <a:latin typeface="Segoe UI Light" panose="020B0502040204020203" pitchFamily="34" charset="0"/>
                <a:cs typeface="Segoe UI Light" panose="020B0502040204020203" pitchFamily="34" charset="0"/>
              </a:rPr>
              <a:t>Over </a:t>
            </a:r>
            <a:r>
              <a:rPr lang="en-US" sz="2200" strike="sngStrike" dirty="0">
                <a:latin typeface="Segoe UI Light" panose="020B0502040204020203" pitchFamily="34" charset="0"/>
                <a:cs typeface="Segoe UI Light" panose="020B0502040204020203" pitchFamily="34" charset="0"/>
              </a:rPr>
              <a:t>13k</a:t>
            </a:r>
            <a:r>
              <a:rPr lang="en-US" sz="2200" dirty="0">
                <a:latin typeface="Segoe UI Light" panose="020B0502040204020203" pitchFamily="34" charset="0"/>
                <a:cs typeface="Segoe UI Light" panose="020B0502040204020203" pitchFamily="34" charset="0"/>
              </a:rPr>
              <a:t> 20k data provider profiles &amp; add ~250 new per month</a:t>
            </a:r>
          </a:p>
        </p:txBody>
      </p:sp>
      <p:sp>
        <p:nvSpPr>
          <p:cNvPr id="30" name="TextBox 29">
            <a:extLst>
              <a:ext uri="{FF2B5EF4-FFF2-40B4-BE49-F238E27FC236}">
                <a16:creationId xmlns:a16="http://schemas.microsoft.com/office/drawing/2014/main" id="{BBBF302D-2BF5-4A6A-8AB4-6F26AEFDFA7A}"/>
              </a:ext>
            </a:extLst>
          </p:cNvPr>
          <p:cNvSpPr txBox="1"/>
          <p:nvPr/>
        </p:nvSpPr>
        <p:spPr>
          <a:xfrm>
            <a:off x="9420240" y="1836188"/>
            <a:ext cx="1728243" cy="1446550"/>
          </a:xfrm>
          <a:prstGeom prst="rect">
            <a:avLst/>
          </a:prstGeom>
          <a:solidFill>
            <a:schemeClr val="bg1"/>
          </a:solidFill>
          <a:ln>
            <a:solidFill>
              <a:srgbClr val="000000"/>
            </a:solidFill>
          </a:ln>
        </p:spPr>
        <p:txBody>
          <a:bodyPr wrap="square" rtlCol="0">
            <a:spAutoFit/>
          </a:bodyPr>
          <a:lstStyle/>
          <a:p>
            <a:r>
              <a:rPr lang="en-US" sz="2200" dirty="0">
                <a:latin typeface="Segoe UI Light" panose="020B0502040204020203" pitchFamily="34" charset="0"/>
                <a:cs typeface="Segoe UI Light" panose="020B0502040204020203" pitchFamily="34" charset="0"/>
              </a:rPr>
              <a:t>Everything searchable, including 1m+ tags</a:t>
            </a:r>
          </a:p>
        </p:txBody>
      </p:sp>
      <mc:AlternateContent xmlns:mc="http://schemas.openxmlformats.org/markup-compatibility/2006" xmlns:p14="http://schemas.microsoft.com/office/powerpoint/2010/main">
        <mc:Choice Requires="p14">
          <p:contentPart p14:bwMode="auto" r:id="rId15">
            <p14:nvContentPartPr>
              <p14:cNvPr id="35" name="Ink 34">
                <a:extLst>
                  <a:ext uri="{FF2B5EF4-FFF2-40B4-BE49-F238E27FC236}">
                    <a16:creationId xmlns:a16="http://schemas.microsoft.com/office/drawing/2014/main" id="{CDD006D2-E27F-4A7A-8DDD-06A90312BDBE}"/>
                  </a:ext>
                </a:extLst>
              </p14:cNvPr>
              <p14:cNvContentPartPr/>
              <p14:nvPr/>
            </p14:nvContentPartPr>
            <p14:xfrm>
              <a:off x="2993107" y="2613690"/>
              <a:ext cx="879840" cy="58320"/>
            </p14:xfrm>
          </p:contentPart>
        </mc:Choice>
        <mc:Fallback xmlns="">
          <p:pic>
            <p:nvPicPr>
              <p:cNvPr id="35" name="Ink 34">
                <a:extLst>
                  <a:ext uri="{FF2B5EF4-FFF2-40B4-BE49-F238E27FC236}">
                    <a16:creationId xmlns:a16="http://schemas.microsoft.com/office/drawing/2014/main" id="{CDD006D2-E27F-4A7A-8DDD-06A90312BDBE}"/>
                  </a:ext>
                </a:extLst>
              </p:cNvPr>
              <p:cNvPicPr/>
              <p:nvPr/>
            </p:nvPicPr>
            <p:blipFill>
              <a:blip r:embed="rId16"/>
              <a:stretch>
                <a:fillRect/>
              </a:stretch>
            </p:blipFill>
            <p:spPr>
              <a:xfrm>
                <a:off x="2903107" y="2433690"/>
                <a:ext cx="105948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Ink 35">
                <a:extLst>
                  <a:ext uri="{FF2B5EF4-FFF2-40B4-BE49-F238E27FC236}">
                    <a16:creationId xmlns:a16="http://schemas.microsoft.com/office/drawing/2014/main" id="{1855D202-7F0D-4415-8D9B-9CC7F14A1B22}"/>
                  </a:ext>
                </a:extLst>
              </p14:cNvPr>
              <p14:cNvContentPartPr/>
              <p14:nvPr/>
            </p14:nvContentPartPr>
            <p14:xfrm>
              <a:off x="2928465" y="1985175"/>
              <a:ext cx="5356800" cy="72720"/>
            </p14:xfrm>
          </p:contentPart>
        </mc:Choice>
        <mc:Fallback xmlns="">
          <p:pic>
            <p:nvPicPr>
              <p:cNvPr id="36" name="Ink 35">
                <a:extLst>
                  <a:ext uri="{FF2B5EF4-FFF2-40B4-BE49-F238E27FC236}">
                    <a16:creationId xmlns:a16="http://schemas.microsoft.com/office/drawing/2014/main" id="{1855D202-7F0D-4415-8D9B-9CC7F14A1B22}"/>
                  </a:ext>
                </a:extLst>
              </p:cNvPr>
              <p:cNvPicPr/>
              <p:nvPr/>
            </p:nvPicPr>
            <p:blipFill>
              <a:blip r:embed="rId18"/>
              <a:stretch>
                <a:fillRect/>
              </a:stretch>
            </p:blipFill>
            <p:spPr>
              <a:xfrm>
                <a:off x="2856465" y="1841535"/>
                <a:ext cx="55004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Ink 37">
                <a:extLst>
                  <a:ext uri="{FF2B5EF4-FFF2-40B4-BE49-F238E27FC236}">
                    <a16:creationId xmlns:a16="http://schemas.microsoft.com/office/drawing/2014/main" id="{4C8565E4-99D9-4B62-BC1A-FDAB5EBE7FF2}"/>
                  </a:ext>
                </a:extLst>
              </p14:cNvPr>
              <p14:cNvContentPartPr/>
              <p14:nvPr/>
            </p14:nvContentPartPr>
            <p14:xfrm>
              <a:off x="5514345" y="2985615"/>
              <a:ext cx="2931840" cy="772200"/>
            </p14:xfrm>
          </p:contentPart>
        </mc:Choice>
        <mc:Fallback xmlns="">
          <p:pic>
            <p:nvPicPr>
              <p:cNvPr id="38" name="Ink 37">
                <a:extLst>
                  <a:ext uri="{FF2B5EF4-FFF2-40B4-BE49-F238E27FC236}">
                    <a16:creationId xmlns:a16="http://schemas.microsoft.com/office/drawing/2014/main" id="{4C8565E4-99D9-4B62-BC1A-FDAB5EBE7FF2}"/>
                  </a:ext>
                </a:extLst>
              </p:cNvPr>
              <p:cNvPicPr/>
              <p:nvPr/>
            </p:nvPicPr>
            <p:blipFill>
              <a:blip r:embed="rId20"/>
              <a:stretch>
                <a:fillRect/>
              </a:stretch>
            </p:blipFill>
            <p:spPr>
              <a:xfrm>
                <a:off x="5442705" y="2841615"/>
                <a:ext cx="3075480" cy="1059840"/>
              </a:xfrm>
              <a:prstGeom prst="rect">
                <a:avLst/>
              </a:prstGeom>
            </p:spPr>
          </p:pic>
        </mc:Fallback>
      </mc:AlternateContent>
    </p:spTree>
    <p:extLst>
      <p:ext uri="{BB962C8B-B14F-4D97-AF65-F5344CB8AC3E}">
        <p14:creationId xmlns:p14="http://schemas.microsoft.com/office/powerpoint/2010/main" val="93990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4942AF-9B35-4551-9C73-FD406A464272}"/>
              </a:ext>
            </a:extLst>
          </p:cNvPr>
          <p:cNvSpPr/>
          <p:nvPr/>
        </p:nvSpPr>
        <p:spPr>
          <a:xfrm>
            <a:off x="0" y="6505497"/>
            <a:ext cx="12192000" cy="364975"/>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50086" y="228600"/>
            <a:ext cx="2917371" cy="584775"/>
          </a:xfrm>
          <a:prstGeom prst="rect">
            <a:avLst/>
          </a:prstGeom>
          <a:noFill/>
        </p:spPr>
        <p:txBody>
          <a:bodyPr wrap="square" rtlCol="0">
            <a:spAutoFit/>
          </a:bodyPr>
          <a:lstStyle/>
          <a:p>
            <a:r>
              <a:rPr lang="en-US" sz="3200">
                <a:solidFill>
                  <a:schemeClr val="bg1"/>
                </a:solidFill>
                <a:latin typeface="Segoe UI" panose="020B0502040204020203" pitchFamily="34" charset="0"/>
                <a:cs typeface="Segoe UI" panose="020B0502040204020203" pitchFamily="34" charset="0"/>
              </a:rPr>
              <a:t>Amass Insights</a:t>
            </a:r>
          </a:p>
        </p:txBody>
      </p:sp>
      <p:pic>
        <p:nvPicPr>
          <p:cNvPr id="10" name="Picture 9"/>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r="61039"/>
          <a:stretch/>
        </p:blipFill>
        <p:spPr>
          <a:xfrm>
            <a:off x="8073394" y="238982"/>
            <a:ext cx="776692" cy="644398"/>
          </a:xfrm>
          <a:prstGeom prst="rect">
            <a:avLst/>
          </a:prstGeom>
        </p:spPr>
      </p:pic>
      <p:sp>
        <p:nvSpPr>
          <p:cNvPr id="14" name="TextBox 13"/>
          <p:cNvSpPr txBox="1"/>
          <p:nvPr/>
        </p:nvSpPr>
        <p:spPr>
          <a:xfrm>
            <a:off x="9220200" y="6546881"/>
            <a:ext cx="2917371" cy="276999"/>
          </a:xfrm>
          <a:prstGeom prst="rect">
            <a:avLst/>
          </a:prstGeom>
          <a:noFill/>
        </p:spPr>
        <p:txBody>
          <a:bodyPr wrap="square" rtlCol="0">
            <a:spAutoFit/>
          </a:bodyPr>
          <a:lstStyle/>
          <a:p>
            <a:pPr algn="r"/>
            <a:r>
              <a:rPr lang="en-US" sz="1200">
                <a:solidFill>
                  <a:schemeClr val="bg1"/>
                </a:solidFill>
                <a:latin typeface="Segoe UI" panose="020B0502040204020203" pitchFamily="34" charset="0"/>
                <a:cs typeface="Segoe UI" panose="020B0502040204020203" pitchFamily="34" charset="0"/>
              </a:rPr>
              <a:t>Confidential</a:t>
            </a:r>
          </a:p>
        </p:txBody>
      </p:sp>
      <p:sp>
        <p:nvSpPr>
          <p:cNvPr id="17" name="Rectangle 16"/>
          <p:cNvSpPr/>
          <p:nvPr/>
        </p:nvSpPr>
        <p:spPr>
          <a:xfrm flipH="1">
            <a:off x="0" y="0"/>
            <a:ext cx="12192000" cy="1122363"/>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r="61039" b="32092"/>
          <a:stretch/>
        </p:blipFill>
        <p:spPr>
          <a:xfrm>
            <a:off x="9805023" y="16705"/>
            <a:ext cx="1962434" cy="1105658"/>
          </a:xfrm>
          <a:prstGeom prst="rect">
            <a:avLst/>
          </a:prstGeom>
        </p:spPr>
      </p:pic>
      <p:sp>
        <p:nvSpPr>
          <p:cNvPr id="16" name="TextBox 15"/>
          <p:cNvSpPr txBox="1"/>
          <p:nvPr/>
        </p:nvSpPr>
        <p:spPr>
          <a:xfrm>
            <a:off x="576087" y="207238"/>
            <a:ext cx="9732684" cy="707886"/>
          </a:xfrm>
          <a:prstGeom prst="rect">
            <a:avLst/>
          </a:prstGeom>
          <a:noFill/>
        </p:spPr>
        <p:txBody>
          <a:bodyPr wrap="square" rtlCol="0">
            <a:spAutoFit/>
          </a:bodyPr>
          <a:lstStyle/>
          <a:p>
            <a:r>
              <a:rPr lang="en-US" sz="4000" b="1" dirty="0">
                <a:solidFill>
                  <a:schemeClr val="tx2">
                    <a:lumMod val="75000"/>
                  </a:schemeClr>
                </a:solidFill>
                <a:latin typeface="Segoe UI Semibold" panose="020B0702040204020203" pitchFamily="34" charset="0"/>
                <a:cs typeface="Segoe UI Semibold" panose="020B0702040204020203" pitchFamily="34" charset="0"/>
              </a:rPr>
              <a:t>SOLUTION: ASSET MANAGER</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9563" y="1030537"/>
            <a:ext cx="2057521" cy="2044458"/>
          </a:xfrm>
          <a:prstGeom prst="rect">
            <a:avLst/>
          </a:prstGeom>
        </p:spPr>
      </p:pic>
      <p:sp>
        <p:nvSpPr>
          <p:cNvPr id="6" name="TextBox 5"/>
          <p:cNvSpPr txBox="1"/>
          <p:nvPr/>
        </p:nvSpPr>
        <p:spPr>
          <a:xfrm>
            <a:off x="349148" y="4920016"/>
            <a:ext cx="2086968" cy="769441"/>
          </a:xfrm>
          <a:prstGeom prst="rect">
            <a:avLst/>
          </a:prstGeom>
          <a:noFill/>
        </p:spPr>
        <p:txBody>
          <a:bodyPr wrap="square" rtlCol="0">
            <a:spAutoFit/>
          </a:bodyPr>
          <a:lstStyle/>
          <a:p>
            <a:pPr algn="ctr"/>
            <a:r>
              <a:rPr lang="en-US" sz="2200" b="1" dirty="0">
                <a:latin typeface="Segoe UI Light" panose="020B0502040204020203" pitchFamily="34" charset="0"/>
                <a:cs typeface="Segoe UI Light" panose="020B0502040204020203" pitchFamily="34" charset="0"/>
              </a:rPr>
              <a:t>Source Unique Datasets</a:t>
            </a:r>
          </a:p>
        </p:txBody>
      </p:sp>
      <p:pic>
        <p:nvPicPr>
          <p:cNvPr id="22" name="Picture 21"/>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047914" y="3272678"/>
            <a:ext cx="1625397" cy="1625397"/>
          </a:xfrm>
          <a:prstGeom prst="rect">
            <a:avLst/>
          </a:prstGeom>
        </p:spPr>
      </p:pic>
      <p:sp>
        <p:nvSpPr>
          <p:cNvPr id="23" name="TextBox 22"/>
          <p:cNvSpPr txBox="1"/>
          <p:nvPr/>
        </p:nvSpPr>
        <p:spPr>
          <a:xfrm>
            <a:off x="9815321" y="4916072"/>
            <a:ext cx="2086968" cy="769441"/>
          </a:xfrm>
          <a:prstGeom prst="rect">
            <a:avLst/>
          </a:prstGeom>
          <a:noFill/>
        </p:spPr>
        <p:txBody>
          <a:bodyPr wrap="square" rtlCol="0">
            <a:spAutoFit/>
          </a:bodyPr>
          <a:lstStyle/>
          <a:p>
            <a:pPr algn="ctr"/>
            <a:r>
              <a:rPr lang="en-US" sz="2200" b="1" dirty="0">
                <a:latin typeface="Segoe UI Light" panose="020B0502040204020203" pitchFamily="34" charset="0"/>
                <a:cs typeface="Segoe UI Light" panose="020B0502040204020203" pitchFamily="34" charset="0"/>
              </a:rPr>
              <a:t>Obtain Clean Data</a:t>
            </a:r>
          </a:p>
        </p:txBody>
      </p:sp>
      <p:pic>
        <p:nvPicPr>
          <p:cNvPr id="2" name="Picture 1"/>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5026" y="3407522"/>
            <a:ext cx="1355708" cy="1355708"/>
          </a:xfrm>
          <a:prstGeom prst="rect">
            <a:avLst/>
          </a:prstGeom>
        </p:spPr>
      </p:pic>
      <p:pic>
        <p:nvPicPr>
          <p:cNvPr id="4098" name="Picture 2" descr="compare, compare price, match icon"/>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2239" y="3272678"/>
            <a:ext cx="1494967" cy="149496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228117" y="4910484"/>
            <a:ext cx="2086968" cy="769441"/>
          </a:xfrm>
          <a:prstGeom prst="rect">
            <a:avLst/>
          </a:prstGeom>
          <a:noFill/>
        </p:spPr>
        <p:txBody>
          <a:bodyPr wrap="square" rtlCol="0">
            <a:spAutoFit/>
          </a:bodyPr>
          <a:lstStyle/>
          <a:p>
            <a:pPr algn="ctr"/>
            <a:r>
              <a:rPr lang="en-US" sz="2200" b="1" dirty="0">
                <a:latin typeface="Segoe UI Light" panose="020B0502040204020203" pitchFamily="34" charset="0"/>
                <a:cs typeface="Segoe UI Light" panose="020B0502040204020203" pitchFamily="34" charset="0"/>
              </a:rPr>
              <a:t>Search &amp; Match to Providers</a:t>
            </a:r>
          </a:p>
        </p:txBody>
      </p:sp>
      <p:cxnSp>
        <p:nvCxnSpPr>
          <p:cNvPr id="7" name="Straight Connector 6"/>
          <p:cNvCxnSpPr/>
          <p:nvPr/>
        </p:nvCxnSpPr>
        <p:spPr>
          <a:xfrm flipH="1">
            <a:off x="3060066" y="2402006"/>
            <a:ext cx="1996930" cy="67298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929563" y="2552131"/>
            <a:ext cx="392980" cy="52286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71636" y="2565779"/>
            <a:ext cx="415448" cy="50921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987084" y="2402006"/>
            <a:ext cx="1863002" cy="67298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926817" y="2565779"/>
            <a:ext cx="9959" cy="45037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496709" y="4916072"/>
            <a:ext cx="2086968" cy="769441"/>
          </a:xfrm>
          <a:prstGeom prst="rect">
            <a:avLst/>
          </a:prstGeom>
          <a:noFill/>
        </p:spPr>
        <p:txBody>
          <a:bodyPr wrap="square" rtlCol="0">
            <a:spAutoFit/>
          </a:bodyPr>
          <a:lstStyle/>
          <a:p>
            <a:pPr algn="ctr"/>
            <a:r>
              <a:rPr lang="en-US" sz="2200" b="1" dirty="0">
                <a:latin typeface="Segoe UI Light" panose="020B0502040204020203" pitchFamily="34" charset="0"/>
                <a:cs typeface="Segoe UI Light" panose="020B0502040204020203" pitchFamily="34" charset="0"/>
              </a:rPr>
              <a:t>Continuous Tracking</a:t>
            </a:r>
          </a:p>
        </p:txBody>
      </p:sp>
      <p:pic>
        <p:nvPicPr>
          <p:cNvPr id="4" name="Picture 3"/>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86804" y="3423066"/>
            <a:ext cx="1335381" cy="1335381"/>
          </a:xfrm>
          <a:prstGeom prst="rect">
            <a:avLst/>
          </a:prstGeom>
        </p:spPr>
      </p:pic>
      <p:sp>
        <p:nvSpPr>
          <p:cNvPr id="31" name="TextBox 30"/>
          <p:cNvSpPr txBox="1"/>
          <p:nvPr/>
        </p:nvSpPr>
        <p:spPr>
          <a:xfrm>
            <a:off x="2507538" y="4920016"/>
            <a:ext cx="2633738" cy="1107996"/>
          </a:xfrm>
          <a:prstGeom prst="rect">
            <a:avLst/>
          </a:prstGeom>
          <a:noFill/>
        </p:spPr>
        <p:txBody>
          <a:bodyPr wrap="square" rtlCol="0">
            <a:spAutoFit/>
          </a:bodyPr>
          <a:lstStyle/>
          <a:p>
            <a:pPr algn="ctr"/>
            <a:r>
              <a:rPr lang="en-US" sz="2200" b="1" dirty="0">
                <a:latin typeface="Segoe UI Light" panose="020B0502040204020203" pitchFamily="34" charset="0"/>
                <a:cs typeface="Segoe UI Light" panose="020B0502040204020203" pitchFamily="34" charset="0"/>
              </a:rPr>
              <a:t>Build Relationships &amp; Pass Compliance Checks</a:t>
            </a:r>
          </a:p>
        </p:txBody>
      </p:sp>
      <p:pic>
        <p:nvPicPr>
          <p:cNvPr id="5" name="Picture 4"/>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82880" y="3327441"/>
            <a:ext cx="1410445" cy="1410445"/>
          </a:xfrm>
          <a:prstGeom prst="rect">
            <a:avLst/>
          </a:prstGeom>
        </p:spPr>
      </p:pic>
      <p:cxnSp>
        <p:nvCxnSpPr>
          <p:cNvPr id="37" name="Straight Arrow Connector 36"/>
          <p:cNvCxnSpPr/>
          <p:nvPr/>
        </p:nvCxnSpPr>
        <p:spPr>
          <a:xfrm flipV="1">
            <a:off x="2444698" y="4105354"/>
            <a:ext cx="406465" cy="5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803703" y="4105353"/>
            <a:ext cx="406465" cy="5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226903" y="4099691"/>
            <a:ext cx="406465" cy="5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517617" y="4108184"/>
            <a:ext cx="406465" cy="5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68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195" y="3570623"/>
            <a:ext cx="1229995" cy="1229995"/>
          </a:xfrm>
          <a:prstGeom prst="rect">
            <a:avLst/>
          </a:prstGeom>
        </p:spPr>
      </p:pic>
      <p:sp>
        <p:nvSpPr>
          <p:cNvPr id="12" name="Rectangle 11">
            <a:extLst>
              <a:ext uri="{FF2B5EF4-FFF2-40B4-BE49-F238E27FC236}">
                <a16:creationId xmlns:a16="http://schemas.microsoft.com/office/drawing/2014/main" id="{3C4942AF-9B35-4551-9C73-FD406A464272}"/>
              </a:ext>
            </a:extLst>
          </p:cNvPr>
          <p:cNvSpPr/>
          <p:nvPr/>
        </p:nvSpPr>
        <p:spPr>
          <a:xfrm>
            <a:off x="0" y="6493025"/>
            <a:ext cx="12192000" cy="364975"/>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50086" y="228600"/>
            <a:ext cx="2917371" cy="584775"/>
          </a:xfrm>
          <a:prstGeom prst="rect">
            <a:avLst/>
          </a:prstGeom>
          <a:noFill/>
        </p:spPr>
        <p:txBody>
          <a:bodyPr wrap="square" rtlCol="0">
            <a:spAutoFit/>
          </a:bodyPr>
          <a:lstStyle/>
          <a:p>
            <a:r>
              <a:rPr lang="en-US" sz="3200">
                <a:solidFill>
                  <a:schemeClr val="bg1"/>
                </a:solidFill>
                <a:latin typeface="Segoe UI" panose="020B0502040204020203" pitchFamily="34" charset="0"/>
                <a:cs typeface="Segoe UI" panose="020B0502040204020203" pitchFamily="34" charset="0"/>
              </a:rPr>
              <a:t>Amass Insights</a:t>
            </a:r>
          </a:p>
        </p:txBody>
      </p:sp>
      <p:pic>
        <p:nvPicPr>
          <p:cNvPr id="10" name="Picture 9"/>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r="61039"/>
          <a:stretch/>
        </p:blipFill>
        <p:spPr>
          <a:xfrm>
            <a:off x="8073394" y="238982"/>
            <a:ext cx="776692" cy="644398"/>
          </a:xfrm>
          <a:prstGeom prst="rect">
            <a:avLst/>
          </a:prstGeom>
        </p:spPr>
      </p:pic>
      <p:sp>
        <p:nvSpPr>
          <p:cNvPr id="14" name="TextBox 13"/>
          <p:cNvSpPr txBox="1"/>
          <p:nvPr/>
        </p:nvSpPr>
        <p:spPr>
          <a:xfrm>
            <a:off x="9220200" y="6546881"/>
            <a:ext cx="2917371" cy="276999"/>
          </a:xfrm>
          <a:prstGeom prst="rect">
            <a:avLst/>
          </a:prstGeom>
          <a:noFill/>
        </p:spPr>
        <p:txBody>
          <a:bodyPr wrap="square" rtlCol="0">
            <a:spAutoFit/>
          </a:bodyPr>
          <a:lstStyle/>
          <a:p>
            <a:pPr algn="r"/>
            <a:r>
              <a:rPr lang="en-US" sz="1200">
                <a:solidFill>
                  <a:schemeClr val="bg1"/>
                </a:solidFill>
                <a:latin typeface="Segoe UI" panose="020B0502040204020203" pitchFamily="34" charset="0"/>
                <a:cs typeface="Segoe UI" panose="020B0502040204020203" pitchFamily="34" charset="0"/>
              </a:rPr>
              <a:t>Confidential</a:t>
            </a:r>
          </a:p>
        </p:txBody>
      </p:sp>
      <p:sp>
        <p:nvSpPr>
          <p:cNvPr id="17" name="Rectangle 16"/>
          <p:cNvSpPr/>
          <p:nvPr/>
        </p:nvSpPr>
        <p:spPr>
          <a:xfrm flipH="1">
            <a:off x="0" y="0"/>
            <a:ext cx="12192000" cy="1122363"/>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r="61039" b="32092"/>
          <a:stretch/>
        </p:blipFill>
        <p:spPr>
          <a:xfrm>
            <a:off x="9805023" y="16705"/>
            <a:ext cx="1962434" cy="1105658"/>
          </a:xfrm>
          <a:prstGeom prst="rect">
            <a:avLst/>
          </a:prstGeom>
        </p:spPr>
      </p:pic>
      <p:sp>
        <p:nvSpPr>
          <p:cNvPr id="16" name="TextBox 15"/>
          <p:cNvSpPr txBox="1"/>
          <p:nvPr/>
        </p:nvSpPr>
        <p:spPr>
          <a:xfrm>
            <a:off x="576087" y="207238"/>
            <a:ext cx="9732684" cy="707886"/>
          </a:xfrm>
          <a:prstGeom prst="rect">
            <a:avLst/>
          </a:prstGeom>
          <a:noFill/>
        </p:spPr>
        <p:txBody>
          <a:bodyPr wrap="square" rtlCol="0">
            <a:spAutoFit/>
          </a:bodyPr>
          <a:lstStyle/>
          <a:p>
            <a:r>
              <a:rPr lang="en-US" sz="4000" b="1" dirty="0">
                <a:solidFill>
                  <a:schemeClr val="tx2">
                    <a:lumMod val="75000"/>
                  </a:schemeClr>
                </a:solidFill>
                <a:latin typeface="Segoe UI Semibold" panose="020B0702040204020203" pitchFamily="34" charset="0"/>
                <a:cs typeface="Segoe UI Semibold" panose="020B0702040204020203" pitchFamily="34" charset="0"/>
              </a:rPr>
              <a:t>SOLUTION: DATA PROVIDER</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9563" y="1030537"/>
            <a:ext cx="2057521" cy="2044458"/>
          </a:xfrm>
          <a:prstGeom prst="rect">
            <a:avLst/>
          </a:prstGeom>
        </p:spPr>
      </p:pic>
      <p:sp>
        <p:nvSpPr>
          <p:cNvPr id="6" name="TextBox 5"/>
          <p:cNvSpPr txBox="1"/>
          <p:nvPr/>
        </p:nvSpPr>
        <p:spPr>
          <a:xfrm>
            <a:off x="163032" y="4910360"/>
            <a:ext cx="2086968" cy="769441"/>
          </a:xfrm>
          <a:prstGeom prst="rect">
            <a:avLst/>
          </a:prstGeom>
          <a:noFill/>
        </p:spPr>
        <p:txBody>
          <a:bodyPr wrap="square" rtlCol="0">
            <a:spAutoFit/>
          </a:bodyPr>
          <a:lstStyle/>
          <a:p>
            <a:pPr algn="ctr"/>
            <a:r>
              <a:rPr lang="en-US" sz="2200" b="1" dirty="0">
                <a:latin typeface="Segoe UI Light" panose="020B0502040204020203" pitchFamily="34" charset="0"/>
                <a:cs typeface="Segoe UI Light" panose="020B0502040204020203" pitchFamily="34" charset="0"/>
              </a:rPr>
              <a:t>Customize Data Profile</a:t>
            </a:r>
          </a:p>
        </p:txBody>
      </p:sp>
      <p:cxnSp>
        <p:nvCxnSpPr>
          <p:cNvPr id="11" name="Straight Arrow Connector 10"/>
          <p:cNvCxnSpPr/>
          <p:nvPr/>
        </p:nvCxnSpPr>
        <p:spPr>
          <a:xfrm flipV="1">
            <a:off x="2201807" y="4105354"/>
            <a:ext cx="406465" cy="5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7927" y="3286992"/>
            <a:ext cx="1625397" cy="1625397"/>
          </a:xfrm>
          <a:prstGeom prst="rect">
            <a:avLst/>
          </a:prstGeom>
        </p:spPr>
      </p:pic>
      <p:sp>
        <p:nvSpPr>
          <p:cNvPr id="23" name="TextBox 22"/>
          <p:cNvSpPr txBox="1"/>
          <p:nvPr/>
        </p:nvSpPr>
        <p:spPr>
          <a:xfrm>
            <a:off x="4863342" y="4923565"/>
            <a:ext cx="2086968" cy="1107996"/>
          </a:xfrm>
          <a:prstGeom prst="rect">
            <a:avLst/>
          </a:prstGeom>
          <a:noFill/>
        </p:spPr>
        <p:txBody>
          <a:bodyPr wrap="square" rtlCol="0">
            <a:spAutoFit/>
          </a:bodyPr>
          <a:lstStyle/>
          <a:p>
            <a:pPr algn="ctr"/>
            <a:r>
              <a:rPr lang="en-US" sz="2200" b="1" dirty="0">
                <a:latin typeface="Segoe UI Light" panose="020B0502040204020203" pitchFamily="34" charset="0"/>
                <a:cs typeface="Segoe UI Light" panose="020B0502040204020203" pitchFamily="34" charset="0"/>
              </a:rPr>
              <a:t>Search &amp; Match to Asset Managers</a:t>
            </a:r>
            <a:endParaRPr lang="en-US" sz="2200" dirty="0">
              <a:latin typeface="Segoe UI Light" panose="020B0502040204020203" pitchFamily="34" charset="0"/>
              <a:cs typeface="Segoe UI Light" panose="020B0502040204020203" pitchFamily="34" charset="0"/>
            </a:endParaRPr>
          </a:p>
        </p:txBody>
      </p:sp>
      <p:sp>
        <p:nvSpPr>
          <p:cNvPr id="25" name="TextBox 24"/>
          <p:cNvSpPr txBox="1"/>
          <p:nvPr/>
        </p:nvSpPr>
        <p:spPr>
          <a:xfrm>
            <a:off x="2558152" y="4962610"/>
            <a:ext cx="2086968" cy="769441"/>
          </a:xfrm>
          <a:prstGeom prst="rect">
            <a:avLst/>
          </a:prstGeom>
          <a:noFill/>
        </p:spPr>
        <p:txBody>
          <a:bodyPr wrap="square" rtlCol="0">
            <a:spAutoFit/>
          </a:bodyPr>
          <a:lstStyle/>
          <a:p>
            <a:pPr algn="ctr"/>
            <a:r>
              <a:rPr lang="en-US" sz="2200" b="1" dirty="0">
                <a:latin typeface="Segoe UI Light" panose="020B0502040204020203" pitchFamily="34" charset="0"/>
                <a:cs typeface="Segoe UI Light" panose="020B0502040204020203" pitchFamily="34" charset="0"/>
              </a:rPr>
              <a:t>Promote New Data Products</a:t>
            </a:r>
            <a:endParaRPr lang="en-US" sz="2200" dirty="0">
              <a:latin typeface="Segoe UI Light" panose="020B0502040204020203" pitchFamily="34" charset="0"/>
              <a:cs typeface="Segoe UI Light" panose="020B0502040204020203" pitchFamily="34" charset="0"/>
            </a:endParaRPr>
          </a:p>
        </p:txBody>
      </p:sp>
      <p:sp>
        <p:nvSpPr>
          <p:cNvPr id="29" name="TextBox 28"/>
          <p:cNvSpPr txBox="1"/>
          <p:nvPr/>
        </p:nvSpPr>
        <p:spPr>
          <a:xfrm>
            <a:off x="9862730" y="4962610"/>
            <a:ext cx="2086968" cy="1107996"/>
          </a:xfrm>
          <a:prstGeom prst="rect">
            <a:avLst/>
          </a:prstGeom>
          <a:noFill/>
        </p:spPr>
        <p:txBody>
          <a:bodyPr wrap="square" rtlCol="0">
            <a:spAutoFit/>
          </a:bodyPr>
          <a:lstStyle/>
          <a:p>
            <a:pPr algn="ctr"/>
            <a:r>
              <a:rPr lang="en-US" sz="2200" b="1" dirty="0">
                <a:latin typeface="Segoe UI Light" panose="020B0502040204020203" pitchFamily="34" charset="0"/>
                <a:cs typeface="Segoe UI Light" panose="020B0502040204020203" pitchFamily="34" charset="0"/>
              </a:rPr>
              <a:t>Improve Tech Tooling &amp; Data Products</a:t>
            </a:r>
            <a:endParaRPr lang="en-US" sz="2200" dirty="0">
              <a:latin typeface="Segoe UI Light" panose="020B0502040204020203" pitchFamily="34" charset="0"/>
              <a:cs typeface="Segoe UI Light" panose="020B0502040204020203" pitchFamily="34" charset="0"/>
            </a:endParaRPr>
          </a:p>
        </p:txBody>
      </p:sp>
      <p:cxnSp>
        <p:nvCxnSpPr>
          <p:cNvPr id="31" name="Straight Connector 30"/>
          <p:cNvCxnSpPr/>
          <p:nvPr/>
        </p:nvCxnSpPr>
        <p:spPr>
          <a:xfrm flipH="1">
            <a:off x="3060066" y="2402006"/>
            <a:ext cx="1996930" cy="67298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929563" y="2552131"/>
            <a:ext cx="392980" cy="52286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71636" y="2565779"/>
            <a:ext cx="415448" cy="50921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987084" y="2402006"/>
            <a:ext cx="1863002" cy="67298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363036" y="4918414"/>
            <a:ext cx="2086968" cy="1107996"/>
          </a:xfrm>
          <a:prstGeom prst="rect">
            <a:avLst/>
          </a:prstGeom>
          <a:noFill/>
        </p:spPr>
        <p:txBody>
          <a:bodyPr wrap="square" rtlCol="0">
            <a:spAutoFit/>
          </a:bodyPr>
          <a:lstStyle/>
          <a:p>
            <a:pPr algn="ctr"/>
            <a:r>
              <a:rPr lang="en-US" sz="2200" b="1" dirty="0">
                <a:latin typeface="Segoe UI Light" panose="020B0502040204020203" pitchFamily="34" charset="0"/>
                <a:cs typeface="Segoe UI Light" panose="020B0502040204020203" pitchFamily="34" charset="0"/>
              </a:rPr>
              <a:t>Validate &amp; </a:t>
            </a:r>
          </a:p>
          <a:p>
            <a:pPr algn="ctr"/>
            <a:r>
              <a:rPr lang="en-US" sz="2200" b="1" dirty="0">
                <a:latin typeface="Segoe UI Light" panose="020B0502040204020203" pitchFamily="34" charset="0"/>
                <a:cs typeface="Segoe UI Light" panose="020B0502040204020203" pitchFamily="34" charset="0"/>
              </a:rPr>
              <a:t>License Data Products</a:t>
            </a:r>
            <a:endParaRPr lang="en-US" sz="2200" dirty="0">
              <a:latin typeface="Segoe UI Light" panose="020B0502040204020203" pitchFamily="34" charset="0"/>
              <a:cs typeface="Segoe UI Light" panose="020B0502040204020203" pitchFamily="34" charset="0"/>
            </a:endParaRPr>
          </a:p>
        </p:txBody>
      </p:sp>
      <p:cxnSp>
        <p:nvCxnSpPr>
          <p:cNvPr id="37" name="Straight Connector 36"/>
          <p:cNvCxnSpPr/>
          <p:nvPr/>
        </p:nvCxnSpPr>
        <p:spPr>
          <a:xfrm>
            <a:off x="5926817" y="2565779"/>
            <a:ext cx="9959" cy="45037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560812" y="4105353"/>
            <a:ext cx="406465" cy="5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84012" y="4099691"/>
            <a:ext cx="406465" cy="5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9274726" y="4108184"/>
            <a:ext cx="406465" cy="5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017" y="3374052"/>
            <a:ext cx="1544362" cy="1544362"/>
          </a:xfrm>
          <a:prstGeom prst="rect">
            <a:avLst/>
          </a:prstGeom>
        </p:spPr>
      </p:pic>
      <p:pic>
        <p:nvPicPr>
          <p:cNvPr id="30" name="Picture 2" descr="compare, compare price, match icon"/>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99872" y="3330247"/>
            <a:ext cx="1555874" cy="15558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nfirm, continue, success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0628" y="3426341"/>
            <a:ext cx="687505" cy="6875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68281" y="3501542"/>
            <a:ext cx="1382624" cy="1382624"/>
          </a:xfrm>
          <a:prstGeom prst="rect">
            <a:avLst/>
          </a:prstGeom>
        </p:spPr>
      </p:pic>
    </p:spTree>
    <p:extLst>
      <p:ext uri="{BB962C8B-B14F-4D97-AF65-F5344CB8AC3E}">
        <p14:creationId xmlns:p14="http://schemas.microsoft.com/office/powerpoint/2010/main" val="277855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4942AF-9B35-4551-9C73-FD406A464272}"/>
              </a:ext>
            </a:extLst>
          </p:cNvPr>
          <p:cNvSpPr/>
          <p:nvPr/>
        </p:nvSpPr>
        <p:spPr>
          <a:xfrm>
            <a:off x="0" y="6493025"/>
            <a:ext cx="12192000" cy="364975"/>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50086" y="228600"/>
            <a:ext cx="2917371" cy="584775"/>
          </a:xfrm>
          <a:prstGeom prst="rect">
            <a:avLst/>
          </a:prstGeom>
          <a:noFill/>
        </p:spPr>
        <p:txBody>
          <a:bodyPr wrap="square" rtlCol="0">
            <a:spAutoFit/>
          </a:bodyPr>
          <a:lstStyle/>
          <a:p>
            <a:r>
              <a:rPr lang="en-US" sz="3200">
                <a:solidFill>
                  <a:schemeClr val="bg1"/>
                </a:solidFill>
                <a:latin typeface="Segoe UI" panose="020B0502040204020203" pitchFamily="34" charset="0"/>
                <a:cs typeface="Segoe UI" panose="020B0502040204020203" pitchFamily="34" charset="0"/>
              </a:rPr>
              <a:t>Amass Insights</a:t>
            </a:r>
          </a:p>
        </p:txBody>
      </p:sp>
      <p:pic>
        <p:nvPicPr>
          <p:cNvPr id="10" name="Picture 9"/>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r="61039"/>
          <a:stretch/>
        </p:blipFill>
        <p:spPr>
          <a:xfrm>
            <a:off x="8073394" y="238982"/>
            <a:ext cx="776692" cy="644398"/>
          </a:xfrm>
          <a:prstGeom prst="rect">
            <a:avLst/>
          </a:prstGeom>
        </p:spPr>
      </p:pic>
      <p:sp>
        <p:nvSpPr>
          <p:cNvPr id="14" name="TextBox 13"/>
          <p:cNvSpPr txBox="1"/>
          <p:nvPr/>
        </p:nvSpPr>
        <p:spPr>
          <a:xfrm>
            <a:off x="9220200" y="6546881"/>
            <a:ext cx="2917371" cy="276999"/>
          </a:xfrm>
          <a:prstGeom prst="rect">
            <a:avLst/>
          </a:prstGeom>
          <a:noFill/>
        </p:spPr>
        <p:txBody>
          <a:bodyPr wrap="square" rtlCol="0">
            <a:spAutoFit/>
          </a:bodyPr>
          <a:lstStyle/>
          <a:p>
            <a:pPr algn="r"/>
            <a:r>
              <a:rPr lang="en-US" sz="1200">
                <a:solidFill>
                  <a:schemeClr val="bg1"/>
                </a:solidFill>
                <a:latin typeface="Segoe UI" panose="020B0502040204020203" pitchFamily="34" charset="0"/>
                <a:cs typeface="Segoe UI" panose="020B0502040204020203" pitchFamily="34" charset="0"/>
              </a:rPr>
              <a:t>Confidential</a:t>
            </a:r>
          </a:p>
        </p:txBody>
      </p:sp>
      <p:sp>
        <p:nvSpPr>
          <p:cNvPr id="17" name="Rectangle 16"/>
          <p:cNvSpPr/>
          <p:nvPr/>
        </p:nvSpPr>
        <p:spPr>
          <a:xfrm flipH="1">
            <a:off x="0" y="0"/>
            <a:ext cx="12192000" cy="1122363"/>
          </a:xfrm>
          <a:prstGeom prst="rect">
            <a:avLst/>
          </a:prstGeom>
          <a:gradFill flip="none" rotWithShape="1">
            <a:gsLst>
              <a:gs pos="0">
                <a:srgbClr val="262626">
                  <a:tint val="66000"/>
                  <a:satMod val="160000"/>
                </a:srgbClr>
              </a:gs>
              <a:gs pos="50000">
                <a:srgbClr val="262626">
                  <a:tint val="44500"/>
                  <a:satMod val="160000"/>
                </a:srgbClr>
              </a:gs>
              <a:gs pos="100000">
                <a:srgbClr val="26262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r="61039" b="32092"/>
          <a:stretch/>
        </p:blipFill>
        <p:spPr>
          <a:xfrm>
            <a:off x="9805023" y="16705"/>
            <a:ext cx="1962434" cy="1105658"/>
          </a:xfrm>
          <a:prstGeom prst="rect">
            <a:avLst/>
          </a:prstGeom>
        </p:spPr>
      </p:pic>
      <p:sp>
        <p:nvSpPr>
          <p:cNvPr id="16" name="TextBox 15"/>
          <p:cNvSpPr txBox="1"/>
          <p:nvPr/>
        </p:nvSpPr>
        <p:spPr>
          <a:xfrm>
            <a:off x="576087" y="207238"/>
            <a:ext cx="9732684" cy="707886"/>
          </a:xfrm>
          <a:prstGeom prst="rect">
            <a:avLst/>
          </a:prstGeom>
          <a:noFill/>
        </p:spPr>
        <p:txBody>
          <a:bodyPr wrap="square" rtlCol="0">
            <a:spAutoFit/>
          </a:bodyPr>
          <a:lstStyle/>
          <a:p>
            <a:r>
              <a:rPr lang="en-US" sz="4000" b="1" dirty="0">
                <a:solidFill>
                  <a:schemeClr val="tx2">
                    <a:lumMod val="75000"/>
                  </a:schemeClr>
                </a:solidFill>
                <a:latin typeface="Segoe UI Semibold" panose="020B0702040204020203" pitchFamily="34" charset="0"/>
                <a:cs typeface="Segoe UI Semibold" panose="020B0702040204020203" pitchFamily="34" charset="0"/>
              </a:rPr>
              <a:t>ADDITIONAL </a:t>
            </a:r>
            <a:r>
              <a:rPr lang="en-US" sz="4000" b="1" i="1" u="sng" dirty="0">
                <a:solidFill>
                  <a:schemeClr val="tx2">
                    <a:lumMod val="75000"/>
                  </a:schemeClr>
                </a:solidFill>
                <a:latin typeface="Segoe UI Semibold" panose="020B0702040204020203" pitchFamily="34" charset="0"/>
                <a:cs typeface="Segoe UI Semibold" panose="020B0702040204020203" pitchFamily="34" charset="0"/>
              </a:rPr>
              <a:t>INSIGHTS</a:t>
            </a:r>
          </a:p>
        </p:txBody>
      </p:sp>
      <p:sp>
        <p:nvSpPr>
          <p:cNvPr id="8" name="TextBox 7">
            <a:extLst>
              <a:ext uri="{FF2B5EF4-FFF2-40B4-BE49-F238E27FC236}">
                <a16:creationId xmlns:a16="http://schemas.microsoft.com/office/drawing/2014/main" id="{9CC5E502-398C-4A04-B952-1E1BFFA9258C}"/>
              </a:ext>
            </a:extLst>
          </p:cNvPr>
          <p:cNvSpPr txBox="1"/>
          <p:nvPr/>
        </p:nvSpPr>
        <p:spPr>
          <a:xfrm>
            <a:off x="120766" y="1497528"/>
            <a:ext cx="3989381" cy="492443"/>
          </a:xfrm>
          <a:prstGeom prst="rect">
            <a:avLst/>
          </a:prstGeom>
          <a:noFill/>
        </p:spPr>
        <p:txBody>
          <a:bodyPr wrap="square" rtlCol="0">
            <a:spAutoFit/>
          </a:bodyPr>
          <a:lstStyle/>
          <a:p>
            <a:r>
              <a:rPr lang="en-US" sz="2600" b="1" dirty="0">
                <a:latin typeface="Segoe UI Light" panose="020B0502040204020203" pitchFamily="34" charset="0"/>
                <a:cs typeface="Segoe UI Light" panose="020B0502040204020203" pitchFamily="34" charset="0"/>
              </a:rPr>
              <a:t>Browse, Search, Filter, Sort</a:t>
            </a:r>
          </a:p>
        </p:txBody>
      </p:sp>
      <p:sp>
        <p:nvSpPr>
          <p:cNvPr id="26" name="TextBox 25">
            <a:extLst>
              <a:ext uri="{FF2B5EF4-FFF2-40B4-BE49-F238E27FC236}">
                <a16:creationId xmlns:a16="http://schemas.microsoft.com/office/drawing/2014/main" id="{DDD4E68E-DC69-41E0-A4FE-AF1E248F088B}"/>
              </a:ext>
            </a:extLst>
          </p:cNvPr>
          <p:cNvSpPr txBox="1"/>
          <p:nvPr/>
        </p:nvSpPr>
        <p:spPr>
          <a:xfrm>
            <a:off x="4539683" y="1083379"/>
            <a:ext cx="3112633" cy="492443"/>
          </a:xfrm>
          <a:prstGeom prst="rect">
            <a:avLst/>
          </a:prstGeom>
          <a:noFill/>
        </p:spPr>
        <p:txBody>
          <a:bodyPr wrap="square" rtlCol="0">
            <a:spAutoFit/>
          </a:bodyPr>
          <a:lstStyle/>
          <a:p>
            <a:r>
              <a:rPr lang="en-US" sz="2600" b="1" dirty="0">
                <a:latin typeface="Segoe UI Light" panose="020B0502040204020203" pitchFamily="34" charset="0"/>
                <a:cs typeface="Segoe UI Light" panose="020B0502040204020203" pitchFamily="34" charset="0"/>
              </a:rPr>
              <a:t>View Full Data Profile</a:t>
            </a:r>
          </a:p>
        </p:txBody>
      </p:sp>
      <p:cxnSp>
        <p:nvCxnSpPr>
          <p:cNvPr id="24" name="Straight Arrow Connector 23">
            <a:extLst>
              <a:ext uri="{FF2B5EF4-FFF2-40B4-BE49-F238E27FC236}">
                <a16:creationId xmlns:a16="http://schemas.microsoft.com/office/drawing/2014/main" id="{7AAC02BF-04F6-4AF0-BA05-84481004D3E7}"/>
              </a:ext>
            </a:extLst>
          </p:cNvPr>
          <p:cNvCxnSpPr>
            <a:cxnSpLocks/>
            <a:endCxn id="26" idx="1"/>
          </p:cNvCxnSpPr>
          <p:nvPr/>
        </p:nvCxnSpPr>
        <p:spPr>
          <a:xfrm flipV="1">
            <a:off x="3318101" y="1329601"/>
            <a:ext cx="1221582" cy="104051"/>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9CD043-84B8-4C3F-B554-70F034E1A948}"/>
              </a:ext>
            </a:extLst>
          </p:cNvPr>
          <p:cNvPicPr>
            <a:picLocks noChangeAspect="1"/>
          </p:cNvPicPr>
          <p:nvPr/>
        </p:nvPicPr>
        <p:blipFill>
          <a:blip r:embed="rId5"/>
          <a:stretch>
            <a:fillRect/>
          </a:stretch>
        </p:blipFill>
        <p:spPr>
          <a:xfrm>
            <a:off x="0" y="2063073"/>
            <a:ext cx="4468078" cy="3355105"/>
          </a:xfrm>
          <a:prstGeom prst="rect">
            <a:avLst/>
          </a:prstGeom>
        </p:spPr>
      </p:pic>
      <p:pic>
        <p:nvPicPr>
          <p:cNvPr id="4" name="Picture 3">
            <a:extLst>
              <a:ext uri="{FF2B5EF4-FFF2-40B4-BE49-F238E27FC236}">
                <a16:creationId xmlns:a16="http://schemas.microsoft.com/office/drawing/2014/main" id="{7CA2F978-4991-4F3B-A895-192E765E902B}"/>
              </a:ext>
            </a:extLst>
          </p:cNvPr>
          <p:cNvPicPr>
            <a:picLocks noChangeAspect="1"/>
          </p:cNvPicPr>
          <p:nvPr/>
        </p:nvPicPr>
        <p:blipFill>
          <a:blip r:embed="rId6"/>
          <a:stretch>
            <a:fillRect/>
          </a:stretch>
        </p:blipFill>
        <p:spPr>
          <a:xfrm>
            <a:off x="4000500" y="1522110"/>
            <a:ext cx="7149890" cy="4677379"/>
          </a:xfrm>
          <a:prstGeom prst="rect">
            <a:avLst/>
          </a:prstGeom>
        </p:spPr>
      </p:pic>
      <p:pic>
        <p:nvPicPr>
          <p:cNvPr id="3" name="Picture 2"/>
          <p:cNvPicPr>
            <a:picLocks noChangeAspect="1"/>
          </p:cNvPicPr>
          <p:nvPr/>
        </p:nvPicPr>
        <p:blipFill rotWithShape="1">
          <a:blip r:embed="rId7"/>
          <a:srcRect r="39592"/>
          <a:stretch/>
        </p:blipFill>
        <p:spPr>
          <a:xfrm>
            <a:off x="8288110" y="3147482"/>
            <a:ext cx="3844907" cy="2567517"/>
          </a:xfrm>
          <a:prstGeom prst="rect">
            <a:avLst/>
          </a:prstGeom>
          <a:ln w="38100">
            <a:solidFill>
              <a:schemeClr val="accent1"/>
            </a:solidFill>
          </a:ln>
        </p:spPr>
      </p:pic>
      <p:sp>
        <p:nvSpPr>
          <p:cNvPr id="27" name="TextBox 26">
            <a:extLst>
              <a:ext uri="{FF2B5EF4-FFF2-40B4-BE49-F238E27FC236}">
                <a16:creationId xmlns:a16="http://schemas.microsoft.com/office/drawing/2014/main" id="{1B45B70A-CEC9-4718-BC3E-25C90DC6EABF}"/>
              </a:ext>
            </a:extLst>
          </p:cNvPr>
          <p:cNvSpPr txBox="1"/>
          <p:nvPr/>
        </p:nvSpPr>
        <p:spPr>
          <a:xfrm>
            <a:off x="9150684" y="1786858"/>
            <a:ext cx="3056401" cy="892552"/>
          </a:xfrm>
          <a:prstGeom prst="rect">
            <a:avLst/>
          </a:prstGeom>
          <a:noFill/>
        </p:spPr>
        <p:txBody>
          <a:bodyPr wrap="square" rtlCol="0">
            <a:spAutoFit/>
          </a:bodyPr>
          <a:lstStyle/>
          <a:p>
            <a:r>
              <a:rPr lang="en-US" sz="2600" b="1" dirty="0">
                <a:latin typeface="Segoe UI Light" panose="020B0502040204020203" pitchFamily="34" charset="0"/>
                <a:cs typeface="Segoe UI Light" panose="020B0502040204020203" pitchFamily="34" charset="0"/>
              </a:rPr>
              <a:t>View Data Samples &amp; Dictionaries</a:t>
            </a:r>
          </a:p>
        </p:txBody>
      </p:sp>
      <p:cxnSp>
        <p:nvCxnSpPr>
          <p:cNvPr id="28" name="Straight Arrow Connector 27">
            <a:extLst>
              <a:ext uri="{FF2B5EF4-FFF2-40B4-BE49-F238E27FC236}">
                <a16:creationId xmlns:a16="http://schemas.microsoft.com/office/drawing/2014/main" id="{012335CD-99B2-4497-9608-9E79167947C0}"/>
              </a:ext>
            </a:extLst>
          </p:cNvPr>
          <p:cNvCxnSpPr>
            <a:cxnSpLocks/>
            <a:stCxn id="26" idx="3"/>
          </p:cNvCxnSpPr>
          <p:nvPr/>
        </p:nvCxnSpPr>
        <p:spPr>
          <a:xfrm>
            <a:off x="7652316" y="1329601"/>
            <a:ext cx="1791722" cy="510969"/>
          </a:xfrm>
          <a:prstGeom prst="straightConnector1">
            <a:avLst/>
          </a:prstGeom>
          <a:ln w="603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99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68F78C9EEBF4D9620520D4369AA57" ma:contentTypeVersion="13" ma:contentTypeDescription="Create a new document." ma:contentTypeScope="" ma:versionID="8b60b92500725c1009e5a274f3cdc076">
  <xsd:schema xmlns:xsd="http://www.w3.org/2001/XMLSchema" xmlns:xs="http://www.w3.org/2001/XMLSchema" xmlns:p="http://schemas.microsoft.com/office/2006/metadata/properties" xmlns:ns3="f761d11a-541c-47ab-95d8-90a59b644d8a" xmlns:ns4="772e231c-5535-4197-b77c-67e72b19e674" targetNamespace="http://schemas.microsoft.com/office/2006/metadata/properties" ma:root="true" ma:fieldsID="c354ced3fec8535857e0e1acbaebbc52" ns3:_="" ns4:_="">
    <xsd:import namespace="f761d11a-541c-47ab-95d8-90a59b644d8a"/>
    <xsd:import namespace="772e231c-5535-4197-b77c-67e72b19e67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1d11a-541c-47ab-95d8-90a59b644d8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2e231c-5535-4197-b77c-67e72b19e67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F0CA2F-DE78-46A4-817F-D2B015C38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1d11a-541c-47ab-95d8-90a59b644d8a"/>
    <ds:schemaRef ds:uri="772e231c-5535-4197-b77c-67e72b19e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44A4B6-49EC-423C-B263-71979C8F380F}">
  <ds:schemaRef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772e231c-5535-4197-b77c-67e72b19e674"/>
    <ds:schemaRef ds:uri="f761d11a-541c-47ab-95d8-90a59b644d8a"/>
  </ds:schemaRefs>
</ds:datastoreItem>
</file>

<file path=customXml/itemProps3.xml><?xml version="1.0" encoding="utf-8"?>
<ds:datastoreItem xmlns:ds="http://schemas.openxmlformats.org/officeDocument/2006/customXml" ds:itemID="{7A002E32-F2BB-48D1-A15D-05E3AE4513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138214</TotalTime>
  <Words>2962</Words>
  <Application>Microsoft Macintosh PowerPoint</Application>
  <PresentationFormat>Widescreen</PresentationFormat>
  <Paragraphs>413</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-apple-system</vt:lpstr>
      <vt:lpstr>Arial</vt:lpstr>
      <vt:lpstr>Calibri</vt:lpstr>
      <vt:lpstr>Calibri Light</vt:lpstr>
      <vt:lpstr>Segoe UI</vt:lpstr>
      <vt:lpstr>Segoe UI Light</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Donovick</dc:creator>
  <cp:lastModifiedBy>Jordan Hauer</cp:lastModifiedBy>
  <cp:revision>280</cp:revision>
  <cp:lastPrinted>2022-06-13T03:27:12Z</cp:lastPrinted>
  <dcterms:created xsi:type="dcterms:W3CDTF">2018-04-12T03:12:33Z</dcterms:created>
  <dcterms:modified xsi:type="dcterms:W3CDTF">2022-06-15T15:42:42Z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0x0101009D968F78C9EEBF4D9620520D4369AA57</vt:lpwstr>
  </property>
</Properties>
</file>