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70" r:id="rId3"/>
    <p:sldId id="256" r:id="rId4"/>
    <p:sldId id="269" r:id="rId5"/>
    <p:sldId id="262" r:id="rId6"/>
    <p:sldId id="257" r:id="rId7"/>
    <p:sldId id="260" r:id="rId8"/>
    <p:sldId id="264" r:id="rId9"/>
    <p:sldId id="271" r:id="rId10"/>
    <p:sldId id="272" r:id="rId11"/>
    <p:sldId id="273" r:id="rId12"/>
    <p:sldId id="258" r:id="rId13"/>
    <p:sldId id="265" r:id="rId14"/>
    <p:sldId id="268" r:id="rId15"/>
    <p:sldId id="274" r:id="rId16"/>
    <p:sldId id="275" r:id="rId17"/>
    <p:sldId id="276" r:id="rId18"/>
    <p:sldId id="259" r:id="rId19"/>
    <p:sldId id="267" r:id="rId20"/>
    <p:sldId id="277" r:id="rId21"/>
    <p:sldId id="278" r:id="rId22"/>
    <p:sldId id="279" r:id="rId23"/>
    <p:sldId id="281" r:id="rId24"/>
  </p:sldIdLst>
  <p:sldSz cx="12192000" cy="6858000"/>
  <p:notesSz cx="9236075" cy="14722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B107F-E075-8328-FC41-675F198217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592866-63E2-6A58-38FF-88817DC3E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A70F7-E59C-F0EF-7314-997344A57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7051E-48D6-4177-B86A-BFA564B1A9D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63E25-90FD-40E8-3A17-79FEE19B2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B7690-E79E-161D-237A-710263EE4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48C6-6062-4B7B-AA03-1C9C4D928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72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47762-E5F6-9F01-6809-3F8E2FA88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86A9C1-CAF8-8229-E763-E7AF3E9E8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D89E-9A62-CACC-15D2-C161FD4C8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7051E-48D6-4177-B86A-BFA564B1A9D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6FC7B-BBDC-6D56-9A2C-BC7440FFD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766A4-A094-3C3A-2CCC-DF8467A0F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48C6-6062-4B7B-AA03-1C9C4D928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75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2549B8-27F0-6ACA-EC3B-CB70A3E94A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9864C-06A6-F2E2-EF81-BA6505537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2BCCE-646C-344F-E56C-C9DD3640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7051E-48D6-4177-B86A-BFA564B1A9D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4190D-1234-0826-2E50-EF8AF18AF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780B9-7EF0-27A4-4428-84D8CEAB1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48C6-6062-4B7B-AA03-1C9C4D928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0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5BB62-828F-AFDB-4076-93DB8BE64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31473-783C-005F-BE8A-79D74F1BE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B7300-70F6-6406-7D46-4F0456AF9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7051E-48D6-4177-B86A-BFA564B1A9D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F37DA-E961-29D3-9B75-49B79979B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64229-0984-96E9-4AD3-7BFEAC8A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48C6-6062-4B7B-AA03-1C9C4D928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50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A4AB4-1978-E1B7-123A-C717FDB38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15537-BCD6-047C-F967-5B6E91803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19CA4-B786-5CAD-A898-C0E866E16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7051E-48D6-4177-B86A-BFA564B1A9D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B6B07-194D-F0FF-D4DE-F7D3824A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73927-EFCB-FF84-E99A-E22F434CB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48C6-6062-4B7B-AA03-1C9C4D928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8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42F42-A6D4-2CE2-EBBD-2E654076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DDC49-C0C8-5D3E-8B3D-65FAEA76B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72C142-A4A1-B707-8021-480881A3F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12CAA5-CC38-F111-4649-28476119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7051E-48D6-4177-B86A-BFA564B1A9D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1F3AB3-C860-54BE-B657-FA61A983C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E96A80-1CC3-49B8-D937-43BC8D6F7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48C6-6062-4B7B-AA03-1C9C4D928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06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861C2-90AE-9136-B0C9-214D63663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28C6CA-288C-D4D7-0A77-B07F16F33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639DF1-ECC6-4A06-F970-64CC27DE4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51D0E-2142-A521-72AC-F905559428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DB7D5B-2F0A-E5AA-BA98-9C3205BA6B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0F14BB-E8A0-21B3-8B33-F842A790D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7051E-48D6-4177-B86A-BFA564B1A9D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15AB39-8B40-C583-E59B-44E95D90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71EFDA-D1FF-CC0D-B581-FEA9149D1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48C6-6062-4B7B-AA03-1C9C4D928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89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B2359-099B-CDA4-5EA0-ED23F060E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5E3D0E-4FC2-2500-EBC1-7FFEEE006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7051E-48D6-4177-B86A-BFA564B1A9D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EDCCD5-EFF6-D7FF-614C-49AA38C5D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190C29-E0BC-B695-5A03-917B6D330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48C6-6062-4B7B-AA03-1C9C4D928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0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DDCFE1-8750-6E2F-9A62-9E8FC8225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7051E-48D6-4177-B86A-BFA564B1A9D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C3A9F4-DECE-B877-B592-D000B59E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3083-8555-8C80-F106-0E2D3A76F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48C6-6062-4B7B-AA03-1C9C4D928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19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06101-8E4D-4F89-A941-DCC3D8205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EBF9D-33DB-F729-85BF-EE3464B5F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E83918-A450-22AB-B4DD-1A6C66741F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78C5A0-E4A9-5C97-1C10-FA1583BDB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7051E-48D6-4177-B86A-BFA564B1A9D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A9DB8-5AD7-8059-2E54-B74B38CB8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33ED4-34D2-7D3F-135D-F46B7CAC6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48C6-6062-4B7B-AA03-1C9C4D928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60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B78DD-2336-F694-090F-956945B01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E21B51-13AC-EB8C-814D-0949235EA9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47541C-A868-9884-1510-FBC40C19D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B1566-06C3-722A-F075-095DD9798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7051E-48D6-4177-B86A-BFA564B1A9D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FB21BF-56A3-E502-FB41-316E021ED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40569E-A33F-163B-3AF1-7BFD211EC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48C6-6062-4B7B-AA03-1C9C4D928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14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E7AF3D-FE8A-FE6C-46EC-2213BDB34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BE965-D1FF-1409-57F3-D14F17E12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A4954-1DBA-0A88-3CAC-575EE898EE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7051E-48D6-4177-B86A-BFA564B1A9D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3DEB2-30E2-181F-13A2-F85F523810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4DA5A-DCC9-71FE-4F81-D11F25DA9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548C6-6062-4B7B-AA03-1C9C4D928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5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Timmy.Siverd@rva.gov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cid:EB54535D-8858-467B-8582-716B15D9BF33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hyperlink" Target="https://app.powerbigov.us/view?r=eyJrIjoiMjhlZjFhZDAtNTljMC00MDA1LWEyOTMtYWYwM2NiMmRiMmRkIiwidCI6IjYyMGFlNWE5LTRlYzEtNGZhMC04NjQxLTVkOWYzODZjNzMwOSJ9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cid:1F9CD758-BCE8-4B50-8C86-A1F0B8AA2A9F" TargetMode="External"/><Relationship Id="rId4" Type="http://schemas.openxmlformats.org/officeDocument/2006/relationships/image" Target="../media/image7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cid:1F9CD758-BCE8-4B50-8C86-A1F0B8AA2A9F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immons.com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5F7C4-458F-CA8C-B32F-4FD235329E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22930" b="34891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157C8A-7A04-3BF1-3A3D-A4D057DEBFFA}"/>
              </a:ext>
            </a:extLst>
          </p:cNvPr>
          <p:cNvSpPr txBox="1"/>
          <p:nvPr/>
        </p:nvSpPr>
        <p:spPr>
          <a:xfrm>
            <a:off x="1029070" y="1445149"/>
            <a:ext cx="101308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/>
              <a:t>WELCOME</a:t>
            </a:r>
          </a:p>
          <a:p>
            <a:pPr algn="ctr"/>
            <a:r>
              <a:rPr lang="en-US" sz="8800" dirty="0"/>
              <a:t>PLEASE BE SEATED</a:t>
            </a:r>
          </a:p>
          <a:p>
            <a:pPr algn="ctr"/>
            <a:r>
              <a:rPr lang="en-US" sz="4800" i="1" dirty="0"/>
              <a:t>The meeting will start soon.</a:t>
            </a:r>
          </a:p>
        </p:txBody>
      </p:sp>
    </p:spTree>
    <p:extLst>
      <p:ext uri="{BB962C8B-B14F-4D97-AF65-F5344CB8AC3E}">
        <p14:creationId xmlns:p14="http://schemas.microsoft.com/office/powerpoint/2010/main" val="3759870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4DE99-E6F7-82AA-3BA3-0A729F41395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/>
              <a:t>Option </a:t>
            </a:r>
            <a:r>
              <a:rPr lang="en-US" b="1" dirty="0"/>
              <a:t>1</a:t>
            </a:r>
            <a:r>
              <a:rPr lang="en-US" dirty="0"/>
              <a:t> Estimated Costs per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2DE9C-0DAC-1D97-87FC-22A35915F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Total Costs                                                               $9,950,000</a:t>
            </a:r>
          </a:p>
          <a:p>
            <a:endParaRPr lang="en-US" dirty="0"/>
          </a:p>
          <a:p>
            <a:r>
              <a:rPr lang="en-US" dirty="0"/>
              <a:t>Preliminary Engineering (Design)                        $1,040,000</a:t>
            </a:r>
          </a:p>
          <a:p>
            <a:endParaRPr lang="en-US" dirty="0"/>
          </a:p>
          <a:p>
            <a:r>
              <a:rPr lang="en-US" dirty="0"/>
              <a:t>Right-of-Way                                                           $2,970,000</a:t>
            </a:r>
          </a:p>
          <a:p>
            <a:endParaRPr lang="en-US" dirty="0"/>
          </a:p>
          <a:p>
            <a:r>
              <a:rPr lang="en-US" dirty="0"/>
              <a:t>Construction                                                           $5,940,000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BE511B-A5A9-C066-5AD5-8B59918E621E}"/>
              </a:ext>
            </a:extLst>
          </p:cNvPr>
          <p:cNvCxnSpPr>
            <a:cxnSpLocks/>
          </p:cNvCxnSpPr>
          <p:nvPr/>
        </p:nvCxnSpPr>
        <p:spPr>
          <a:xfrm>
            <a:off x="2751589" y="2055303"/>
            <a:ext cx="496628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3920F3-4C06-FAF0-CC17-47FE1C2CAE6A}"/>
              </a:ext>
            </a:extLst>
          </p:cNvPr>
          <p:cNvCxnSpPr>
            <a:cxnSpLocks/>
          </p:cNvCxnSpPr>
          <p:nvPr/>
        </p:nvCxnSpPr>
        <p:spPr>
          <a:xfrm>
            <a:off x="3056389" y="5127071"/>
            <a:ext cx="466148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66A9400-D8A0-03E0-4FDC-D15C6951083C}"/>
              </a:ext>
            </a:extLst>
          </p:cNvPr>
          <p:cNvCxnSpPr>
            <a:cxnSpLocks/>
          </p:cNvCxnSpPr>
          <p:nvPr/>
        </p:nvCxnSpPr>
        <p:spPr>
          <a:xfrm>
            <a:off x="5855516" y="3063380"/>
            <a:ext cx="18623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9E12DC-46A5-571F-E13D-1065F85E479D}"/>
              </a:ext>
            </a:extLst>
          </p:cNvPr>
          <p:cNvCxnSpPr>
            <a:cxnSpLocks/>
          </p:cNvCxnSpPr>
          <p:nvPr/>
        </p:nvCxnSpPr>
        <p:spPr>
          <a:xfrm>
            <a:off x="3056389" y="4088236"/>
            <a:ext cx="466148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248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F57DC-6555-0245-100E-B9E07E6E8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Option </a:t>
            </a:r>
            <a:r>
              <a:rPr lang="en-US" b="1" dirty="0">
                <a:solidFill>
                  <a:srgbClr val="FFFFFF"/>
                </a:solidFill>
              </a:rPr>
              <a:t>1</a:t>
            </a:r>
            <a:r>
              <a:rPr lang="en-US" dirty="0">
                <a:solidFill>
                  <a:srgbClr val="FFFFFF"/>
                </a:solidFill>
              </a:rPr>
              <a:t> Right-of-Way: Potential Impacts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045AC8-A01E-6326-1D16-982DE3396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6588" y="1633426"/>
            <a:ext cx="6907212" cy="3502248"/>
          </a:xfrm>
        </p:spPr>
      </p:pic>
    </p:spTree>
    <p:extLst>
      <p:ext uri="{BB962C8B-B14F-4D97-AF65-F5344CB8AC3E}">
        <p14:creationId xmlns:p14="http://schemas.microsoft.com/office/powerpoint/2010/main" val="3038335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08962-7B87-8174-9088-9DEE95C8002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b="1" dirty="0"/>
              <a:t>Option 2 Comparison - Improvements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3FB65-ADF3-712B-EDE1-EFF5E58C1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597273"/>
            <a:ext cx="5157787" cy="823912"/>
          </a:xfrm>
        </p:spPr>
        <p:txBody>
          <a:bodyPr/>
          <a:lstStyle/>
          <a:p>
            <a:pPr algn="ctr"/>
            <a:r>
              <a:rPr lang="en-US" dirty="0"/>
              <a:t>Existing Condition</a:t>
            </a:r>
          </a:p>
        </p:txBody>
      </p:sp>
      <p:pic>
        <p:nvPicPr>
          <p:cNvPr id="10" name="Content Placeholder 9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4331F19B-6B48-C009-891C-344DE7B668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80576"/>
            <a:ext cx="4912784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CF30D1-CC70-FC59-5BB9-6627A2E08F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97273"/>
            <a:ext cx="5183188" cy="823912"/>
          </a:xfrm>
        </p:spPr>
        <p:txBody>
          <a:bodyPr/>
          <a:lstStyle/>
          <a:p>
            <a:pPr algn="ctr"/>
            <a:r>
              <a:rPr lang="en-US" dirty="0"/>
              <a:t>Option 2 Condition</a:t>
            </a:r>
          </a:p>
        </p:txBody>
      </p:sp>
      <p:pic>
        <p:nvPicPr>
          <p:cNvPr id="12" name="Content Placeholder 11" descr="A road with trees on the side&#10;&#10;Description automatically generated with low confidence">
            <a:extLst>
              <a:ext uri="{FF2B5EF4-FFF2-40B4-BE49-F238E27FC236}">
                <a16:creationId xmlns:a16="http://schemas.microsoft.com/office/drawing/2014/main" id="{373F25CB-B136-3404-26F9-A4AB0D4B507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13" y="2580576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3362220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4DE99-E6F7-82AA-3BA3-0A729F41395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/>
              <a:t>Option </a:t>
            </a:r>
            <a:r>
              <a:rPr lang="en-US" b="1" dirty="0"/>
              <a:t>2</a:t>
            </a:r>
            <a:r>
              <a:rPr lang="en-US" dirty="0"/>
              <a:t> Estimated Costs per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2DE9C-0DAC-1D97-87FC-22A35915F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Total Costs                                                               $13,370,000</a:t>
            </a:r>
          </a:p>
          <a:p>
            <a:endParaRPr lang="en-US" dirty="0"/>
          </a:p>
          <a:p>
            <a:r>
              <a:rPr lang="en-US" dirty="0"/>
              <a:t>Preliminary Engineering (Design)                        $1,360,000</a:t>
            </a:r>
          </a:p>
          <a:p>
            <a:endParaRPr lang="en-US" dirty="0"/>
          </a:p>
          <a:p>
            <a:r>
              <a:rPr lang="en-US" dirty="0"/>
              <a:t>Right-of-Way                                                           $4,260,000</a:t>
            </a:r>
          </a:p>
          <a:p>
            <a:endParaRPr lang="en-US" dirty="0"/>
          </a:p>
          <a:p>
            <a:r>
              <a:rPr lang="en-US" dirty="0"/>
              <a:t>Construction                                                           $7,750,000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BE511B-A5A9-C066-5AD5-8B59918E621E}"/>
              </a:ext>
            </a:extLst>
          </p:cNvPr>
          <p:cNvCxnSpPr>
            <a:cxnSpLocks/>
          </p:cNvCxnSpPr>
          <p:nvPr/>
        </p:nvCxnSpPr>
        <p:spPr>
          <a:xfrm>
            <a:off x="2751589" y="2055303"/>
            <a:ext cx="496628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3920F3-4C06-FAF0-CC17-47FE1C2CAE6A}"/>
              </a:ext>
            </a:extLst>
          </p:cNvPr>
          <p:cNvCxnSpPr>
            <a:cxnSpLocks/>
          </p:cNvCxnSpPr>
          <p:nvPr/>
        </p:nvCxnSpPr>
        <p:spPr>
          <a:xfrm>
            <a:off x="3056389" y="5127071"/>
            <a:ext cx="466148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66A9400-D8A0-03E0-4FDC-D15C6951083C}"/>
              </a:ext>
            </a:extLst>
          </p:cNvPr>
          <p:cNvCxnSpPr>
            <a:cxnSpLocks/>
          </p:cNvCxnSpPr>
          <p:nvPr/>
        </p:nvCxnSpPr>
        <p:spPr>
          <a:xfrm>
            <a:off x="5855516" y="3063380"/>
            <a:ext cx="18623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9E12DC-46A5-571F-E13D-1065F85E479D}"/>
              </a:ext>
            </a:extLst>
          </p:cNvPr>
          <p:cNvCxnSpPr>
            <a:cxnSpLocks/>
          </p:cNvCxnSpPr>
          <p:nvPr/>
        </p:nvCxnSpPr>
        <p:spPr>
          <a:xfrm>
            <a:off x="3056389" y="4088236"/>
            <a:ext cx="466148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891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F57DC-6555-0245-100E-B9E07E6E8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Option </a:t>
            </a:r>
            <a:r>
              <a:rPr lang="en-US" b="1">
                <a:solidFill>
                  <a:srgbClr val="FFFFFF"/>
                </a:solidFill>
              </a:rPr>
              <a:t>2</a:t>
            </a:r>
            <a:r>
              <a:rPr lang="en-US">
                <a:solidFill>
                  <a:srgbClr val="FFFFFF"/>
                </a:solidFill>
              </a:rPr>
              <a:t> Right-of-Way: Potential Impacts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9E8CD0-D2DD-8BF2-FBEF-5431B5D7B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6588" y="1599341"/>
            <a:ext cx="6907212" cy="3570419"/>
          </a:xfrm>
        </p:spPr>
      </p:pic>
    </p:spTree>
    <p:extLst>
      <p:ext uri="{BB962C8B-B14F-4D97-AF65-F5344CB8AC3E}">
        <p14:creationId xmlns:p14="http://schemas.microsoft.com/office/powerpoint/2010/main" val="3990396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08962-7B87-8174-9088-9DEE95C8002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b="1" dirty="0"/>
              <a:t>Option 3 Comparison - Improvements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3FB65-ADF3-712B-EDE1-EFF5E58C1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597273"/>
            <a:ext cx="5157787" cy="823912"/>
          </a:xfrm>
        </p:spPr>
        <p:txBody>
          <a:bodyPr/>
          <a:lstStyle/>
          <a:p>
            <a:pPr algn="ctr"/>
            <a:r>
              <a:rPr lang="en-US" dirty="0"/>
              <a:t>Existing Condition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CF30D1-CC70-FC59-5BB9-6627A2E08F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97273"/>
            <a:ext cx="5183188" cy="823912"/>
          </a:xfrm>
        </p:spPr>
        <p:txBody>
          <a:bodyPr/>
          <a:lstStyle/>
          <a:p>
            <a:pPr algn="ctr"/>
            <a:r>
              <a:rPr lang="en-US" dirty="0"/>
              <a:t>Option 3 Condition</a:t>
            </a:r>
          </a:p>
        </p:txBody>
      </p:sp>
      <p:pic>
        <p:nvPicPr>
          <p:cNvPr id="12" name="Content Placeholder 11" descr="A road with trees on the side&#10;&#10;Description automatically generated with low confidence">
            <a:extLst>
              <a:ext uri="{FF2B5EF4-FFF2-40B4-BE49-F238E27FC236}">
                <a16:creationId xmlns:a16="http://schemas.microsoft.com/office/drawing/2014/main" id="{373F25CB-B136-3404-26F9-A4AB0D4B507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13" y="2580576"/>
            <a:ext cx="4912784" cy="3684588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CB0A28-699F-377F-E2D3-52791F8B34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B5C9E9-1927-6440-D088-CD27AF612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897" y="3037543"/>
            <a:ext cx="5932176" cy="239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79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4DE99-E6F7-82AA-3BA3-0A729F41395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/>
              <a:t>Option </a:t>
            </a:r>
            <a:r>
              <a:rPr lang="en-US" b="1" dirty="0"/>
              <a:t>3</a:t>
            </a:r>
            <a:r>
              <a:rPr lang="en-US" dirty="0"/>
              <a:t> Estimated Costs per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2DE9C-0DAC-1D97-87FC-22A35915F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Total Costs                                                               $11,820,000</a:t>
            </a:r>
          </a:p>
          <a:p>
            <a:endParaRPr lang="en-US" dirty="0"/>
          </a:p>
          <a:p>
            <a:r>
              <a:rPr lang="en-US" dirty="0"/>
              <a:t>Preliminary Engineering (Design)                        $1,200,000</a:t>
            </a:r>
          </a:p>
          <a:p>
            <a:endParaRPr lang="en-US" dirty="0"/>
          </a:p>
          <a:p>
            <a:r>
              <a:rPr lang="en-US" dirty="0"/>
              <a:t>Right-of-Way                                                           $3,770,000</a:t>
            </a:r>
          </a:p>
          <a:p>
            <a:endParaRPr lang="en-US" dirty="0"/>
          </a:p>
          <a:p>
            <a:r>
              <a:rPr lang="en-US" dirty="0"/>
              <a:t>Construction                                                           $6,850,000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BE511B-A5A9-C066-5AD5-8B59918E621E}"/>
              </a:ext>
            </a:extLst>
          </p:cNvPr>
          <p:cNvCxnSpPr>
            <a:cxnSpLocks/>
          </p:cNvCxnSpPr>
          <p:nvPr/>
        </p:nvCxnSpPr>
        <p:spPr>
          <a:xfrm>
            <a:off x="2751589" y="2055303"/>
            <a:ext cx="496628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3920F3-4C06-FAF0-CC17-47FE1C2CAE6A}"/>
              </a:ext>
            </a:extLst>
          </p:cNvPr>
          <p:cNvCxnSpPr>
            <a:cxnSpLocks/>
          </p:cNvCxnSpPr>
          <p:nvPr/>
        </p:nvCxnSpPr>
        <p:spPr>
          <a:xfrm>
            <a:off x="3056389" y="5127071"/>
            <a:ext cx="466148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66A9400-D8A0-03E0-4FDC-D15C6951083C}"/>
              </a:ext>
            </a:extLst>
          </p:cNvPr>
          <p:cNvCxnSpPr>
            <a:cxnSpLocks/>
          </p:cNvCxnSpPr>
          <p:nvPr/>
        </p:nvCxnSpPr>
        <p:spPr>
          <a:xfrm>
            <a:off x="5855516" y="3063380"/>
            <a:ext cx="18623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9E12DC-46A5-571F-E13D-1065F85E479D}"/>
              </a:ext>
            </a:extLst>
          </p:cNvPr>
          <p:cNvCxnSpPr>
            <a:cxnSpLocks/>
          </p:cNvCxnSpPr>
          <p:nvPr/>
        </p:nvCxnSpPr>
        <p:spPr>
          <a:xfrm>
            <a:off x="3056389" y="4088236"/>
            <a:ext cx="466148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908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F57DC-6555-0245-100E-B9E07E6E8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Option </a:t>
            </a:r>
            <a:r>
              <a:rPr lang="en-US" b="1" dirty="0">
                <a:solidFill>
                  <a:srgbClr val="FFFFFF"/>
                </a:solidFill>
              </a:rPr>
              <a:t>3</a:t>
            </a:r>
            <a:r>
              <a:rPr lang="en-US" dirty="0">
                <a:solidFill>
                  <a:srgbClr val="FFFFFF"/>
                </a:solidFill>
              </a:rPr>
              <a:t> Right-of-Way: Potential Impacts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DADB78-4683-3EF7-B742-4D07FF955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6588" y="1638290"/>
            <a:ext cx="6907212" cy="3492520"/>
          </a:xfrm>
        </p:spPr>
      </p:pic>
    </p:spTree>
    <p:extLst>
      <p:ext uri="{BB962C8B-B14F-4D97-AF65-F5344CB8AC3E}">
        <p14:creationId xmlns:p14="http://schemas.microsoft.com/office/powerpoint/2010/main" val="2979125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4BF87-DF55-3A8F-3FA4-305DD9DA3F5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b="1" dirty="0"/>
              <a:t>Option 4 Comparison - Improvements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7C31C-54E2-23BB-77DA-AEC2B53D6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7286" y="1477963"/>
            <a:ext cx="5157787" cy="823912"/>
          </a:xfrm>
        </p:spPr>
        <p:txBody>
          <a:bodyPr/>
          <a:lstStyle/>
          <a:p>
            <a:pPr algn="ctr"/>
            <a:r>
              <a:rPr lang="en-US" dirty="0"/>
              <a:t>Existing Condition</a:t>
            </a:r>
          </a:p>
        </p:txBody>
      </p:sp>
      <p:pic>
        <p:nvPicPr>
          <p:cNvPr id="8" name="Content Placeholder 7" descr="A road with trees on the side&#10;&#10;Description automatically generated with low confidence">
            <a:extLst>
              <a:ext uri="{FF2B5EF4-FFF2-40B4-BE49-F238E27FC236}">
                <a16:creationId xmlns:a16="http://schemas.microsoft.com/office/drawing/2014/main" id="{5CB539F0-5B23-E0CE-F222-2EC8A12C0B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A80AAF-C751-9179-9D8F-7C0FA44D4B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77963"/>
            <a:ext cx="5183188" cy="823912"/>
          </a:xfrm>
        </p:spPr>
        <p:txBody>
          <a:bodyPr/>
          <a:lstStyle/>
          <a:p>
            <a:pPr algn="ctr"/>
            <a:r>
              <a:rPr lang="en-US" dirty="0"/>
              <a:t>Option 4 Condition</a:t>
            </a:r>
          </a:p>
        </p:txBody>
      </p:sp>
      <p:pic>
        <p:nvPicPr>
          <p:cNvPr id="10" name="Content Placeholder 9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0A0E84B1-514A-0588-CC46-2E7AA69125C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1326512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4DE99-E6F7-82AA-3BA3-0A729F41395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/>
              <a:t>Option </a:t>
            </a:r>
            <a:r>
              <a:rPr lang="en-US" b="1" dirty="0"/>
              <a:t>4</a:t>
            </a:r>
            <a:r>
              <a:rPr lang="en-US" dirty="0"/>
              <a:t> Estimated Costs per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2DE9C-0DAC-1D97-87FC-22A35915F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Total Costs                                                               $18,450,000</a:t>
            </a:r>
          </a:p>
          <a:p>
            <a:endParaRPr lang="en-US" dirty="0"/>
          </a:p>
          <a:p>
            <a:r>
              <a:rPr lang="en-US" dirty="0"/>
              <a:t>Preliminary Engineering (Design)                        $2,780,000</a:t>
            </a:r>
          </a:p>
          <a:p>
            <a:endParaRPr lang="en-US" dirty="0"/>
          </a:p>
          <a:p>
            <a:r>
              <a:rPr lang="en-US" dirty="0"/>
              <a:t>Right-of-Way                                                           $3,010,000</a:t>
            </a:r>
          </a:p>
          <a:p>
            <a:endParaRPr lang="en-US" dirty="0"/>
          </a:p>
          <a:p>
            <a:r>
              <a:rPr lang="en-US" dirty="0"/>
              <a:t>Construction                                                           $12,660,000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BE511B-A5A9-C066-5AD5-8B59918E621E}"/>
              </a:ext>
            </a:extLst>
          </p:cNvPr>
          <p:cNvCxnSpPr>
            <a:cxnSpLocks/>
          </p:cNvCxnSpPr>
          <p:nvPr/>
        </p:nvCxnSpPr>
        <p:spPr>
          <a:xfrm>
            <a:off x="2751589" y="2055303"/>
            <a:ext cx="496628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3920F3-4C06-FAF0-CC17-47FE1C2CAE6A}"/>
              </a:ext>
            </a:extLst>
          </p:cNvPr>
          <p:cNvCxnSpPr>
            <a:cxnSpLocks/>
          </p:cNvCxnSpPr>
          <p:nvPr/>
        </p:nvCxnSpPr>
        <p:spPr>
          <a:xfrm>
            <a:off x="3056389" y="5127071"/>
            <a:ext cx="466148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66A9400-D8A0-03E0-4FDC-D15C6951083C}"/>
              </a:ext>
            </a:extLst>
          </p:cNvPr>
          <p:cNvCxnSpPr>
            <a:cxnSpLocks/>
          </p:cNvCxnSpPr>
          <p:nvPr/>
        </p:nvCxnSpPr>
        <p:spPr>
          <a:xfrm>
            <a:off x="5855516" y="3063380"/>
            <a:ext cx="18623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9E12DC-46A5-571F-E13D-1065F85E479D}"/>
              </a:ext>
            </a:extLst>
          </p:cNvPr>
          <p:cNvCxnSpPr>
            <a:cxnSpLocks/>
          </p:cNvCxnSpPr>
          <p:nvPr/>
        </p:nvCxnSpPr>
        <p:spPr>
          <a:xfrm>
            <a:off x="3056389" y="4088236"/>
            <a:ext cx="466148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714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D17F7F-D672-DAFD-D2B5-5042B8F59235}"/>
              </a:ext>
            </a:extLst>
          </p:cNvPr>
          <p:cNvSpPr txBox="1"/>
          <p:nvPr/>
        </p:nvSpPr>
        <p:spPr>
          <a:xfrm>
            <a:off x="534057" y="2836685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City of Richmond - Project Manager - Jerry Allen, PMP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We will be respectful (language, volume level, raise hand)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 Exits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 Restroom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Time – Presentation, then break to view boards and discuss, close around 7pm, and submit meeting feedback.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Timmons Group, Inc. – Design Engineer - Chris Kiefer, PE, Assoc. DBIA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Council President Introduction - The Honorable     Kristen M. Nye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Liaison Timmy Siverd - </a:t>
            </a:r>
            <a:r>
              <a:rPr lang="en-US" sz="1200" dirty="0">
                <a:hlinkClick r:id="rId2"/>
              </a:rPr>
              <a:t>Timmy.Siverd@rva.gov</a:t>
            </a:r>
            <a:r>
              <a:rPr lang="en-US" sz="1200" dirty="0"/>
              <a:t> </a:t>
            </a:r>
          </a:p>
          <a:p>
            <a:pPr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76ECEC-9714-95E6-433B-033812B759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524" r="1752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E3DE20-FBF3-99E4-F1EF-5F0E1FC35FAC}"/>
              </a:ext>
            </a:extLst>
          </p:cNvPr>
          <p:cNvSpPr txBox="1"/>
          <p:nvPr/>
        </p:nvSpPr>
        <p:spPr>
          <a:xfrm>
            <a:off x="419596" y="721405"/>
            <a:ext cx="4472509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Welcome to the Cherokee Rd Traffic Safety     Improvements Discussion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8FABB-8792-B223-3FBD-9370C4A8166B}"/>
              </a:ext>
            </a:extLst>
          </p:cNvPr>
          <p:cNvSpPr txBox="1"/>
          <p:nvPr/>
        </p:nvSpPr>
        <p:spPr>
          <a:xfrm>
            <a:off x="720816" y="2241517"/>
            <a:ext cx="3313248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algn="ctr">
              <a:lnSpc>
                <a:spcPct val="90000"/>
              </a:lnSpc>
              <a:spcAft>
                <a:spcPts val="600"/>
              </a:spcAft>
            </a:pPr>
            <a:r>
              <a:rPr lang="en-US" sz="1400" u="sng" dirty="0"/>
              <a:t>HOUSE KEEPING ITEMS &amp; INTROS</a:t>
            </a:r>
          </a:p>
        </p:txBody>
      </p:sp>
    </p:spTree>
    <p:extLst>
      <p:ext uri="{BB962C8B-B14F-4D97-AF65-F5344CB8AC3E}">
        <p14:creationId xmlns:p14="http://schemas.microsoft.com/office/powerpoint/2010/main" val="2737420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F57DC-6555-0245-100E-B9E07E6E8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Option </a:t>
            </a:r>
            <a:r>
              <a:rPr lang="en-US" b="1" dirty="0">
                <a:solidFill>
                  <a:srgbClr val="FFFFFF"/>
                </a:solidFill>
              </a:rPr>
              <a:t>4</a:t>
            </a:r>
            <a:r>
              <a:rPr lang="en-US" dirty="0">
                <a:solidFill>
                  <a:srgbClr val="FFFFFF"/>
                </a:solidFill>
              </a:rPr>
              <a:t> Right-of-Way: Potential Impacts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3B1558-642C-2BEF-B3C5-FBCF13282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6588" y="1739436"/>
            <a:ext cx="6907212" cy="3290229"/>
          </a:xfrm>
        </p:spPr>
      </p:pic>
    </p:spTree>
    <p:extLst>
      <p:ext uri="{BB962C8B-B14F-4D97-AF65-F5344CB8AC3E}">
        <p14:creationId xmlns:p14="http://schemas.microsoft.com/office/powerpoint/2010/main" val="2407772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8D436F-9ACD-4C92-AFC8-C934C527A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0538E0-A884-4E60-A6AB-77D830E2F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F8C75A-0368-5585-DC5B-CC679A37D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398" y="1363392"/>
            <a:ext cx="3722933" cy="3646583"/>
          </a:xfrm>
          <a:ln w="25400" cap="sq">
            <a:solidFill>
              <a:srgbClr val="FFFFFF"/>
            </a:solidFill>
            <a:miter lim="800000"/>
          </a:ln>
        </p:spPr>
        <p:txBody>
          <a:bodyPr wrap="square">
            <a:no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There are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TWO</a:t>
            </a:r>
            <a:r>
              <a:rPr lang="en-US" dirty="0">
                <a:solidFill>
                  <a:srgbClr val="FFFFFF"/>
                </a:solidFill>
              </a:rPr>
              <a:t>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Surveys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Now-and-Later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0D7DD0-1C67-4D4C-9E06-678233DB8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rgbClr val="4040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9E0C49-BF7B-033E-D67E-B7A76CB71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4536" y="640080"/>
            <a:ext cx="5053066" cy="254660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600" b="1" dirty="0"/>
              <a:t>1 (now)</a:t>
            </a:r>
          </a:p>
          <a:p>
            <a:r>
              <a:rPr lang="en-US" sz="2000" dirty="0"/>
              <a:t>Survey ONE pertains to feedback for this meeting only. </a:t>
            </a:r>
          </a:p>
          <a:p>
            <a:r>
              <a:rPr lang="en-US" sz="2000" dirty="0"/>
              <a:t>Please submit feedback for this meeting via the </a:t>
            </a:r>
            <a:r>
              <a:rPr lang="en-US" sz="2000" b="1" dirty="0"/>
              <a:t>QR Code on the brochure </a:t>
            </a:r>
            <a:r>
              <a:rPr lang="en-US" sz="2000" dirty="0"/>
              <a:t>or utilize a hard copy Comment Sheet (available upon request) to be mailed to City Hall.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7C8430-311B-BDF8-A3E0-34678566D0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0204" y="3671315"/>
            <a:ext cx="5057398" cy="254660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600" b="1" dirty="0"/>
              <a:t>2 (later)</a:t>
            </a:r>
          </a:p>
          <a:p>
            <a:r>
              <a:rPr lang="en-US" sz="2000" dirty="0"/>
              <a:t>Survey TWO will involve selection of a design option and will be mailed out to each property and be addressed to the owner. </a:t>
            </a:r>
          </a:p>
          <a:p>
            <a:r>
              <a:rPr lang="en-US" sz="2000" dirty="0"/>
              <a:t>Survey results will be due in by October 25, 2024.</a:t>
            </a:r>
            <a:endParaRPr lang="en-US" sz="2000" u="sng" dirty="0"/>
          </a:p>
          <a:p>
            <a:r>
              <a:rPr lang="en-US" sz="2000" u="sng" dirty="0"/>
              <a:t>The City will take this feedback into consideration when selecting a design option. </a:t>
            </a:r>
          </a:p>
        </p:txBody>
      </p:sp>
    </p:spTree>
    <p:extLst>
      <p:ext uri="{BB962C8B-B14F-4D97-AF65-F5344CB8AC3E}">
        <p14:creationId xmlns:p14="http://schemas.microsoft.com/office/powerpoint/2010/main" val="1791130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890481-FB0F-BCE7-182F-88A116D1C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Before we break… </a:t>
            </a:r>
            <a:br>
              <a:rPr lang="en-US" dirty="0"/>
            </a:br>
            <a:r>
              <a:rPr lang="en-US" dirty="0"/>
              <a:t>QUESTIONS for the group?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19EC36-AEBE-1D81-2335-B41B944DEB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37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BC5A58-DB23-874C-8C19-DC120D920A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12804" b="294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CD9FF9-B688-143A-A00C-5D545B89432D}"/>
              </a:ext>
            </a:extLst>
          </p:cNvPr>
          <p:cNvSpPr txBox="1"/>
          <p:nvPr/>
        </p:nvSpPr>
        <p:spPr>
          <a:xfrm>
            <a:off x="-23536" y="2445567"/>
            <a:ext cx="12376145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Thank you for viewing this presentation. </a:t>
            </a:r>
            <a:br>
              <a:rPr lang="en-US" sz="4800" dirty="0"/>
            </a:br>
            <a:r>
              <a:rPr lang="en-US" sz="4800" dirty="0"/>
              <a:t>Please stay, review displays, and meet with staff.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622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7" name="Rectangle 4106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6D5555-079D-1004-385A-C41778409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2" y="640080"/>
            <a:ext cx="6251110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4200" dirty="0"/>
              <a:t>Traffic Safety Improvements</a:t>
            </a:r>
            <a:br>
              <a:rPr lang="en-US" sz="4200" dirty="0"/>
            </a:br>
            <a:br>
              <a:rPr lang="en-US" sz="4200" dirty="0"/>
            </a:br>
            <a:r>
              <a:rPr lang="en-US" sz="4200" dirty="0"/>
              <a:t>Cherokee Rd.</a:t>
            </a:r>
            <a:br>
              <a:rPr lang="en-US" sz="4200" dirty="0"/>
            </a:br>
            <a:r>
              <a:rPr lang="en-US" sz="4200" dirty="0"/>
              <a:t>(Forest Hill Ave to N. Huguenot Rd.)</a:t>
            </a:r>
            <a:br>
              <a:rPr lang="en-US" sz="4200" dirty="0"/>
            </a:br>
            <a:endParaRPr lang="en-US" sz="4200" dirty="0"/>
          </a:p>
        </p:txBody>
      </p:sp>
      <p:pic>
        <p:nvPicPr>
          <p:cNvPr id="4097" name="EB54535D-8858-467B-8582-716B15D9BF33" descr="Cherokee Rd Existing_2024-04-10_15-59-40.jpg">
            <a:extLst>
              <a:ext uri="{FF2B5EF4-FFF2-40B4-BE49-F238E27FC236}">
                <a16:creationId xmlns:a16="http://schemas.microsoft.com/office/drawing/2014/main" id="{2F3C6B97-00D4-88CB-BEDF-2C4BA3DB9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/>
          <a:stretch>
            <a:fillRect/>
          </a:stretch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02CB177-9464-43BC-9D64-5908EB99A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B7DB80B-2D87-F80B-6518-22931FF85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597" y="4977863"/>
            <a:ext cx="1626676" cy="1626676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5014877A-41C4-B124-C75F-E51C929044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088" y="5257801"/>
            <a:ext cx="429577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5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4" name="Rectangle 2053">
            <a:extLst>
              <a:ext uri="{FF2B5EF4-FFF2-40B4-BE49-F238E27FC236}">
                <a16:creationId xmlns:a16="http://schemas.microsoft.com/office/drawing/2014/main" id="{FA28AA74-07C1-441C-AFDB-3FEA62C3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BA8279-88DF-D551-7756-CEAF28E12D1A}"/>
              </a:ext>
            </a:extLst>
          </p:cNvPr>
          <p:cNvSpPr txBox="1"/>
          <p:nvPr/>
        </p:nvSpPr>
        <p:spPr>
          <a:xfrm>
            <a:off x="833119" y="557189"/>
            <a:ext cx="3365097" cy="27859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chemeClr val="accent2"/>
                </a:solidFill>
                <a:latin typeface="+mj-lt"/>
                <a:ea typeface="+mj-ea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VDOT Crash Data January 2016 to July 2024</a:t>
            </a:r>
            <a:endParaRPr lang="en-US" sz="4800" kern="120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6F2468-D58B-5B21-EAF1-42B5ED95F7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598" r="-4" b="15050"/>
          <a:stretch/>
        </p:blipFill>
        <p:spPr>
          <a:xfrm>
            <a:off x="4662597" y="-2"/>
            <a:ext cx="2376092" cy="2228759"/>
          </a:xfrm>
          <a:prstGeom prst="rect">
            <a:avLst/>
          </a:prstGeom>
        </p:spPr>
      </p:pic>
      <p:pic>
        <p:nvPicPr>
          <p:cNvPr id="2049" name="1F9CD758-BCE8-4B50-8C86-A1F0B8AA2A9F" descr="Cherokee Rd Existing_2024-04-10_15-56-22.jpg">
            <a:extLst>
              <a:ext uri="{FF2B5EF4-FFF2-40B4-BE49-F238E27FC236}">
                <a16:creationId xmlns:a16="http://schemas.microsoft.com/office/drawing/2014/main" id="{A32EC4A4-2CEA-7C15-092E-1E9E81711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29648"/>
          <a:stretch>
            <a:fillRect/>
          </a:stretch>
        </p:blipFill>
        <p:spPr bwMode="auto">
          <a:xfrm>
            <a:off x="7233039" y="-2446"/>
            <a:ext cx="2376092" cy="222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894A29-F2A9-0511-581B-619C184342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265" r="-4" b="20383"/>
          <a:stretch/>
        </p:blipFill>
        <p:spPr>
          <a:xfrm>
            <a:off x="9803480" y="-10223"/>
            <a:ext cx="2376092" cy="22287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73DFE-EABE-F596-33E5-7219029CA6F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4388" r="2" b="39279"/>
          <a:stretch/>
        </p:blipFill>
        <p:spPr>
          <a:xfrm>
            <a:off x="4657342" y="2400151"/>
            <a:ext cx="3330225" cy="20573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9BE487-9439-FCC5-BA06-79D519DC1E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" b="49714"/>
          <a:stretch/>
        </p:blipFill>
        <p:spPr>
          <a:xfrm>
            <a:off x="4653627" y="4628909"/>
            <a:ext cx="3324552" cy="222909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F32D95B-4DC9-0EB3-2E84-002D486955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9"/>
          <a:srcRect t="4705" r="2" b="11639"/>
          <a:stretch/>
        </p:blipFill>
        <p:spPr>
          <a:xfrm>
            <a:off x="8183036" y="2400151"/>
            <a:ext cx="3996536" cy="4457850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B4E0BC02-6AD8-C87D-9C0E-9CCD2506EC9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6572" y="-5349220"/>
            <a:ext cx="409611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204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732D1-279C-0D51-634F-6459ADB64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Brass Tacks: Identify the Project &amp; Agenda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099F4-201A-E6F7-254D-E1F34F127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sz="2400"/>
              <a:t>The intent of this project is to provide a safer street for drivers, pedestrians, and cyclist while limiting the impact to residents as much as possible. </a:t>
            </a:r>
          </a:p>
          <a:p>
            <a:r>
              <a:rPr lang="en-US" sz="2400"/>
              <a:t>There will be an impact (the give); money, construction, right-of-way needs. </a:t>
            </a:r>
          </a:p>
          <a:p>
            <a:r>
              <a:rPr lang="en-US" sz="2400"/>
              <a:t>There will be a benefit (the take); safer road for residents and through-drivers, safer for pedestrians, less vehicle damage, more time for residents to take care of personal matters instead of pulling a car out of a ditch, and subjectively more aesthetically pleasing. </a:t>
            </a:r>
          </a:p>
          <a:p>
            <a:r>
              <a:rPr lang="en-US" sz="2400"/>
              <a:t>To share the four options currently being considered</a:t>
            </a:r>
          </a:p>
          <a:p>
            <a:r>
              <a:rPr lang="en-US" sz="2400"/>
              <a:t>To gather input and suggestions from the public</a:t>
            </a:r>
          </a:p>
          <a:p>
            <a:r>
              <a:rPr lang="en-US" sz="2400"/>
              <a:t>Collect opinions and comments on the four options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56151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2" name="Rectangle 308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FD6DD-2946-56D8-F97D-DB72E2352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dirty="0"/>
              <a:t>THE FOUR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49B41-1BB7-DA29-9B75-9F422526A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en-US" sz="1100" b="1"/>
              <a:t>Option 1</a:t>
            </a:r>
            <a:endParaRPr lang="en-US" sz="1100"/>
          </a:p>
          <a:p>
            <a:pPr lvl="1"/>
            <a:r>
              <a:rPr lang="en-US" sz="1100"/>
              <a:t>Two 10’ travel lanes with 4’ shoulder on both sides</a:t>
            </a:r>
          </a:p>
          <a:p>
            <a:pPr lvl="1"/>
            <a:endParaRPr lang="en-US" sz="1100"/>
          </a:p>
          <a:p>
            <a:pPr marL="228600" lvl="1">
              <a:spcBef>
                <a:spcPts val="1000"/>
              </a:spcBef>
            </a:pPr>
            <a:r>
              <a:rPr lang="en-US" sz="1100" b="1"/>
              <a:t>Option 2</a:t>
            </a:r>
            <a:endParaRPr lang="en-US" sz="1100"/>
          </a:p>
          <a:p>
            <a:pPr marL="685800" lvl="3">
              <a:spcBef>
                <a:spcPts val="1000"/>
              </a:spcBef>
            </a:pPr>
            <a:r>
              <a:rPr lang="en-US" sz="1100"/>
              <a:t>Two 10’ travel lanes with 4’ shoulder on both sides, 5’ sidewalk on one side behind the ditch. (Photo comparison provided)</a:t>
            </a:r>
          </a:p>
          <a:p>
            <a:pPr marL="457200" lvl="3" indent="0">
              <a:spcBef>
                <a:spcPts val="1000"/>
              </a:spcBef>
              <a:buNone/>
            </a:pPr>
            <a:endParaRPr lang="en-US" sz="1100"/>
          </a:p>
          <a:p>
            <a:pPr marL="228600" lvl="2">
              <a:spcBef>
                <a:spcPts val="1000"/>
              </a:spcBef>
            </a:pPr>
            <a:r>
              <a:rPr lang="en-US" sz="1100" b="1"/>
              <a:t>Option 3</a:t>
            </a:r>
            <a:endParaRPr lang="en-US" sz="1100"/>
          </a:p>
          <a:p>
            <a:pPr marL="685800" lvl="3">
              <a:spcBef>
                <a:spcPts val="1000"/>
              </a:spcBef>
            </a:pPr>
            <a:r>
              <a:rPr lang="en-US" sz="1100"/>
              <a:t>Two 10’ travel lanes with 4’ shoulder on one side and an 8’ multi-use shoulder on the other side with ditches relocated. </a:t>
            </a:r>
          </a:p>
          <a:p>
            <a:pPr marL="457200" lvl="3" indent="0">
              <a:spcBef>
                <a:spcPts val="1000"/>
              </a:spcBef>
              <a:buNone/>
            </a:pPr>
            <a:r>
              <a:rPr lang="en-US" sz="1100"/>
              <a:t> </a:t>
            </a:r>
          </a:p>
          <a:p>
            <a:pPr marL="228600" lvl="2">
              <a:spcBef>
                <a:spcPts val="1000"/>
              </a:spcBef>
            </a:pPr>
            <a:r>
              <a:rPr lang="en-US" sz="1100" b="1"/>
              <a:t>Option 4</a:t>
            </a:r>
            <a:endParaRPr lang="en-US" sz="1100"/>
          </a:p>
          <a:p>
            <a:pPr marL="685800" lvl="3">
              <a:spcBef>
                <a:spcPts val="1000"/>
              </a:spcBef>
            </a:pPr>
            <a:r>
              <a:rPr lang="en-US" sz="1100"/>
              <a:t>Curb and gutter on both sides (24’ F/C to F/C) and a 5’ sidewalk on one side. (Photo comparison provided)</a:t>
            </a:r>
          </a:p>
          <a:p>
            <a:pPr lvl="1"/>
            <a:endParaRPr lang="en-US" sz="1100" dirty="0"/>
          </a:p>
        </p:txBody>
      </p:sp>
      <p:pic>
        <p:nvPicPr>
          <p:cNvPr id="3073" name="1F9CD758-BCE8-4B50-8C86-A1F0B8AA2A9F" descr="Cherokee Rd Existing_2024-04-10_15-56-22.jpg">
            <a:extLst>
              <a:ext uri="{FF2B5EF4-FFF2-40B4-BE49-F238E27FC236}">
                <a16:creationId xmlns:a16="http://schemas.microsoft.com/office/drawing/2014/main" id="{26E63983-C14A-6155-C612-FDA12DCEF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0"/>
          <a:stretch>
            <a:fillRect/>
          </a:stretch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8D43057-BF6C-EE4C-190E-B9283659B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81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C72029-A5E2-CBA9-25D6-ECB8E4053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Things to consider…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48C40-1291-88AB-8678-4E126E2BE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sz="2400"/>
              <a:t>Pedestrian safety – visibility, away from moving vehicles, ADA/PROWAG, lighting at crossings, etc. </a:t>
            </a:r>
          </a:p>
          <a:p>
            <a:r>
              <a:rPr lang="en-US" sz="2400"/>
              <a:t>Motorist safety – speed, curves, headlights in sags and curves, etc. </a:t>
            </a:r>
          </a:p>
          <a:p>
            <a:r>
              <a:rPr lang="en-US" sz="2400"/>
              <a:t>Equitable access for pedestrians and cyclist</a:t>
            </a:r>
          </a:p>
          <a:p>
            <a:r>
              <a:rPr lang="en-US" sz="2400"/>
              <a:t>Crash data – runoffs and deaths </a:t>
            </a:r>
          </a:p>
          <a:p>
            <a:r>
              <a:rPr lang="en-US" sz="2400"/>
              <a:t>Current integrity of roadway – collapsing at “shoulders”</a:t>
            </a:r>
          </a:p>
          <a:p>
            <a:r>
              <a:rPr lang="en-US" sz="2400"/>
              <a:t>Drainage – sufficient for increased rainfall?</a:t>
            </a:r>
          </a:p>
          <a:p>
            <a:r>
              <a:rPr lang="en-US" sz="2400"/>
              <a:t>Lighting in crest and sags</a:t>
            </a:r>
          </a:p>
          <a:p>
            <a:r>
              <a:rPr lang="en-US" sz="2400"/>
              <a:t>Right-of-way impact</a:t>
            </a:r>
          </a:p>
          <a:p>
            <a:r>
              <a:rPr lang="en-US" sz="2400"/>
              <a:t>Costs</a:t>
            </a:r>
          </a:p>
          <a:p>
            <a:r>
              <a:rPr lang="en-US" sz="2400"/>
              <a:t>You tell us…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18569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AE1083-286B-F4AF-EC82-C801B5CA0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Timmons Group, Inc Presents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4A0EB-17FE-8EB0-93C4-D7662E6F8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endParaRPr lang="en-US" sz="1700" dirty="0"/>
          </a:p>
          <a:p>
            <a:r>
              <a:rPr lang="en-US" sz="1700" dirty="0"/>
              <a:t>Principal – Transportation Design Group Leader</a:t>
            </a:r>
          </a:p>
          <a:p>
            <a:pPr lvl="1"/>
            <a:r>
              <a:rPr lang="en-US" sz="1700" dirty="0"/>
              <a:t>Chris Kiefer, PE, Assoc. DBIA</a:t>
            </a:r>
          </a:p>
          <a:p>
            <a:pPr lvl="1"/>
            <a:endParaRPr lang="en-US" sz="1700" dirty="0"/>
          </a:p>
          <a:p>
            <a:pPr lvl="1"/>
            <a:r>
              <a:rPr lang="en-US" sz="1700" dirty="0"/>
              <a:t>Website: </a:t>
            </a:r>
            <a:r>
              <a:rPr lang="en-US" sz="1700" dirty="0">
                <a:hlinkClick r:id="rId2"/>
              </a:rPr>
              <a:t>www.timmons.com</a:t>
            </a:r>
            <a:r>
              <a:rPr lang="en-US" sz="1700" dirty="0"/>
              <a:t> </a:t>
            </a:r>
          </a:p>
          <a:p>
            <a:pPr lvl="1"/>
            <a:endParaRPr lang="en-US" sz="1700" dirty="0"/>
          </a:p>
          <a:p>
            <a:pPr lvl="1"/>
            <a:r>
              <a:rPr lang="en-US" sz="1700" dirty="0"/>
              <a:t>An efficient and high-quality design consultant who has been in the business for many years and has a great relationship with their stakeholders in the community. </a:t>
            </a:r>
          </a:p>
        </p:txBody>
      </p:sp>
    </p:spTree>
    <p:extLst>
      <p:ext uri="{BB962C8B-B14F-4D97-AF65-F5344CB8AC3E}">
        <p14:creationId xmlns:p14="http://schemas.microsoft.com/office/powerpoint/2010/main" val="3150268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08962-7B87-8174-9088-9DEE95C8002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b="1" dirty="0"/>
              <a:t>Option 1 Comparison - Improvements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3FB65-ADF3-712B-EDE1-EFF5E58C1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597273"/>
            <a:ext cx="5157787" cy="823912"/>
          </a:xfrm>
        </p:spPr>
        <p:txBody>
          <a:bodyPr/>
          <a:lstStyle/>
          <a:p>
            <a:pPr algn="ctr"/>
            <a:r>
              <a:rPr lang="en-US" dirty="0"/>
              <a:t>Existing Condition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CF30D1-CC70-FC59-5BB9-6627A2E08F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97273"/>
            <a:ext cx="5183188" cy="823912"/>
          </a:xfrm>
        </p:spPr>
        <p:txBody>
          <a:bodyPr/>
          <a:lstStyle/>
          <a:p>
            <a:pPr algn="ctr"/>
            <a:r>
              <a:rPr lang="en-US" dirty="0"/>
              <a:t>Option 1 Condition</a:t>
            </a:r>
          </a:p>
        </p:txBody>
      </p:sp>
      <p:pic>
        <p:nvPicPr>
          <p:cNvPr id="12" name="Content Placeholder 11" descr="A road with trees on the side&#10;&#10;Description automatically generated with low confidence">
            <a:extLst>
              <a:ext uri="{FF2B5EF4-FFF2-40B4-BE49-F238E27FC236}">
                <a16:creationId xmlns:a16="http://schemas.microsoft.com/office/drawing/2014/main" id="{373F25CB-B136-3404-26F9-A4AB0D4B507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13" y="2580576"/>
            <a:ext cx="4912784" cy="3684588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CB0A28-699F-377F-E2D3-52791F8B34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22F4A0-4BBE-0120-08F0-EDD56BA82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097" y="2922836"/>
            <a:ext cx="5632748" cy="198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3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5927</TotalTime>
  <Words>801</Words>
  <Application>Microsoft Office PowerPoint</Application>
  <PresentationFormat>Widescreen</PresentationFormat>
  <Paragraphs>113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Traffic Safety Improvements  Cherokee Rd. (Forest Hill Ave to N. Huguenot Rd.) </vt:lpstr>
      <vt:lpstr>PowerPoint Presentation</vt:lpstr>
      <vt:lpstr>Brass Tacks: Identify the Project &amp; Agenda</vt:lpstr>
      <vt:lpstr>THE FOUR OPTIONS</vt:lpstr>
      <vt:lpstr>Things to consider…</vt:lpstr>
      <vt:lpstr>Timmons Group, Inc Presents</vt:lpstr>
      <vt:lpstr>Option 1 Comparison - Improvements</vt:lpstr>
      <vt:lpstr>Option 1 Estimated Costs per Phase</vt:lpstr>
      <vt:lpstr>Option 1 Right-of-Way: Potential Impacts</vt:lpstr>
      <vt:lpstr>Option 2 Comparison - Improvements</vt:lpstr>
      <vt:lpstr>Option 2 Estimated Costs per Phase</vt:lpstr>
      <vt:lpstr>Option 2 Right-of-Way: Potential Impacts</vt:lpstr>
      <vt:lpstr>Option 3 Comparison - Improvements</vt:lpstr>
      <vt:lpstr>Option 3 Estimated Costs per Phase</vt:lpstr>
      <vt:lpstr>Option 3 Right-of-Way: Potential Impacts</vt:lpstr>
      <vt:lpstr>Option 4 Comparison - Improvements</vt:lpstr>
      <vt:lpstr>Option 4 Estimated Costs per Phase</vt:lpstr>
      <vt:lpstr>Option 4 Right-of-Way: Potential Impacts</vt:lpstr>
      <vt:lpstr>There are  TWO  Surveys Now-and-Later</vt:lpstr>
      <vt:lpstr>Before we break…  QUESTIONS for the group?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Pedestrian Accessibility, Mobility, Equity, and Safety Discussion</dc:title>
  <dc:creator>Allen, Jerry H. - DPW</dc:creator>
  <cp:lastModifiedBy>Allen, Jerry H. - DPW</cp:lastModifiedBy>
  <cp:revision>38</cp:revision>
  <cp:lastPrinted>2024-09-26T14:41:15Z</cp:lastPrinted>
  <dcterms:created xsi:type="dcterms:W3CDTF">2024-09-03T19:03:56Z</dcterms:created>
  <dcterms:modified xsi:type="dcterms:W3CDTF">2024-09-27T17:23:23Z</dcterms:modified>
</cp:coreProperties>
</file>