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oppins"/>
      <p:regular r:id="rId12"/>
      <p:bold r:id="rId13"/>
      <p:italic r:id="rId14"/>
      <p:boldItalic r:id="rId15"/>
    </p:embeddedFont>
    <p:embeddedFont>
      <p:font typeface="Poppins Light"/>
      <p:regular r:id="rId16"/>
      <p:bold r:id="rId17"/>
      <p:italic r:id="rId18"/>
      <p:boldItalic r:id="rId19"/>
    </p:embeddedFont>
    <p:embeddedFont>
      <p:font typeface="Poppins SemiBold"/>
      <p:regular r:id="rId20"/>
      <p:bold r:id="rId21"/>
      <p:italic r:id="rId22"/>
      <p:boldItalic r:id="rId23"/>
    </p:embeddedFont>
    <p:embeddedFont>
      <p:font typeface="Spectral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5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5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SemiBold-regular.fntdata"/><Relationship Id="rId22" Type="http://schemas.openxmlformats.org/officeDocument/2006/relationships/font" Target="fonts/PoppinsSemiBold-italic.fntdata"/><Relationship Id="rId21" Type="http://schemas.openxmlformats.org/officeDocument/2006/relationships/font" Target="fonts/PoppinsSemiBold-bold.fntdata"/><Relationship Id="rId24" Type="http://schemas.openxmlformats.org/officeDocument/2006/relationships/font" Target="fonts/SpectralLight-regular.fntdata"/><Relationship Id="rId23" Type="http://schemas.openxmlformats.org/officeDocument/2006/relationships/font" Target="fonts/Poppins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pectralLight-italic.fntdata"/><Relationship Id="rId25" Type="http://schemas.openxmlformats.org/officeDocument/2006/relationships/font" Target="fonts/SpectralLight-bold.fntdata"/><Relationship Id="rId27" Type="http://schemas.openxmlformats.org/officeDocument/2006/relationships/font" Target="fonts/Spectral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bold.fntdata"/><Relationship Id="rId12" Type="http://schemas.openxmlformats.org/officeDocument/2006/relationships/font" Target="fonts/Poppins-regular.fntdata"/><Relationship Id="rId15" Type="http://schemas.openxmlformats.org/officeDocument/2006/relationships/font" Target="fonts/Poppins-boldItalic.fntdata"/><Relationship Id="rId14" Type="http://schemas.openxmlformats.org/officeDocument/2006/relationships/font" Target="fonts/Poppins-italic.fntdata"/><Relationship Id="rId17" Type="http://schemas.openxmlformats.org/officeDocument/2006/relationships/font" Target="fonts/PoppinsLight-bold.fntdata"/><Relationship Id="rId16" Type="http://schemas.openxmlformats.org/officeDocument/2006/relationships/font" Target="fonts/PoppinsLight-regular.fntdata"/><Relationship Id="rId19" Type="http://schemas.openxmlformats.org/officeDocument/2006/relationships/font" Target="fonts/PoppinsLight-boldItalic.fntdata"/><Relationship Id="rId18" Type="http://schemas.openxmlformats.org/officeDocument/2006/relationships/font" Target="fonts/PoppinsLigh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267bb928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f267bb928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f267bb9284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f267bb9284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267bb9284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f267bb9284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f267bb9284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f267bb9284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f267bb9284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f267bb9284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267bb9284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267bb9284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1" name="Google Shape;11;p2"/>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72" name="Shape 72"/>
        <p:cNvGrpSpPr/>
        <p:nvPr/>
      </p:nvGrpSpPr>
      <p:grpSpPr>
        <a:xfrm>
          <a:off x="0" y="0"/>
          <a:ext cx="0" cy="0"/>
          <a:chOff x="0" y="0"/>
          <a:chExt cx="0" cy="0"/>
        </a:xfrm>
      </p:grpSpPr>
      <p:sp>
        <p:nvSpPr>
          <p:cNvPr id="73" name="Google Shape;73;p11"/>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74" name="Google Shape;74;p11"/>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75" name="Google Shape;75;p1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7" name="Google Shape;77;p11"/>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78" name="Google Shape;78;p11"/>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79" name="Google Shape;79;p11"/>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80" name="Shape 80"/>
        <p:cNvGrpSpPr/>
        <p:nvPr/>
      </p:nvGrpSpPr>
      <p:grpSpPr>
        <a:xfrm>
          <a:off x="0" y="0"/>
          <a:ext cx="0" cy="0"/>
          <a:chOff x="0" y="0"/>
          <a:chExt cx="0" cy="0"/>
        </a:xfrm>
      </p:grpSpPr>
      <p:sp>
        <p:nvSpPr>
          <p:cNvPr id="81" name="Google Shape;81;p12"/>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2"/>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83" name="Google Shape;83;p1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2"/>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5" name="Google Shape;85;p12"/>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86" name="Google Shape;86;p12"/>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87" name="Google Shape;87;p12"/>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2"/>
          <p:cNvSpPr/>
          <p:nvPr>
            <p:ph idx="5" type="pic"/>
          </p:nvPr>
        </p:nvSpPr>
        <p:spPr>
          <a:xfrm>
            <a:off x="491700" y="1089988"/>
            <a:ext cx="2208600" cy="2208600"/>
          </a:xfrm>
          <a:prstGeom prst="ellipse">
            <a:avLst/>
          </a:prstGeom>
          <a:solidFill>
            <a:srgbClr val="FFFFFF"/>
          </a:solidFill>
          <a:ln>
            <a:noFill/>
          </a:ln>
        </p:spPr>
      </p:sp>
      <p:cxnSp>
        <p:nvCxnSpPr>
          <p:cNvPr id="89" name="Google Shape;89;p1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90" name="Google Shape;90;p12"/>
          <p:cNvSpPr txBox="1"/>
          <p:nvPr>
            <p:ph idx="6"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91" name="Shape 91"/>
        <p:cNvGrpSpPr/>
        <p:nvPr/>
      </p:nvGrpSpPr>
      <p:grpSpPr>
        <a:xfrm>
          <a:off x="0" y="0"/>
          <a:ext cx="0" cy="0"/>
          <a:chOff x="0" y="0"/>
          <a:chExt cx="0" cy="0"/>
        </a:xfrm>
      </p:grpSpPr>
      <p:sp>
        <p:nvSpPr>
          <p:cNvPr id="92" name="Google Shape;92;p13"/>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93" name="Google Shape;93;p13"/>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4" name="Google Shape;94;p13"/>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6" name="Google Shape;96;p13"/>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7" name="Google Shape;97;p13"/>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9" name="Google Shape;99;p13"/>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0" name="Google Shape;100;p13"/>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02" name="Google Shape;102;p1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04" name="Google Shape;104;p13"/>
          <p:cNvSpPr txBox="1"/>
          <p:nvPr>
            <p:ph idx="7"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05" name="Shape 105"/>
        <p:cNvGrpSpPr/>
        <p:nvPr/>
      </p:nvGrpSpPr>
      <p:grpSpPr>
        <a:xfrm>
          <a:off x="0" y="0"/>
          <a:ext cx="0" cy="0"/>
          <a:chOff x="0" y="0"/>
          <a:chExt cx="0" cy="0"/>
        </a:xfrm>
      </p:grpSpPr>
      <p:sp>
        <p:nvSpPr>
          <p:cNvPr id="106" name="Google Shape;106;p14"/>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07" name="Google Shape;107;p14"/>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8" name="Google Shape;108;p1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1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0" name="Google Shape;110;p14"/>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11" name="Shape 111"/>
        <p:cNvGrpSpPr/>
        <p:nvPr/>
      </p:nvGrpSpPr>
      <p:grpSpPr>
        <a:xfrm>
          <a:off x="0" y="0"/>
          <a:ext cx="0" cy="0"/>
          <a:chOff x="0" y="0"/>
          <a:chExt cx="0" cy="0"/>
        </a:xfrm>
      </p:grpSpPr>
      <p:sp>
        <p:nvSpPr>
          <p:cNvPr id="112" name="Google Shape;11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5"/>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114" name="Google Shape;114;p15"/>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115" name="Google Shape;115;p15"/>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116" name="Google Shape;116;p15"/>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6" name="Google Shape;16;p3"/>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7" name="Google Shape;17;p3"/>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cxnSp>
        <p:nvCxnSpPr>
          <p:cNvPr id="18" name="Google Shape;18;p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9" name="Google Shape;19;p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20" name="Shape 20"/>
        <p:cNvGrpSpPr/>
        <p:nvPr/>
      </p:nvGrpSpPr>
      <p:grpSpPr>
        <a:xfrm>
          <a:off x="0" y="0"/>
          <a:ext cx="0" cy="0"/>
          <a:chOff x="0" y="0"/>
          <a:chExt cx="0" cy="0"/>
        </a:xfrm>
      </p:grpSpPr>
      <p:sp>
        <p:nvSpPr>
          <p:cNvPr id="21" name="Google Shape;21;p4"/>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22" name="Google Shape;22;p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
              <a:t>‹#›</a:t>
            </a:fld>
            <a:endParaRPr/>
          </a:p>
        </p:txBody>
      </p:sp>
      <p:cxnSp>
        <p:nvCxnSpPr>
          <p:cNvPr id="24" name="Google Shape;24;p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5" name="Google Shape;25;p4"/>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26" name="Google Shape;26;p4"/>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27" name="Shape 27"/>
        <p:cNvGrpSpPr/>
        <p:nvPr/>
      </p:nvGrpSpPr>
      <p:grpSpPr>
        <a:xfrm>
          <a:off x="0" y="0"/>
          <a:ext cx="0" cy="0"/>
          <a:chOff x="0" y="0"/>
          <a:chExt cx="0" cy="0"/>
        </a:xfrm>
      </p:grpSpPr>
      <p:sp>
        <p:nvSpPr>
          <p:cNvPr id="28" name="Google Shape;28;p5"/>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29" name="Google Shape;29;p5"/>
          <p:cNvSpPr txBox="1"/>
          <p:nvPr>
            <p:ph idx="1"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30" name="Google Shape;30;p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31" name="Google Shape;31;p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32" name="Shape 32"/>
        <p:cNvGrpSpPr/>
        <p:nvPr/>
      </p:nvGrpSpPr>
      <p:grpSpPr>
        <a:xfrm>
          <a:off x="0" y="0"/>
          <a:ext cx="0" cy="0"/>
          <a:chOff x="0" y="0"/>
          <a:chExt cx="0" cy="0"/>
        </a:xfrm>
      </p:grpSpPr>
      <p:sp>
        <p:nvSpPr>
          <p:cNvPr id="33" name="Google Shape;33;p6"/>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34" name="Google Shape;34;p6"/>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35" name="Google Shape;35;p6"/>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36" name="Google Shape;36;p6"/>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7" name="Google Shape;37;p6"/>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8" name="Google Shape;38;p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39" name="Google Shape;39;p6"/>
          <p:cNvCxnSpPr/>
          <p:nvPr/>
        </p:nvCxnSpPr>
        <p:spPr>
          <a:xfrm rot="10800000">
            <a:off x="353550" y="473550"/>
            <a:ext cx="84369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40" name="Shape 40"/>
        <p:cNvGrpSpPr/>
        <p:nvPr/>
      </p:nvGrpSpPr>
      <p:grpSpPr>
        <a:xfrm>
          <a:off x="0" y="0"/>
          <a:ext cx="0" cy="0"/>
          <a:chOff x="0" y="0"/>
          <a:chExt cx="0" cy="0"/>
        </a:xfrm>
      </p:grpSpPr>
      <p:sp>
        <p:nvSpPr>
          <p:cNvPr id="41" name="Google Shape;41;p7"/>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42" name="Google Shape;42;p7"/>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43" name="Google Shape;43;p7"/>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44" name="Google Shape;44;p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45" name="Google Shape;45;p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46" name="Google Shape;46;p7"/>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49" name="Google Shape;49;p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50" name="Google Shape;50;p8"/>
          <p:cNvSpPr txBox="1"/>
          <p:nvPr>
            <p:ph idx="1"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51" name="Google Shape;51;p8"/>
          <p:cNvSpPr txBox="1"/>
          <p:nvPr>
            <p:ph idx="2" type="subTitle"/>
          </p:nvPr>
        </p:nvSpPr>
        <p:spPr>
          <a:xfrm>
            <a:off x="413650"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2" name="Google Shape;52;p8"/>
          <p:cNvSpPr txBox="1"/>
          <p:nvPr>
            <p:ph idx="3"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53" name="Google Shape;53;p8"/>
          <p:cNvSpPr txBox="1"/>
          <p:nvPr>
            <p:ph idx="4" type="subTitle"/>
          </p:nvPr>
        </p:nvSpPr>
        <p:spPr>
          <a:xfrm>
            <a:off x="4983625"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4" name="Google Shape;54;p8"/>
          <p:cNvSpPr txBox="1"/>
          <p:nvPr>
            <p:ph idx="5"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55" name="Google Shape;55;p8"/>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56" name="Google Shape;56;p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57" name="Shape 57"/>
        <p:cNvGrpSpPr/>
        <p:nvPr/>
      </p:nvGrpSpPr>
      <p:grpSpPr>
        <a:xfrm>
          <a:off x="0" y="0"/>
          <a:ext cx="0" cy="0"/>
          <a:chOff x="0" y="0"/>
          <a:chExt cx="0" cy="0"/>
        </a:xfrm>
      </p:grpSpPr>
      <p:sp>
        <p:nvSpPr>
          <p:cNvPr id="58" name="Google Shape;58;p9"/>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9"/>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0" name="Google Shape;60;p9"/>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61" name="Google Shape;61;p9"/>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62" name="Google Shape;62;p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64" name="Google Shape;64;p9"/>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65" name="Shape 65"/>
        <p:cNvGrpSpPr/>
        <p:nvPr/>
      </p:nvGrpSpPr>
      <p:grpSpPr>
        <a:xfrm>
          <a:off x="0" y="0"/>
          <a:ext cx="0" cy="0"/>
          <a:chOff x="0" y="0"/>
          <a:chExt cx="0" cy="0"/>
        </a:xfrm>
      </p:grpSpPr>
      <p:sp>
        <p:nvSpPr>
          <p:cNvPr id="66" name="Google Shape;66;p10"/>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0"/>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8" name="Google Shape;68;p10"/>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69" name="Google Shape;69;p1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1" name="Google Shape;71;p10"/>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16"/>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123" name="Google Shape;123;p16"/>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24" name="Google Shape;124;p16"/>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25" name="Google Shape;125;p16"/>
          <p:cNvSpPr/>
          <p:nvPr/>
        </p:nvSpPr>
        <p:spPr>
          <a:xfrm rot="10800000">
            <a:off x="3086690" y="2873010"/>
            <a:ext cx="2015100" cy="1826400"/>
          </a:xfrm>
          <a:prstGeom prst="triangle">
            <a:avLst>
              <a:gd fmla="val 50000" name="adj"/>
            </a:avLst>
          </a:prstGeom>
          <a:solidFill>
            <a:srgbClr val="8387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126" name="Google Shape;126;p16"/>
          <p:cNvSpPr/>
          <p:nvPr/>
        </p:nvSpPr>
        <p:spPr>
          <a:xfrm rot="10800000">
            <a:off x="3396529" y="3434310"/>
            <a:ext cx="1395900" cy="1265100"/>
          </a:xfrm>
          <a:prstGeom prst="triangle">
            <a:avLst>
              <a:gd fmla="val 50000" name="adj"/>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127" name="Google Shape;127;p16"/>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28" name="Google Shape;128;p16"/>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29" name="Google Shape;129;p16"/>
          <p:cNvSpPr/>
          <p:nvPr/>
        </p:nvSpPr>
        <p:spPr>
          <a:xfrm>
            <a:off x="3679035" y="4026933"/>
            <a:ext cx="830400" cy="680700"/>
          </a:xfrm>
          <a:prstGeom prst="rect">
            <a:avLst/>
          </a:prstGeom>
          <a:solidFill>
            <a:srgbClr val="F9F8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30" name="Google Shape;130;p16"/>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131" name="Google Shape;131;p16"/>
          <p:cNvSpPr txBox="1"/>
          <p:nvPr/>
        </p:nvSpPr>
        <p:spPr>
          <a:xfrm>
            <a:off x="413650" y="182820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1: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Acquisition</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cxnSp>
        <p:nvCxnSpPr>
          <p:cNvPr id="132" name="Google Shape;132;p16"/>
          <p:cNvCxnSpPr/>
          <p:nvPr/>
        </p:nvCxnSpPr>
        <p:spPr>
          <a:xfrm>
            <a:off x="1552200" y="1971475"/>
            <a:ext cx="2385900" cy="0"/>
          </a:xfrm>
          <a:prstGeom prst="straightConnector1">
            <a:avLst/>
          </a:prstGeom>
          <a:noFill/>
          <a:ln cap="flat" cmpd="sng" w="9525">
            <a:solidFill>
              <a:schemeClr val="dk1"/>
            </a:solidFill>
            <a:prstDash val="solid"/>
            <a:round/>
            <a:headEnd len="med" w="med" type="none"/>
            <a:tailEnd len="med" w="med" type="none"/>
          </a:ln>
        </p:spPr>
      </p:cxnSp>
      <p:cxnSp>
        <p:nvCxnSpPr>
          <p:cNvPr id="133" name="Google Shape;133;p16"/>
          <p:cNvCxnSpPr/>
          <p:nvPr/>
        </p:nvCxnSpPr>
        <p:spPr>
          <a:xfrm>
            <a:off x="1564275" y="2565050"/>
            <a:ext cx="1624800" cy="0"/>
          </a:xfrm>
          <a:prstGeom prst="straightConnector1">
            <a:avLst/>
          </a:prstGeom>
          <a:noFill/>
          <a:ln cap="flat" cmpd="sng" w="9525">
            <a:solidFill>
              <a:srgbClr val="464646"/>
            </a:solidFill>
            <a:prstDash val="solid"/>
            <a:round/>
            <a:headEnd len="med" w="med" type="none"/>
            <a:tailEnd len="med" w="med" type="none"/>
          </a:ln>
        </p:spPr>
      </p:cxnSp>
      <p:cxnSp>
        <p:nvCxnSpPr>
          <p:cNvPr id="134" name="Google Shape;134;p16"/>
          <p:cNvCxnSpPr/>
          <p:nvPr/>
        </p:nvCxnSpPr>
        <p:spPr>
          <a:xfrm>
            <a:off x="1583125" y="3158350"/>
            <a:ext cx="2921700" cy="0"/>
          </a:xfrm>
          <a:prstGeom prst="straightConnector1">
            <a:avLst/>
          </a:prstGeom>
          <a:noFill/>
          <a:ln cap="flat" cmpd="sng" w="9525">
            <a:solidFill>
              <a:srgbClr val="838788"/>
            </a:solidFill>
            <a:prstDash val="solid"/>
            <a:round/>
            <a:headEnd len="med" w="med" type="none"/>
            <a:tailEnd len="med" w="med" type="none"/>
          </a:ln>
        </p:spPr>
      </p:cxnSp>
      <p:cxnSp>
        <p:nvCxnSpPr>
          <p:cNvPr id="135" name="Google Shape;135;p16"/>
          <p:cNvCxnSpPr/>
          <p:nvPr/>
        </p:nvCxnSpPr>
        <p:spPr>
          <a:xfrm>
            <a:off x="1613250" y="3718875"/>
            <a:ext cx="2118300" cy="0"/>
          </a:xfrm>
          <a:prstGeom prst="straightConnector1">
            <a:avLst/>
          </a:prstGeom>
          <a:noFill/>
          <a:ln cap="flat" cmpd="sng" w="9525">
            <a:solidFill>
              <a:srgbClr val="C2C2C2"/>
            </a:solidFill>
            <a:prstDash val="solid"/>
            <a:round/>
            <a:headEnd len="med" w="med" type="none"/>
            <a:tailEnd len="med" w="med" type="none"/>
          </a:ln>
        </p:spPr>
      </p:cxnSp>
      <p:sp>
        <p:nvSpPr>
          <p:cNvPr id="136" name="Google Shape;136;p16"/>
          <p:cNvSpPr txBox="1"/>
          <p:nvPr/>
        </p:nvSpPr>
        <p:spPr>
          <a:xfrm>
            <a:off x="413650" y="2450275"/>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2: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Activation</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sp>
        <p:nvSpPr>
          <p:cNvPr id="137" name="Google Shape;137;p16"/>
          <p:cNvSpPr txBox="1"/>
          <p:nvPr/>
        </p:nvSpPr>
        <p:spPr>
          <a:xfrm>
            <a:off x="413650" y="300070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3: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Retention</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sp>
        <p:nvSpPr>
          <p:cNvPr id="138" name="Google Shape;138;p16"/>
          <p:cNvSpPr txBox="1"/>
          <p:nvPr/>
        </p:nvSpPr>
        <p:spPr>
          <a:xfrm>
            <a:off x="3475269" y="2872742"/>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139" name="Google Shape;139;p16"/>
          <p:cNvSpPr/>
          <p:nvPr/>
        </p:nvSpPr>
        <p:spPr>
          <a:xfrm>
            <a:off x="3899097" y="3983433"/>
            <a:ext cx="390300" cy="103800"/>
          </a:xfrm>
          <a:prstGeom prst="rect">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40" name="Google Shape;140;p16"/>
          <p:cNvSpPr/>
          <p:nvPr/>
        </p:nvSpPr>
        <p:spPr>
          <a:xfrm>
            <a:off x="3899097" y="4087230"/>
            <a:ext cx="390300" cy="3711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41" name="Google Shape;141;p16"/>
          <p:cNvSpPr/>
          <p:nvPr/>
        </p:nvSpPr>
        <p:spPr>
          <a:xfrm flipH="1" rot="10800000">
            <a:off x="3898973" y="4454675"/>
            <a:ext cx="390600" cy="4707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42" name="Google Shape;142;p16"/>
          <p:cNvSpPr txBox="1"/>
          <p:nvPr/>
        </p:nvSpPr>
        <p:spPr>
          <a:xfrm>
            <a:off x="3475269" y="4087233"/>
            <a:ext cx="1238100" cy="5187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09100F"/>
                </a:solidFill>
                <a:latin typeface="Poppins"/>
                <a:ea typeface="Poppins"/>
                <a:cs typeface="Poppins"/>
                <a:sym typeface="Poppins"/>
              </a:rPr>
              <a:t>R</a:t>
            </a:r>
            <a:endParaRPr b="1" sz="1600">
              <a:solidFill>
                <a:srgbClr val="09100F"/>
              </a:solidFill>
              <a:latin typeface="Poppins"/>
              <a:ea typeface="Poppins"/>
              <a:cs typeface="Poppins"/>
              <a:sym typeface="Poppins"/>
            </a:endParaRPr>
          </a:p>
        </p:txBody>
      </p:sp>
      <p:sp>
        <p:nvSpPr>
          <p:cNvPr id="143" name="Google Shape;143;p16"/>
          <p:cNvSpPr txBox="1"/>
          <p:nvPr/>
        </p:nvSpPr>
        <p:spPr>
          <a:xfrm>
            <a:off x="3475269" y="3433281"/>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144" name="Google Shape;144;p16"/>
          <p:cNvSpPr txBox="1"/>
          <p:nvPr/>
        </p:nvSpPr>
        <p:spPr>
          <a:xfrm>
            <a:off x="413650" y="3551125"/>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4: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Referral</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cxnSp>
        <p:nvCxnSpPr>
          <p:cNvPr id="145" name="Google Shape;145;p16"/>
          <p:cNvCxnSpPr/>
          <p:nvPr/>
        </p:nvCxnSpPr>
        <p:spPr>
          <a:xfrm>
            <a:off x="1613250" y="4272775"/>
            <a:ext cx="2655300" cy="0"/>
          </a:xfrm>
          <a:prstGeom prst="straightConnector1">
            <a:avLst/>
          </a:prstGeom>
          <a:noFill/>
          <a:ln cap="flat" cmpd="sng" w="9525">
            <a:solidFill>
              <a:srgbClr val="D9D9D9"/>
            </a:solidFill>
            <a:prstDash val="solid"/>
            <a:round/>
            <a:headEnd len="med" w="med" type="none"/>
            <a:tailEnd len="med" w="med" type="none"/>
          </a:ln>
        </p:spPr>
      </p:cxnSp>
      <p:sp>
        <p:nvSpPr>
          <p:cNvPr id="146" name="Google Shape;146;p16"/>
          <p:cNvSpPr txBox="1"/>
          <p:nvPr/>
        </p:nvSpPr>
        <p:spPr>
          <a:xfrm>
            <a:off x="413650" y="410155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5: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Revenue</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52" name="Google Shape;152;p17"/>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153" name="Google Shape;153;p17"/>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154" name="Google Shape;154;p17"/>
          <p:cNvSpPr txBox="1"/>
          <p:nvPr/>
        </p:nvSpPr>
        <p:spPr>
          <a:xfrm>
            <a:off x="413650" y="182820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1: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Acquisition </a:t>
            </a:r>
            <a:endParaRPr sz="1100">
              <a:solidFill>
                <a:srgbClr val="09100F"/>
              </a:solidFill>
              <a:latin typeface="Poppins"/>
              <a:ea typeface="Poppins"/>
              <a:cs typeface="Poppins"/>
              <a:sym typeface="Poppins"/>
            </a:endParaRPr>
          </a:p>
        </p:txBody>
      </p:sp>
      <p:cxnSp>
        <p:nvCxnSpPr>
          <p:cNvPr id="155" name="Google Shape;155;p17"/>
          <p:cNvCxnSpPr/>
          <p:nvPr/>
        </p:nvCxnSpPr>
        <p:spPr>
          <a:xfrm>
            <a:off x="1552200" y="1971475"/>
            <a:ext cx="2385900" cy="0"/>
          </a:xfrm>
          <a:prstGeom prst="straightConnector1">
            <a:avLst/>
          </a:prstGeom>
          <a:noFill/>
          <a:ln cap="flat" cmpd="sng" w="9525">
            <a:solidFill>
              <a:schemeClr val="dk1"/>
            </a:solidFill>
            <a:prstDash val="solid"/>
            <a:round/>
            <a:headEnd len="med" w="med" type="none"/>
            <a:tailEnd len="med" w="med" type="none"/>
          </a:ln>
        </p:spPr>
      </p:cxnSp>
      <p:sp>
        <p:nvSpPr>
          <p:cNvPr id="156" name="Google Shape;156;p17"/>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57" name="Google Shape;157;p17"/>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58" name="Google Shape;158;p17"/>
          <p:cNvSpPr/>
          <p:nvPr/>
        </p:nvSpPr>
        <p:spPr>
          <a:xfrm>
            <a:off x="2390875" y="2265325"/>
            <a:ext cx="3365400" cy="2442300"/>
          </a:xfrm>
          <a:prstGeom prst="rect">
            <a:avLst/>
          </a:prstGeom>
          <a:solidFill>
            <a:srgbClr val="F9F8F5"/>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a:latin typeface="Poppins"/>
              <a:ea typeface="Poppins"/>
              <a:cs typeface="Poppins"/>
              <a:sym typeface="Poppins"/>
            </a:endParaRPr>
          </a:p>
        </p:txBody>
      </p:sp>
      <p:cxnSp>
        <p:nvCxnSpPr>
          <p:cNvPr id="159" name="Google Shape;159;p17"/>
          <p:cNvCxnSpPr>
            <a:endCxn id="160" idx="0"/>
          </p:cNvCxnSpPr>
          <p:nvPr/>
        </p:nvCxnSpPr>
        <p:spPr>
          <a:xfrm>
            <a:off x="5378100" y="1954525"/>
            <a:ext cx="1938000" cy="310800"/>
          </a:xfrm>
          <a:prstGeom prst="bentConnector2">
            <a:avLst/>
          </a:prstGeom>
          <a:noFill/>
          <a:ln cap="flat" cmpd="sng" w="9525">
            <a:solidFill>
              <a:schemeClr val="dk1"/>
            </a:solidFill>
            <a:prstDash val="solid"/>
            <a:round/>
            <a:headEnd len="med" w="med" type="none"/>
            <a:tailEnd len="med" w="med" type="triangle"/>
          </a:ln>
        </p:spPr>
      </p:cxnSp>
      <p:sp>
        <p:nvSpPr>
          <p:cNvPr id="160" name="Google Shape;160;p17"/>
          <p:cNvSpPr txBox="1"/>
          <p:nvPr/>
        </p:nvSpPr>
        <p:spPr>
          <a:xfrm>
            <a:off x="5841600" y="2265325"/>
            <a:ext cx="2949000" cy="1834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How potential customers can find your product. This needs to start with your total market. Focus on the users who can really benefit the most from your product. These will be the subset that represents your reachable market.</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Don’t just look at site visitors, track conversion rates and how they convert. Prioritize tracking every step of the customer journey in the funnel. Every micro-conversion is important.</a:t>
            </a:r>
            <a:endParaRPr sz="900">
              <a:latin typeface="Poppins"/>
              <a:ea typeface="Poppins"/>
              <a:cs typeface="Poppins"/>
              <a:sym typeface="Poppins"/>
            </a:endParaRPr>
          </a:p>
          <a:p>
            <a:pPr indent="0" lvl="0" marL="0" rtl="0" algn="l">
              <a:spcBef>
                <a:spcPts val="0"/>
              </a:spcBef>
              <a:spcAft>
                <a:spcPts val="0"/>
              </a:spcAft>
              <a:buNone/>
            </a:pPr>
            <a:r>
              <a:t/>
            </a:r>
            <a:endParaRPr sz="900">
              <a:solidFill>
                <a:srgbClr val="09100F"/>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18"/>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167" name="Google Shape;167;p18"/>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168" name="Google Shape;168;p18"/>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69" name="Google Shape;169;p18"/>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70" name="Google Shape;170;p18"/>
          <p:cNvSpPr txBox="1"/>
          <p:nvPr/>
        </p:nvSpPr>
        <p:spPr>
          <a:xfrm>
            <a:off x="5841600" y="2265325"/>
            <a:ext cx="2949000" cy="20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At this stage, you need to hone in on the experience you want to deliver to your users. It’s vital users quickly understand the value proposition and realize how the product might be able to help them.</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Prioritize getting users to the “Aha Moment” as quickly as possible through a seamless onboarding process. Be sure to test, and test some more until you find your magic metric and build your onboarding process around it.</a:t>
            </a:r>
            <a:endParaRPr b="1" sz="900">
              <a:latin typeface="Poppins"/>
              <a:ea typeface="Poppins"/>
              <a:cs typeface="Poppins"/>
              <a:sym typeface="Poppins"/>
            </a:endParaRPr>
          </a:p>
          <a:p>
            <a:pPr indent="0" lvl="0" marL="0" rtl="0" algn="l">
              <a:spcBef>
                <a:spcPts val="0"/>
              </a:spcBef>
              <a:spcAft>
                <a:spcPts val="0"/>
              </a:spcAft>
              <a:buNone/>
            </a:pPr>
            <a:r>
              <a:t/>
            </a:r>
            <a:endParaRPr sz="900">
              <a:solidFill>
                <a:srgbClr val="09100F"/>
              </a:solidFill>
              <a:latin typeface="Poppins"/>
              <a:ea typeface="Poppins"/>
              <a:cs typeface="Poppins"/>
              <a:sym typeface="Poppins"/>
            </a:endParaRPr>
          </a:p>
        </p:txBody>
      </p:sp>
      <p:sp>
        <p:nvSpPr>
          <p:cNvPr id="171" name="Google Shape;171;p18"/>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72" name="Google Shape;172;p18"/>
          <p:cNvSpPr/>
          <p:nvPr/>
        </p:nvSpPr>
        <p:spPr>
          <a:xfrm>
            <a:off x="2390875" y="2873000"/>
            <a:ext cx="3365400" cy="1834800"/>
          </a:xfrm>
          <a:prstGeom prst="rect">
            <a:avLst/>
          </a:prstGeom>
          <a:solidFill>
            <a:srgbClr val="F9F8F5"/>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a:latin typeface="Poppins"/>
              <a:ea typeface="Poppins"/>
              <a:cs typeface="Poppins"/>
              <a:sym typeface="Poppins"/>
            </a:endParaRPr>
          </a:p>
        </p:txBody>
      </p:sp>
      <p:sp>
        <p:nvSpPr>
          <p:cNvPr id="173" name="Google Shape;173;p18"/>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cxnSp>
        <p:nvCxnSpPr>
          <p:cNvPr id="174" name="Google Shape;174;p18"/>
          <p:cNvCxnSpPr/>
          <p:nvPr/>
        </p:nvCxnSpPr>
        <p:spPr>
          <a:xfrm>
            <a:off x="1564275" y="2565050"/>
            <a:ext cx="1624800" cy="0"/>
          </a:xfrm>
          <a:prstGeom prst="straightConnector1">
            <a:avLst/>
          </a:prstGeom>
          <a:noFill/>
          <a:ln cap="flat" cmpd="sng" w="9525">
            <a:solidFill>
              <a:srgbClr val="464646"/>
            </a:solidFill>
            <a:prstDash val="solid"/>
            <a:round/>
            <a:headEnd len="med" w="med" type="none"/>
            <a:tailEnd len="med" w="med" type="none"/>
          </a:ln>
        </p:spPr>
      </p:cxnSp>
      <p:sp>
        <p:nvSpPr>
          <p:cNvPr id="175" name="Google Shape;175;p18"/>
          <p:cNvSpPr txBox="1"/>
          <p:nvPr/>
        </p:nvSpPr>
        <p:spPr>
          <a:xfrm>
            <a:off x="413650" y="2450275"/>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2: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Activation </a:t>
            </a:r>
            <a:endParaRPr sz="1100">
              <a:solidFill>
                <a:srgbClr val="09100F"/>
              </a:solidFill>
              <a:latin typeface="Poppins"/>
              <a:ea typeface="Poppins"/>
              <a:cs typeface="Poppins"/>
              <a:sym typeface="Poppins"/>
            </a:endParaRPr>
          </a:p>
        </p:txBody>
      </p:sp>
      <p:cxnSp>
        <p:nvCxnSpPr>
          <p:cNvPr id="176" name="Google Shape;176;p18"/>
          <p:cNvCxnSpPr/>
          <p:nvPr/>
        </p:nvCxnSpPr>
        <p:spPr>
          <a:xfrm>
            <a:off x="4563575" y="2562100"/>
            <a:ext cx="1109100" cy="0"/>
          </a:xfrm>
          <a:prstGeom prst="straightConnector1">
            <a:avLst/>
          </a:prstGeom>
          <a:noFill/>
          <a:ln cap="flat" cmpd="sng" w="9525">
            <a:solidFill>
              <a:srgbClr val="464646"/>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19"/>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183" name="Google Shape;183;p19"/>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184" name="Google Shape;184;p19"/>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85" name="Google Shape;185;p19"/>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86" name="Google Shape;186;p19"/>
          <p:cNvSpPr txBox="1"/>
          <p:nvPr/>
        </p:nvSpPr>
        <p:spPr>
          <a:xfrm>
            <a:off x="5841600" y="2150950"/>
            <a:ext cx="2694600" cy="20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During this phase, it’s important to think about how you can keep users coming back. If a user has subscribed to the product, how do you prevent them from churning?</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Keeping your users engaged is critical to ensuring your churn rate is lower than your user acquisition rate.</a:t>
            </a:r>
            <a:endParaRPr sz="900">
              <a:solidFill>
                <a:srgbClr val="09100F"/>
              </a:solidFill>
              <a:latin typeface="Poppins"/>
              <a:ea typeface="Poppins"/>
              <a:cs typeface="Poppins"/>
              <a:sym typeface="Poppins"/>
            </a:endParaRPr>
          </a:p>
        </p:txBody>
      </p:sp>
      <p:sp>
        <p:nvSpPr>
          <p:cNvPr id="187" name="Google Shape;187;p19"/>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88" name="Google Shape;188;p19"/>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cxnSp>
        <p:nvCxnSpPr>
          <p:cNvPr id="189" name="Google Shape;189;p19"/>
          <p:cNvCxnSpPr/>
          <p:nvPr/>
        </p:nvCxnSpPr>
        <p:spPr>
          <a:xfrm>
            <a:off x="4563575" y="3158350"/>
            <a:ext cx="1109100" cy="0"/>
          </a:xfrm>
          <a:prstGeom prst="straightConnector1">
            <a:avLst/>
          </a:prstGeom>
          <a:noFill/>
          <a:ln cap="flat" cmpd="sng" w="9525">
            <a:solidFill>
              <a:srgbClr val="838788"/>
            </a:solidFill>
            <a:prstDash val="solid"/>
            <a:round/>
            <a:headEnd len="med" w="med" type="none"/>
            <a:tailEnd len="med" w="med" type="triangle"/>
          </a:ln>
        </p:spPr>
      </p:cxnSp>
      <p:sp>
        <p:nvSpPr>
          <p:cNvPr id="190" name="Google Shape;190;p19"/>
          <p:cNvSpPr/>
          <p:nvPr/>
        </p:nvSpPr>
        <p:spPr>
          <a:xfrm rot="10800000">
            <a:off x="3086690" y="2873010"/>
            <a:ext cx="2015100" cy="1826400"/>
          </a:xfrm>
          <a:prstGeom prst="triangle">
            <a:avLst>
              <a:gd fmla="val 50000" name="adj"/>
            </a:avLst>
          </a:prstGeom>
          <a:solidFill>
            <a:srgbClr val="8387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191" name="Google Shape;191;p19"/>
          <p:cNvSpPr/>
          <p:nvPr/>
        </p:nvSpPr>
        <p:spPr>
          <a:xfrm>
            <a:off x="2390875" y="3443950"/>
            <a:ext cx="3365400" cy="1263900"/>
          </a:xfrm>
          <a:prstGeom prst="rect">
            <a:avLst/>
          </a:prstGeom>
          <a:solidFill>
            <a:srgbClr val="F9F8F5"/>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a:latin typeface="Poppins"/>
              <a:ea typeface="Poppins"/>
              <a:cs typeface="Poppins"/>
              <a:sym typeface="Poppins"/>
            </a:endParaRPr>
          </a:p>
        </p:txBody>
      </p:sp>
      <p:cxnSp>
        <p:nvCxnSpPr>
          <p:cNvPr id="192" name="Google Shape;192;p19"/>
          <p:cNvCxnSpPr/>
          <p:nvPr/>
        </p:nvCxnSpPr>
        <p:spPr>
          <a:xfrm>
            <a:off x="1583125" y="3158350"/>
            <a:ext cx="2921700" cy="0"/>
          </a:xfrm>
          <a:prstGeom prst="straightConnector1">
            <a:avLst/>
          </a:prstGeom>
          <a:noFill/>
          <a:ln cap="flat" cmpd="sng" w="9525">
            <a:solidFill>
              <a:srgbClr val="838788"/>
            </a:solidFill>
            <a:prstDash val="solid"/>
            <a:round/>
            <a:headEnd len="med" w="med" type="none"/>
            <a:tailEnd len="med" w="med" type="none"/>
          </a:ln>
        </p:spPr>
      </p:cxnSp>
      <p:sp>
        <p:nvSpPr>
          <p:cNvPr id="193" name="Google Shape;193;p19"/>
          <p:cNvSpPr txBox="1"/>
          <p:nvPr/>
        </p:nvSpPr>
        <p:spPr>
          <a:xfrm>
            <a:off x="413650" y="300070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3: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Retention </a:t>
            </a:r>
            <a:endParaRPr sz="1100">
              <a:solidFill>
                <a:srgbClr val="09100F"/>
              </a:solidFill>
              <a:latin typeface="Poppins"/>
              <a:ea typeface="Poppins"/>
              <a:cs typeface="Poppins"/>
              <a:sym typeface="Poppins"/>
            </a:endParaRPr>
          </a:p>
        </p:txBody>
      </p:sp>
      <p:sp>
        <p:nvSpPr>
          <p:cNvPr id="194" name="Google Shape;194;p19"/>
          <p:cNvSpPr txBox="1"/>
          <p:nvPr/>
        </p:nvSpPr>
        <p:spPr>
          <a:xfrm>
            <a:off x="3475269" y="2872742"/>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20"/>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201" name="Google Shape;201;p20"/>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202" name="Google Shape;202;p20"/>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03" name="Google Shape;203;p20"/>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204" name="Google Shape;204;p20"/>
          <p:cNvSpPr txBox="1"/>
          <p:nvPr/>
        </p:nvSpPr>
        <p:spPr>
          <a:xfrm>
            <a:off x="5841600" y="2701375"/>
            <a:ext cx="2694600" cy="20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Turning your users into advocates for your product and org is the absolute best way to drive growth.</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Have a systematic process in place that incentivizes both the referrer and referee. </a:t>
            </a:r>
            <a:endParaRPr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A strategy to get users to recommend the product to others is essential for driving </a:t>
            </a:r>
            <a:endParaRPr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viral growth.</a:t>
            </a:r>
            <a:endParaRPr sz="900">
              <a:solidFill>
                <a:srgbClr val="09100F"/>
              </a:solidFill>
              <a:latin typeface="Poppins"/>
              <a:ea typeface="Poppins"/>
              <a:cs typeface="Poppins"/>
              <a:sym typeface="Poppins"/>
            </a:endParaRPr>
          </a:p>
        </p:txBody>
      </p:sp>
      <p:sp>
        <p:nvSpPr>
          <p:cNvPr id="205" name="Google Shape;205;p20"/>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06" name="Google Shape;206;p20"/>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cxnSp>
        <p:nvCxnSpPr>
          <p:cNvPr id="207" name="Google Shape;207;p20"/>
          <p:cNvCxnSpPr/>
          <p:nvPr/>
        </p:nvCxnSpPr>
        <p:spPr>
          <a:xfrm>
            <a:off x="4563575" y="3718875"/>
            <a:ext cx="1109100" cy="0"/>
          </a:xfrm>
          <a:prstGeom prst="straightConnector1">
            <a:avLst/>
          </a:prstGeom>
          <a:noFill/>
          <a:ln cap="flat" cmpd="sng" w="9525">
            <a:solidFill>
              <a:srgbClr val="C2C2C2"/>
            </a:solidFill>
            <a:prstDash val="solid"/>
            <a:round/>
            <a:headEnd len="med" w="med" type="none"/>
            <a:tailEnd len="med" w="med" type="triangle"/>
          </a:ln>
        </p:spPr>
      </p:cxnSp>
      <p:sp>
        <p:nvSpPr>
          <p:cNvPr id="208" name="Google Shape;208;p20"/>
          <p:cNvSpPr/>
          <p:nvPr/>
        </p:nvSpPr>
        <p:spPr>
          <a:xfrm rot="10800000">
            <a:off x="3086690" y="2873010"/>
            <a:ext cx="2015100" cy="1826400"/>
          </a:xfrm>
          <a:prstGeom prst="triangle">
            <a:avLst>
              <a:gd fmla="val 50000" name="adj"/>
            </a:avLst>
          </a:prstGeom>
          <a:solidFill>
            <a:srgbClr val="8387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209" name="Google Shape;209;p20"/>
          <p:cNvSpPr txBox="1"/>
          <p:nvPr/>
        </p:nvSpPr>
        <p:spPr>
          <a:xfrm>
            <a:off x="3475269" y="2872742"/>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210" name="Google Shape;210;p20"/>
          <p:cNvSpPr/>
          <p:nvPr/>
        </p:nvSpPr>
        <p:spPr>
          <a:xfrm rot="10800000">
            <a:off x="3396529" y="3434310"/>
            <a:ext cx="1395900" cy="1265100"/>
          </a:xfrm>
          <a:prstGeom prst="triangle">
            <a:avLst>
              <a:gd fmla="val 50000" name="adj"/>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cxnSp>
        <p:nvCxnSpPr>
          <p:cNvPr id="211" name="Google Shape;211;p20"/>
          <p:cNvCxnSpPr/>
          <p:nvPr/>
        </p:nvCxnSpPr>
        <p:spPr>
          <a:xfrm>
            <a:off x="1613250" y="3718875"/>
            <a:ext cx="2118300" cy="0"/>
          </a:xfrm>
          <a:prstGeom prst="straightConnector1">
            <a:avLst/>
          </a:prstGeom>
          <a:noFill/>
          <a:ln cap="flat" cmpd="sng" w="9525">
            <a:solidFill>
              <a:srgbClr val="C2C2C2"/>
            </a:solidFill>
            <a:prstDash val="solid"/>
            <a:round/>
            <a:headEnd len="med" w="med" type="none"/>
            <a:tailEnd len="med" w="med" type="none"/>
          </a:ln>
        </p:spPr>
      </p:cxnSp>
      <p:sp>
        <p:nvSpPr>
          <p:cNvPr id="212" name="Google Shape;212;p20"/>
          <p:cNvSpPr/>
          <p:nvPr/>
        </p:nvSpPr>
        <p:spPr>
          <a:xfrm>
            <a:off x="2781800" y="3989453"/>
            <a:ext cx="2583600" cy="724500"/>
          </a:xfrm>
          <a:prstGeom prst="rect">
            <a:avLst/>
          </a:prstGeom>
          <a:solidFill>
            <a:srgbClr val="F9F8F5"/>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a:latin typeface="Poppins"/>
              <a:ea typeface="Poppins"/>
              <a:cs typeface="Poppins"/>
              <a:sym typeface="Poppins"/>
            </a:endParaRPr>
          </a:p>
        </p:txBody>
      </p:sp>
      <p:sp>
        <p:nvSpPr>
          <p:cNvPr id="213" name="Google Shape;213;p20"/>
          <p:cNvSpPr/>
          <p:nvPr/>
        </p:nvSpPr>
        <p:spPr>
          <a:xfrm>
            <a:off x="3899097" y="3983433"/>
            <a:ext cx="390300" cy="103800"/>
          </a:xfrm>
          <a:prstGeom prst="rect">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14" name="Google Shape;214;p20"/>
          <p:cNvSpPr txBox="1"/>
          <p:nvPr/>
        </p:nvSpPr>
        <p:spPr>
          <a:xfrm>
            <a:off x="3475269" y="3433281"/>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215" name="Google Shape;215;p20"/>
          <p:cNvSpPr txBox="1"/>
          <p:nvPr/>
        </p:nvSpPr>
        <p:spPr>
          <a:xfrm>
            <a:off x="413650" y="3551125"/>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4: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Referral </a:t>
            </a:r>
            <a:endParaRPr sz="1100">
              <a:solidFill>
                <a:srgbClr val="09100F"/>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1"/>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1" name="Google Shape;221;p21"/>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2" name="Google Shape;222;p21"/>
          <p:cNvSpPr/>
          <p:nvPr/>
        </p:nvSpPr>
        <p:spPr>
          <a:xfrm rot="10800000">
            <a:off x="3086690" y="2873010"/>
            <a:ext cx="2015100" cy="1826400"/>
          </a:xfrm>
          <a:prstGeom prst="triangle">
            <a:avLst>
              <a:gd fmla="val 50000" name="adj"/>
            </a:avLst>
          </a:prstGeom>
          <a:solidFill>
            <a:srgbClr val="8387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223" name="Google Shape;223;p21"/>
          <p:cNvSpPr/>
          <p:nvPr/>
        </p:nvSpPr>
        <p:spPr>
          <a:xfrm rot="10800000">
            <a:off x="3396529" y="3434310"/>
            <a:ext cx="1395900" cy="1265100"/>
          </a:xfrm>
          <a:prstGeom prst="triangle">
            <a:avLst>
              <a:gd fmla="val 50000" name="adj"/>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224" name="Google Shape;224;p21"/>
          <p:cNvSpPr/>
          <p:nvPr/>
        </p:nvSpPr>
        <p:spPr>
          <a:xfrm>
            <a:off x="3679035" y="4026933"/>
            <a:ext cx="830400" cy="680700"/>
          </a:xfrm>
          <a:prstGeom prst="rect">
            <a:avLst/>
          </a:prstGeom>
          <a:solidFill>
            <a:srgbClr val="F9F8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5" name="Google Shape;225;p21"/>
          <p:cNvSpPr/>
          <p:nvPr/>
        </p:nvSpPr>
        <p:spPr>
          <a:xfrm>
            <a:off x="3899097" y="4087230"/>
            <a:ext cx="390300" cy="3711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6" name="Google Shape;226;p21"/>
          <p:cNvSpPr/>
          <p:nvPr/>
        </p:nvSpPr>
        <p:spPr>
          <a:xfrm flipH="1" rot="10800000">
            <a:off x="3898973" y="4454675"/>
            <a:ext cx="390600" cy="4707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7" name="Google Shape;227;p21"/>
          <p:cNvSpPr txBox="1"/>
          <p:nvPr/>
        </p:nvSpPr>
        <p:spPr>
          <a:xfrm>
            <a:off x="3475269" y="4087233"/>
            <a:ext cx="1238100" cy="5187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09100F"/>
                </a:solidFill>
                <a:latin typeface="Poppins"/>
                <a:ea typeface="Poppins"/>
                <a:cs typeface="Poppins"/>
                <a:sym typeface="Poppins"/>
              </a:rPr>
              <a:t>R</a:t>
            </a:r>
            <a:endParaRPr b="1" sz="1600">
              <a:solidFill>
                <a:srgbClr val="09100F"/>
              </a:solidFill>
              <a:latin typeface="Poppins"/>
              <a:ea typeface="Poppins"/>
              <a:cs typeface="Poppins"/>
              <a:sym typeface="Poppins"/>
            </a:endParaRPr>
          </a:p>
        </p:txBody>
      </p:sp>
      <p:cxnSp>
        <p:nvCxnSpPr>
          <p:cNvPr id="228" name="Google Shape;228;p21"/>
          <p:cNvCxnSpPr/>
          <p:nvPr/>
        </p:nvCxnSpPr>
        <p:spPr>
          <a:xfrm>
            <a:off x="1613250" y="4272775"/>
            <a:ext cx="2655300" cy="0"/>
          </a:xfrm>
          <a:prstGeom prst="straightConnector1">
            <a:avLst/>
          </a:prstGeom>
          <a:noFill/>
          <a:ln cap="flat" cmpd="sng" w="9525">
            <a:solidFill>
              <a:srgbClr val="D9D9D9"/>
            </a:solidFill>
            <a:prstDash val="solid"/>
            <a:round/>
            <a:headEnd len="med" w="med" type="none"/>
            <a:tailEnd len="med" w="med" type="none"/>
          </a:ln>
        </p:spPr>
      </p:cxnSp>
      <p:sp>
        <p:nvSpPr>
          <p:cNvPr id="229" name="Google Shape;229;p21"/>
          <p:cNvSpPr txBox="1"/>
          <p:nvPr/>
        </p:nvSpPr>
        <p:spPr>
          <a:xfrm>
            <a:off x="413650" y="410155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5: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Revenue </a:t>
            </a:r>
            <a:endParaRPr sz="1100">
              <a:solidFill>
                <a:srgbClr val="09100F"/>
              </a:solidFill>
              <a:latin typeface="Poppins"/>
              <a:ea typeface="Poppins"/>
              <a:cs typeface="Poppins"/>
              <a:sym typeface="Poppins"/>
            </a:endParaRPr>
          </a:p>
        </p:txBody>
      </p:sp>
      <p:sp>
        <p:nvSpPr>
          <p:cNvPr id="230" name="Google Shape;230;p2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21"/>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232" name="Google Shape;232;p21"/>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233" name="Google Shape;233;p21"/>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234" name="Google Shape;234;p21"/>
          <p:cNvSpPr txBox="1"/>
          <p:nvPr/>
        </p:nvSpPr>
        <p:spPr>
          <a:xfrm>
            <a:off x="5841600" y="3084500"/>
            <a:ext cx="2460300" cy="20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If you’re successfully optimizing the four metrics above, revenue should already be flowing in.</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Now people are using the product, understanding the value, and paying for it. Start calculating your pricing and whether your business model is sustainable.</a:t>
            </a:r>
            <a:endParaRPr sz="900">
              <a:latin typeface="Poppins"/>
              <a:ea typeface="Poppins"/>
              <a:cs typeface="Poppins"/>
              <a:sym typeface="Poppins"/>
            </a:endParaRPr>
          </a:p>
        </p:txBody>
      </p:sp>
      <p:sp>
        <p:nvSpPr>
          <p:cNvPr id="235" name="Google Shape;235;p21"/>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cxnSp>
        <p:nvCxnSpPr>
          <p:cNvPr id="236" name="Google Shape;236;p21"/>
          <p:cNvCxnSpPr/>
          <p:nvPr/>
        </p:nvCxnSpPr>
        <p:spPr>
          <a:xfrm>
            <a:off x="4177725" y="4272775"/>
            <a:ext cx="1494900" cy="0"/>
          </a:xfrm>
          <a:prstGeom prst="straightConnector1">
            <a:avLst/>
          </a:prstGeom>
          <a:noFill/>
          <a:ln cap="flat" cmpd="sng" w="9525">
            <a:solidFill>
              <a:srgbClr val="D9D9D9"/>
            </a:solidFill>
            <a:prstDash val="solid"/>
            <a:round/>
            <a:headEnd len="med" w="med" type="none"/>
            <a:tailEnd len="med" w="med" type="triangle"/>
          </a:ln>
        </p:spPr>
      </p:cxnSp>
      <p:sp>
        <p:nvSpPr>
          <p:cNvPr id="237" name="Google Shape;237;p21"/>
          <p:cNvSpPr txBox="1"/>
          <p:nvPr/>
        </p:nvSpPr>
        <p:spPr>
          <a:xfrm>
            <a:off x="3475269" y="2872742"/>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238" name="Google Shape;238;p21"/>
          <p:cNvSpPr txBox="1"/>
          <p:nvPr/>
        </p:nvSpPr>
        <p:spPr>
          <a:xfrm>
            <a:off x="3475269" y="3433281"/>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239" name="Google Shape;239;p21"/>
          <p:cNvSpPr/>
          <p:nvPr/>
        </p:nvSpPr>
        <p:spPr>
          <a:xfrm>
            <a:off x="3899097" y="3983433"/>
            <a:ext cx="390300" cy="103800"/>
          </a:xfrm>
          <a:prstGeom prst="rect">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