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  <p:embeddedFont>
      <p:font typeface="Spectral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72">
          <p15:clr>
            <a:srgbClr val="A4A3A4"/>
          </p15:clr>
        </p15:guide>
        <p15:guide id="2" pos="2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AAB950-5B37-4858-8B7E-708E8A845C18}">
  <a:tblStyle styleId="{58AAB950-5B37-4858-8B7E-708E8A845C1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4BF706C-A13C-416E-A4C9-45459CABD1D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8E9"/>
          </a:solidFill>
        </a:fill>
      </a:tcStyle>
    </a:wholeTbl>
    <a:band1H>
      <a:tcTxStyle/>
      <a:tcStyle>
        <a:fill>
          <a:solidFill>
            <a:srgbClr val="CACDCF"/>
          </a:solidFill>
        </a:fill>
      </a:tcStyle>
    </a:band1H>
    <a:band2H>
      <a:tcTxStyle/>
    </a:band2H>
    <a:band1V>
      <a:tcTxStyle/>
      <a:tcStyle>
        <a:fill>
          <a:solidFill>
            <a:srgbClr val="CACDC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72" orient="horz"/>
        <p:guide pos="24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42" Type="http://schemas.openxmlformats.org/officeDocument/2006/relationships/font" Target="fonts/PoppinsSemiBold-regular.fntdata"/><Relationship Id="rId41" Type="http://schemas.openxmlformats.org/officeDocument/2006/relationships/font" Target="fonts/PoppinsLight-boldItalic.fntdata"/><Relationship Id="rId44" Type="http://schemas.openxmlformats.org/officeDocument/2006/relationships/font" Target="fonts/PoppinsSemiBold-italic.fntdata"/><Relationship Id="rId43" Type="http://schemas.openxmlformats.org/officeDocument/2006/relationships/font" Target="fonts/PoppinsSemiBold-bold.fntdata"/><Relationship Id="rId46" Type="http://schemas.openxmlformats.org/officeDocument/2006/relationships/font" Target="fonts/SpectralLight-regular.fntdata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pectralLight-italic.fntdata"/><Relationship Id="rId47" Type="http://schemas.openxmlformats.org/officeDocument/2006/relationships/font" Target="fonts/SpectralLight-bold.fntdata"/><Relationship Id="rId49" Type="http://schemas.openxmlformats.org/officeDocument/2006/relationships/font" Target="fonts/Spectral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Poppins-bold.fntdata"/><Relationship Id="rId34" Type="http://schemas.openxmlformats.org/officeDocument/2006/relationships/font" Target="fonts/Poppins-regular.fntdata"/><Relationship Id="rId37" Type="http://schemas.openxmlformats.org/officeDocument/2006/relationships/font" Target="fonts/Poppins-boldItalic.fntdata"/><Relationship Id="rId36" Type="http://schemas.openxmlformats.org/officeDocument/2006/relationships/font" Target="fonts/Poppins-italic.fntdata"/><Relationship Id="rId39" Type="http://schemas.openxmlformats.org/officeDocument/2006/relationships/font" Target="fonts/PoppinsLight-bold.fntdata"/><Relationship Id="rId38" Type="http://schemas.openxmlformats.org/officeDocument/2006/relationships/font" Target="fonts/PoppinsLigh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7" name="Google Shape;13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2" name="Google Shape;18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1562579" y="2070214"/>
            <a:ext cx="9652591" cy="3422634"/>
          </a:xfrm>
          <a:custGeom>
            <a:rect b="b" l="l" r="r" t="t"/>
            <a:pathLst>
              <a:path extrusionOk="0" h="3306893" w="11389488">
                <a:moveTo>
                  <a:pt x="0" y="2600275"/>
                </a:moveTo>
                <a:cubicBezTo>
                  <a:pt x="361709" y="2877103"/>
                  <a:pt x="723418" y="3153931"/>
                  <a:pt x="983848" y="3248458"/>
                </a:cubicBezTo>
                <a:cubicBezTo>
                  <a:pt x="1244278" y="3342985"/>
                  <a:pt x="1431402" y="3327551"/>
                  <a:pt x="1562582" y="3167435"/>
                </a:cubicBezTo>
                <a:cubicBezTo>
                  <a:pt x="1693762" y="3007319"/>
                  <a:pt x="1736202" y="2550118"/>
                  <a:pt x="1770926" y="2287759"/>
                </a:cubicBezTo>
                <a:cubicBezTo>
                  <a:pt x="1805650" y="2025399"/>
                  <a:pt x="1736202" y="1826701"/>
                  <a:pt x="1770926" y="1593278"/>
                </a:cubicBezTo>
                <a:cubicBezTo>
                  <a:pt x="1805650" y="1359855"/>
                  <a:pt x="1882815" y="1087850"/>
                  <a:pt x="1979271" y="887222"/>
                </a:cubicBezTo>
                <a:cubicBezTo>
                  <a:pt x="2075727" y="686594"/>
                  <a:pt x="2208836" y="524549"/>
                  <a:pt x="2349661" y="389511"/>
                </a:cubicBezTo>
                <a:cubicBezTo>
                  <a:pt x="2490486" y="254473"/>
                  <a:pt x="2652532" y="123293"/>
                  <a:pt x="2824223" y="76994"/>
                </a:cubicBezTo>
                <a:cubicBezTo>
                  <a:pt x="2995914" y="30695"/>
                  <a:pt x="3202328" y="36482"/>
                  <a:pt x="3379807" y="111718"/>
                </a:cubicBezTo>
                <a:cubicBezTo>
                  <a:pt x="3557286" y="186954"/>
                  <a:pt x="3765631" y="364432"/>
                  <a:pt x="3889094" y="528407"/>
                </a:cubicBezTo>
                <a:cubicBezTo>
                  <a:pt x="4012557" y="692382"/>
                  <a:pt x="4074288" y="854427"/>
                  <a:pt x="4120587" y="1095566"/>
                </a:cubicBezTo>
                <a:cubicBezTo>
                  <a:pt x="4166886" y="1336705"/>
                  <a:pt x="4153382" y="1757252"/>
                  <a:pt x="4166886" y="1975242"/>
                </a:cubicBezTo>
                <a:cubicBezTo>
                  <a:pt x="4180390" y="2193232"/>
                  <a:pt x="4174602" y="2254964"/>
                  <a:pt x="4201610" y="2403506"/>
                </a:cubicBezTo>
                <a:cubicBezTo>
                  <a:pt x="4228618" y="2552048"/>
                  <a:pt x="4257555" y="2741101"/>
                  <a:pt x="4328932" y="2866493"/>
                </a:cubicBezTo>
                <a:cubicBezTo>
                  <a:pt x="4400309" y="2991885"/>
                  <a:pt x="4508339" y="3105703"/>
                  <a:pt x="4629873" y="3155860"/>
                </a:cubicBezTo>
                <a:cubicBezTo>
                  <a:pt x="4751407" y="3206017"/>
                  <a:pt x="4915383" y="3211805"/>
                  <a:pt x="5058137" y="3167435"/>
                </a:cubicBezTo>
                <a:cubicBezTo>
                  <a:pt x="5200891" y="3123065"/>
                  <a:pt x="5357149" y="3061333"/>
                  <a:pt x="5486400" y="2889642"/>
                </a:cubicBezTo>
                <a:cubicBezTo>
                  <a:pt x="5615651" y="2717951"/>
                  <a:pt x="5752617" y="2355278"/>
                  <a:pt x="5833640" y="2137288"/>
                </a:cubicBezTo>
                <a:cubicBezTo>
                  <a:pt x="5914663" y="1919298"/>
                  <a:pt x="5922380" y="1753394"/>
                  <a:pt x="5972537" y="1581703"/>
                </a:cubicBezTo>
                <a:cubicBezTo>
                  <a:pt x="6022694" y="1410012"/>
                  <a:pt x="6043914" y="1265328"/>
                  <a:pt x="6134582" y="1107141"/>
                </a:cubicBezTo>
                <a:cubicBezTo>
                  <a:pt x="6225250" y="948954"/>
                  <a:pt x="6360289" y="727106"/>
                  <a:pt x="6516547" y="632579"/>
                </a:cubicBezTo>
                <a:cubicBezTo>
                  <a:pt x="6672805" y="538052"/>
                  <a:pt x="6888866" y="497542"/>
                  <a:pt x="7072132" y="539982"/>
                </a:cubicBezTo>
                <a:cubicBezTo>
                  <a:pt x="7255398" y="582422"/>
                  <a:pt x="7469530" y="698169"/>
                  <a:pt x="7616142" y="887222"/>
                </a:cubicBezTo>
                <a:cubicBezTo>
                  <a:pt x="7762754" y="1076275"/>
                  <a:pt x="7874643" y="1402296"/>
                  <a:pt x="7951807" y="1674301"/>
                </a:cubicBezTo>
                <a:cubicBezTo>
                  <a:pt x="8028971" y="1946306"/>
                  <a:pt x="8005823" y="2305121"/>
                  <a:pt x="8079129" y="2519252"/>
                </a:cubicBezTo>
                <a:cubicBezTo>
                  <a:pt x="8152435" y="2733383"/>
                  <a:pt x="8248891" y="2862634"/>
                  <a:pt x="8391645" y="2959090"/>
                </a:cubicBezTo>
                <a:cubicBezTo>
                  <a:pt x="8534399" y="3055546"/>
                  <a:pt x="8765894" y="3128853"/>
                  <a:pt x="8935656" y="3097987"/>
                </a:cubicBezTo>
                <a:cubicBezTo>
                  <a:pt x="9105418" y="3067121"/>
                  <a:pt x="9298330" y="2922437"/>
                  <a:pt x="9410218" y="2773895"/>
                </a:cubicBezTo>
                <a:cubicBezTo>
                  <a:pt x="9522107" y="2625353"/>
                  <a:pt x="9568405" y="2395789"/>
                  <a:pt x="9606987" y="2206736"/>
                </a:cubicBezTo>
                <a:cubicBezTo>
                  <a:pt x="9645569" y="2017683"/>
                  <a:pt x="9632065" y="1844063"/>
                  <a:pt x="9641711" y="1639577"/>
                </a:cubicBezTo>
                <a:cubicBezTo>
                  <a:pt x="9651357" y="1435091"/>
                  <a:pt x="9592537" y="1285189"/>
                  <a:pt x="9664861" y="979820"/>
                </a:cubicBezTo>
                <a:cubicBezTo>
                  <a:pt x="9737185" y="674451"/>
                  <a:pt x="9896251" y="437364"/>
                  <a:pt x="10075658" y="277248"/>
                </a:cubicBezTo>
                <a:cubicBezTo>
                  <a:pt x="10255065" y="117132"/>
                  <a:pt x="10522334" y="62142"/>
                  <a:pt x="10741306" y="19121"/>
                </a:cubicBezTo>
                <a:cubicBezTo>
                  <a:pt x="10960278" y="-23900"/>
                  <a:pt x="11389488" y="19121"/>
                  <a:pt x="11389488" y="19121"/>
                </a:cubicBezTo>
                <a:lnTo>
                  <a:pt x="11389488" y="19121"/>
                </a:lnTo>
              </a:path>
            </a:pathLst>
          </a:custGeom>
          <a:noFill/>
          <a:ln cap="rnd" cmpd="sng" w="9525">
            <a:solidFill>
              <a:srgbClr val="0C0C0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9"/>
          <p:cNvSpPr/>
          <p:nvPr/>
        </p:nvSpPr>
        <p:spPr>
          <a:xfrm rot="-5400000">
            <a:off x="-320335" y="2414230"/>
            <a:ext cx="2200800" cy="507000"/>
          </a:xfrm>
          <a:prstGeom prst="roundRect">
            <a:avLst>
              <a:gd fmla="val 2199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Digital 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" name="Google Shape;137;p19"/>
          <p:cNvSpPr/>
          <p:nvPr/>
        </p:nvSpPr>
        <p:spPr>
          <a:xfrm rot="-5400000">
            <a:off x="-320333" y="4966207"/>
            <a:ext cx="2200800" cy="507000"/>
          </a:xfrm>
          <a:prstGeom prst="roundRect">
            <a:avLst>
              <a:gd fmla="val 1759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Physical Touchpoints</a:t>
            </a:r>
            <a:endParaRPr sz="1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741860" y="5227231"/>
            <a:ext cx="30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247517" y="5633784"/>
            <a:ext cx="72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Ratio or TV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191498" y="4536603"/>
            <a:ext cx="105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195690" y="3187878"/>
            <a:ext cx="726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Online Display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504864" y="2673797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41121" y="2299111"/>
            <a:ext cx="665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Paid Content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491428" y="1784625"/>
            <a:ext cx="85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809636" y="2214881"/>
            <a:ext cx="700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Landing Page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128535" y="2598163"/>
            <a:ext cx="649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294290" y="3275535"/>
            <a:ext cx="42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0" baseline="3000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Party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4416033" y="4848674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195221" y="5512608"/>
            <a:ext cx="94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Store &amp; Branch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527806" y="4779425"/>
            <a:ext cx="750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Agent &amp; Broker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941506" y="2990600"/>
            <a:ext cx="65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Mobile App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487446" y="2533718"/>
            <a:ext cx="527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Websites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293205" y="2237049"/>
            <a:ext cx="711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 Service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201895" y="2849275"/>
            <a:ext cx="93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8391248" y="3242525"/>
            <a:ext cx="994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Twitter/Social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551710" y="4406758"/>
            <a:ext cx="570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806493" y="4905425"/>
            <a:ext cx="52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8740205" y="5382318"/>
            <a:ext cx="939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in Invoice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9881643" y="4514825"/>
            <a:ext cx="63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Mailing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949075" y="3150925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Survey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0059447" y="2709579"/>
            <a:ext cx="830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Loyalty Program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0300073" y="2299100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0704719" y="1698831"/>
            <a:ext cx="109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to Customers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9933310" y="6166964"/>
            <a:ext cx="631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Managed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11034821" y="6166964"/>
            <a:ext cx="48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Earned 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1780069" y="4930812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485559" y="5337365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900421" y="447215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3026421" y="3123433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3239415" y="2609352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3510937" y="223466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3955693" y="198504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455958" y="215043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4773511" y="253371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939266" y="3211090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052800" y="478422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541463" y="521618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176804" y="4714980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702515" y="2940900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7121818" y="2484018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7523072" y="2483352"/>
            <a:ext cx="252000" cy="252000"/>
          </a:xfrm>
          <a:prstGeom prst="ellipse">
            <a:avLst/>
          </a:prstGeom>
          <a:solidFill>
            <a:srgbClr val="08100F"/>
          </a:solidFill>
          <a:ln cap="flat" cmpd="sng" w="63500">
            <a:solidFill>
              <a:schemeClr val="accent3">
                <a:alpha val="25882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846886" y="278483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8036230" y="3178087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8226949" y="4342313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8438451" y="4840980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084041" y="5085899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9530658" y="4450382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9598073" y="3086475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9708445" y="2645134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9949075" y="223466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11126143" y="1945134"/>
            <a:ext cx="252000" cy="252000"/>
          </a:xfrm>
          <a:prstGeom prst="ellipse">
            <a:avLst/>
          </a:prstGeom>
          <a:solidFill>
            <a:schemeClr val="accent4"/>
          </a:solidFill>
          <a:ln cap="flat" cmpd="sng" w="63500">
            <a:solidFill>
              <a:schemeClr val="accent4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9613713" y="6117908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10715224" y="611790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9172925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7225950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5328438" y="3562200"/>
            <a:ext cx="2160000" cy="648000"/>
          </a:xfrm>
          <a:prstGeom prst="chevron">
            <a:avLst>
              <a:gd fmla="val 66931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3381463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1434488" y="3562200"/>
            <a:ext cx="2160000" cy="648000"/>
          </a:xfrm>
          <a:prstGeom prst="homePlate">
            <a:avLst>
              <a:gd fmla="val 62500" name="adj"/>
            </a:avLst>
          </a:prstGeom>
          <a:solidFill>
            <a:srgbClr val="A5A5A5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sz="11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8"/>
          <p:cNvSpPr/>
          <p:nvPr/>
        </p:nvSpPr>
        <p:spPr>
          <a:xfrm>
            <a:off x="451927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2" name="Google Shape;842;p28"/>
          <p:cNvSpPr/>
          <p:nvPr/>
        </p:nvSpPr>
        <p:spPr>
          <a:xfrm>
            <a:off x="5239378" y="1614536"/>
            <a:ext cx="5844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 and Expectations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3" name="Google Shape;843;p28"/>
          <p:cNvSpPr/>
          <p:nvPr/>
        </p:nvSpPr>
        <p:spPr>
          <a:xfrm>
            <a:off x="2845652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Scenario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4" name="Google Shape;844;p28"/>
          <p:cNvSpPr/>
          <p:nvPr/>
        </p:nvSpPr>
        <p:spPr>
          <a:xfrm>
            <a:off x="451928" y="6018858"/>
            <a:ext cx="26370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5" name="Google Shape;845;p28"/>
          <p:cNvSpPr/>
          <p:nvPr/>
        </p:nvSpPr>
        <p:spPr>
          <a:xfrm>
            <a:off x="581727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6" name="Google Shape;846;p28"/>
          <p:cNvSpPr/>
          <p:nvPr/>
        </p:nvSpPr>
        <p:spPr>
          <a:xfrm>
            <a:off x="315233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7" name="Google Shape;847;p28"/>
          <p:cNvSpPr/>
          <p:nvPr/>
        </p:nvSpPr>
        <p:spPr>
          <a:xfrm>
            <a:off x="848221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8" name="Google Shape;848;p28"/>
          <p:cNvSpPr/>
          <p:nvPr/>
        </p:nvSpPr>
        <p:spPr>
          <a:xfrm>
            <a:off x="451928" y="2152185"/>
            <a:ext cx="2637000" cy="453900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9" name="Google Shape;849;p28"/>
          <p:cNvSpPr/>
          <p:nvPr/>
        </p:nvSpPr>
        <p:spPr>
          <a:xfrm>
            <a:off x="3152333" y="2152185"/>
            <a:ext cx="2601600" cy="453900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0" name="Google Shape;850;p28"/>
          <p:cNvSpPr/>
          <p:nvPr/>
        </p:nvSpPr>
        <p:spPr>
          <a:xfrm>
            <a:off x="5817275" y="2152184"/>
            <a:ext cx="2601600" cy="453900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1" name="Google Shape;851;p28"/>
          <p:cNvSpPr/>
          <p:nvPr/>
        </p:nvSpPr>
        <p:spPr>
          <a:xfrm>
            <a:off x="8482213" y="2152183"/>
            <a:ext cx="2601600" cy="453900"/>
          </a:xfrm>
          <a:prstGeom prst="chevron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852" name="Google Shape;852;p28"/>
          <p:cNvGrpSpPr/>
          <p:nvPr/>
        </p:nvGrpSpPr>
        <p:grpSpPr>
          <a:xfrm>
            <a:off x="1229929" y="2774468"/>
            <a:ext cx="1081014" cy="194393"/>
            <a:chOff x="1546160" y="2493163"/>
            <a:chExt cx="1081014" cy="187042"/>
          </a:xfrm>
        </p:grpSpPr>
        <p:grpSp>
          <p:nvGrpSpPr>
            <p:cNvPr id="853" name="Google Shape;853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54" name="Google Shape;85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56" name="Google Shape;856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57" name="Google Shape;85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59" name="Google Shape;859;p28"/>
          <p:cNvGrpSpPr/>
          <p:nvPr/>
        </p:nvGrpSpPr>
        <p:grpSpPr>
          <a:xfrm>
            <a:off x="3919772" y="2774468"/>
            <a:ext cx="1081014" cy="194393"/>
            <a:chOff x="1546160" y="2493163"/>
            <a:chExt cx="1081014" cy="187042"/>
          </a:xfrm>
        </p:grpSpPr>
        <p:grpSp>
          <p:nvGrpSpPr>
            <p:cNvPr id="860" name="Google Shape;860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1" name="Google Shape;86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63" name="Google Shape;863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64" name="Google Shape;86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66" name="Google Shape;866;p28"/>
          <p:cNvGrpSpPr/>
          <p:nvPr/>
        </p:nvGrpSpPr>
        <p:grpSpPr>
          <a:xfrm>
            <a:off x="6577542" y="2774468"/>
            <a:ext cx="1081014" cy="194393"/>
            <a:chOff x="1546160" y="2493163"/>
            <a:chExt cx="1081014" cy="187042"/>
          </a:xfrm>
        </p:grpSpPr>
        <p:grpSp>
          <p:nvGrpSpPr>
            <p:cNvPr id="867" name="Google Shape;867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8" name="Google Shape;86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0" name="Google Shape;870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1" name="Google Shape;87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73" name="Google Shape;873;p28"/>
          <p:cNvGrpSpPr/>
          <p:nvPr/>
        </p:nvGrpSpPr>
        <p:grpSpPr>
          <a:xfrm>
            <a:off x="9242481" y="2774468"/>
            <a:ext cx="1081014" cy="194393"/>
            <a:chOff x="1546160" y="2493163"/>
            <a:chExt cx="1081014" cy="187042"/>
          </a:xfrm>
        </p:grpSpPr>
        <p:grpSp>
          <p:nvGrpSpPr>
            <p:cNvPr id="874" name="Google Shape;874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75" name="Google Shape;875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7" name="Google Shape;877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8" name="Google Shape;87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80" name="Google Shape;880;p28"/>
          <p:cNvSpPr/>
          <p:nvPr/>
        </p:nvSpPr>
        <p:spPr>
          <a:xfrm>
            <a:off x="449867" y="3109287"/>
            <a:ext cx="26370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1" name="Google Shape;881;p28"/>
          <p:cNvSpPr/>
          <p:nvPr/>
        </p:nvSpPr>
        <p:spPr>
          <a:xfrm>
            <a:off x="3152333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2" name="Google Shape;882;p28"/>
          <p:cNvSpPr/>
          <p:nvPr/>
        </p:nvSpPr>
        <p:spPr>
          <a:xfrm>
            <a:off x="5817275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3" name="Google Shape;883;p28"/>
          <p:cNvSpPr/>
          <p:nvPr/>
        </p:nvSpPr>
        <p:spPr>
          <a:xfrm>
            <a:off x="8482216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grpSp>
        <p:nvGrpSpPr>
          <p:cNvPr id="884" name="Google Shape;884;p28"/>
          <p:cNvGrpSpPr/>
          <p:nvPr/>
        </p:nvGrpSpPr>
        <p:grpSpPr>
          <a:xfrm>
            <a:off x="1229929" y="4340273"/>
            <a:ext cx="1081014" cy="194393"/>
            <a:chOff x="1546160" y="2493163"/>
            <a:chExt cx="1081014" cy="187042"/>
          </a:xfrm>
        </p:grpSpPr>
        <p:grpSp>
          <p:nvGrpSpPr>
            <p:cNvPr id="885" name="Google Shape;885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88" name="Google Shape;888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89" name="Google Shape;889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1" name="Google Shape;891;p28"/>
          <p:cNvGrpSpPr/>
          <p:nvPr/>
        </p:nvGrpSpPr>
        <p:grpSpPr>
          <a:xfrm>
            <a:off x="3919772" y="4340273"/>
            <a:ext cx="1081014" cy="194393"/>
            <a:chOff x="1546160" y="2493163"/>
            <a:chExt cx="1081014" cy="187042"/>
          </a:xfrm>
        </p:grpSpPr>
        <p:grpSp>
          <p:nvGrpSpPr>
            <p:cNvPr id="892" name="Google Shape;892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93" name="Google Shape;89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4" name="Google Shape;89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95" name="Google Shape;895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96" name="Google Shape;89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8" name="Google Shape;898;p28"/>
          <p:cNvGrpSpPr/>
          <p:nvPr/>
        </p:nvGrpSpPr>
        <p:grpSpPr>
          <a:xfrm>
            <a:off x="6577542" y="4340273"/>
            <a:ext cx="1081014" cy="194393"/>
            <a:chOff x="1546160" y="2493163"/>
            <a:chExt cx="1081014" cy="187042"/>
          </a:xfrm>
        </p:grpSpPr>
        <p:grpSp>
          <p:nvGrpSpPr>
            <p:cNvPr id="899" name="Google Shape;899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0" name="Google Shape;90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1" name="Google Shape;90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2" name="Google Shape;902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03" name="Google Shape;90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05" name="Google Shape;905;p28"/>
          <p:cNvGrpSpPr/>
          <p:nvPr/>
        </p:nvGrpSpPr>
        <p:grpSpPr>
          <a:xfrm>
            <a:off x="9242481" y="4340273"/>
            <a:ext cx="1081014" cy="194393"/>
            <a:chOff x="1546160" y="2493163"/>
            <a:chExt cx="1081014" cy="187042"/>
          </a:xfrm>
        </p:grpSpPr>
        <p:grpSp>
          <p:nvGrpSpPr>
            <p:cNvPr id="906" name="Google Shape;906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7" name="Google Shape;90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8" name="Google Shape;90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9" name="Google Shape;909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10" name="Google Shape;91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1" name="Google Shape;91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912" name="Google Shape;912;p2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3" name="Google Shape;913;p28"/>
          <p:cNvSpPr/>
          <p:nvPr/>
        </p:nvSpPr>
        <p:spPr>
          <a:xfrm>
            <a:off x="6682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4" name="Google Shape;914;p28"/>
          <p:cNvSpPr txBox="1"/>
          <p:nvPr/>
        </p:nvSpPr>
        <p:spPr>
          <a:xfrm>
            <a:off x="7359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5" name="Google Shape;915;p28"/>
          <p:cNvSpPr/>
          <p:nvPr/>
        </p:nvSpPr>
        <p:spPr>
          <a:xfrm>
            <a:off x="16958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6" name="Google Shape;916;p28"/>
          <p:cNvSpPr txBox="1"/>
          <p:nvPr/>
        </p:nvSpPr>
        <p:spPr>
          <a:xfrm>
            <a:off x="17635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7" name="Google Shape;917;p28"/>
          <p:cNvSpPr/>
          <p:nvPr/>
        </p:nvSpPr>
        <p:spPr>
          <a:xfrm>
            <a:off x="27256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8" name="Google Shape;918;p28"/>
          <p:cNvSpPr txBox="1"/>
          <p:nvPr/>
        </p:nvSpPr>
        <p:spPr>
          <a:xfrm>
            <a:off x="27933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9" name="Google Shape;919;p28"/>
          <p:cNvSpPr/>
          <p:nvPr/>
        </p:nvSpPr>
        <p:spPr>
          <a:xfrm>
            <a:off x="37499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0" name="Google Shape;920;p28"/>
          <p:cNvSpPr txBox="1"/>
          <p:nvPr/>
        </p:nvSpPr>
        <p:spPr>
          <a:xfrm>
            <a:off x="38175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1" name="Google Shape;921;p28"/>
          <p:cNvSpPr/>
          <p:nvPr/>
        </p:nvSpPr>
        <p:spPr>
          <a:xfrm>
            <a:off x="47830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28"/>
          <p:cNvSpPr txBox="1"/>
          <p:nvPr/>
        </p:nvSpPr>
        <p:spPr>
          <a:xfrm>
            <a:off x="48507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58106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4" name="Google Shape;924;p28"/>
          <p:cNvSpPr txBox="1"/>
          <p:nvPr/>
        </p:nvSpPr>
        <p:spPr>
          <a:xfrm>
            <a:off x="58783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5" name="Google Shape;925;p28"/>
          <p:cNvSpPr/>
          <p:nvPr/>
        </p:nvSpPr>
        <p:spPr>
          <a:xfrm>
            <a:off x="68404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6" name="Google Shape;926;p28"/>
          <p:cNvSpPr txBox="1"/>
          <p:nvPr/>
        </p:nvSpPr>
        <p:spPr>
          <a:xfrm>
            <a:off x="69081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07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7" name="Google Shape;927;p28"/>
          <p:cNvSpPr/>
          <p:nvPr/>
        </p:nvSpPr>
        <p:spPr>
          <a:xfrm>
            <a:off x="78647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8" name="Google Shape;928;p28"/>
          <p:cNvSpPr txBox="1"/>
          <p:nvPr/>
        </p:nvSpPr>
        <p:spPr>
          <a:xfrm>
            <a:off x="79323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08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9" name="Google Shape;929;p28"/>
          <p:cNvSpPr/>
          <p:nvPr/>
        </p:nvSpPr>
        <p:spPr>
          <a:xfrm>
            <a:off x="88978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p28"/>
          <p:cNvSpPr txBox="1"/>
          <p:nvPr/>
        </p:nvSpPr>
        <p:spPr>
          <a:xfrm>
            <a:off x="89655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09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31" name="Google Shape;931;p28"/>
          <p:cNvSpPr/>
          <p:nvPr/>
        </p:nvSpPr>
        <p:spPr>
          <a:xfrm>
            <a:off x="99221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2" name="Google Shape;932;p28"/>
          <p:cNvSpPr txBox="1"/>
          <p:nvPr/>
        </p:nvSpPr>
        <p:spPr>
          <a:xfrm>
            <a:off x="99897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29"/>
          <p:cNvGrpSpPr/>
          <p:nvPr/>
        </p:nvGrpSpPr>
        <p:grpSpPr>
          <a:xfrm>
            <a:off x="3795930" y="2867899"/>
            <a:ext cx="1979089" cy="1056987"/>
            <a:chOff x="4390316" y="4884877"/>
            <a:chExt cx="2521932" cy="1034358"/>
          </a:xfrm>
        </p:grpSpPr>
        <p:sp>
          <p:nvSpPr>
            <p:cNvPr id="938" name="Google Shape;938;p29"/>
            <p:cNvSpPr/>
            <p:nvPr/>
          </p:nvSpPr>
          <p:spPr>
            <a:xfrm>
              <a:off x="4390316" y="4884877"/>
              <a:ext cx="2521932" cy="868422"/>
            </a:xfrm>
            <a:prstGeom prst="roundRect">
              <a:avLst>
                <a:gd fmla="val 9972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 rot="10800000">
              <a:off x="4729923" y="5690929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0" name="Google Shape;940;p29"/>
          <p:cNvSpPr txBox="1"/>
          <p:nvPr/>
        </p:nvSpPr>
        <p:spPr>
          <a:xfrm flipH="1">
            <a:off x="4647429" y="3209447"/>
            <a:ext cx="9863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25.90K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41" name="Google Shape;9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347" y="2816457"/>
            <a:ext cx="1042121" cy="9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29"/>
          <p:cNvSpPr txBox="1"/>
          <p:nvPr/>
        </p:nvSpPr>
        <p:spPr>
          <a:xfrm flipH="1">
            <a:off x="4104989" y="3227673"/>
            <a:ext cx="3311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85%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449709" y="1511612"/>
            <a:ext cx="19791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498366" y="1505857"/>
            <a:ext cx="83295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45" name="Google Shape;945;p29"/>
          <p:cNvGrpSpPr/>
          <p:nvPr/>
        </p:nvGrpSpPr>
        <p:grpSpPr>
          <a:xfrm>
            <a:off x="1315617" y="1777908"/>
            <a:ext cx="1002993" cy="356067"/>
            <a:chOff x="1772817" y="1549308"/>
            <a:chExt cx="1002993" cy="356067"/>
          </a:xfrm>
        </p:grpSpPr>
        <p:sp>
          <p:nvSpPr>
            <p:cNvPr id="946" name="Google Shape;946;p29"/>
            <p:cNvSpPr txBox="1"/>
            <p:nvPr/>
          </p:nvSpPr>
          <p:spPr>
            <a:xfrm flipH="1">
              <a:off x="1772818" y="1549308"/>
              <a:ext cx="1002992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John Smith</a:t>
              </a:r>
              <a:endParaRPr b="0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7" name="Google Shape;947;p29"/>
            <p:cNvSpPr txBox="1"/>
            <p:nvPr/>
          </p:nvSpPr>
          <p:spPr>
            <a:xfrm flipH="1">
              <a:off x="1772817" y="1749563"/>
              <a:ext cx="1002993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General Manager</a:t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8" name="Google Shape;948;p29"/>
          <p:cNvSpPr txBox="1"/>
          <p:nvPr/>
        </p:nvSpPr>
        <p:spPr>
          <a:xfrm flipH="1">
            <a:off x="3240231" y="1795161"/>
            <a:ext cx="1269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49" name="Google Shape;949;p29"/>
          <p:cNvCxnSpPr/>
          <p:nvPr/>
        </p:nvCxnSpPr>
        <p:spPr>
          <a:xfrm>
            <a:off x="4583889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0" name="Google Shape;950;p29"/>
          <p:cNvSpPr txBox="1"/>
          <p:nvPr/>
        </p:nvSpPr>
        <p:spPr>
          <a:xfrm flipH="1">
            <a:off x="5321510" y="1795161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1" name="Google Shape;951;p29"/>
          <p:cNvCxnSpPr/>
          <p:nvPr/>
        </p:nvCxnSpPr>
        <p:spPr>
          <a:xfrm>
            <a:off x="6665226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2" name="Google Shape;952;p29"/>
          <p:cNvSpPr txBox="1"/>
          <p:nvPr/>
        </p:nvSpPr>
        <p:spPr>
          <a:xfrm flipH="1">
            <a:off x="7402842" y="1797839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3" name="Google Shape;953;p29"/>
          <p:cNvCxnSpPr/>
          <p:nvPr/>
        </p:nvCxnSpPr>
        <p:spPr>
          <a:xfrm>
            <a:off x="8746562" y="1508535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4" name="Google Shape;954;p29"/>
          <p:cNvSpPr txBox="1"/>
          <p:nvPr/>
        </p:nvSpPr>
        <p:spPr>
          <a:xfrm flipH="1">
            <a:off x="9484159" y="1794305"/>
            <a:ext cx="1413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2673293" y="1731185"/>
            <a:ext cx="432000" cy="432000"/>
            <a:chOff x="3130493" y="1502585"/>
            <a:chExt cx="432000" cy="432000"/>
          </a:xfrm>
        </p:grpSpPr>
        <p:sp>
          <p:nvSpPr>
            <p:cNvPr id="956" name="Google Shape;956;p29"/>
            <p:cNvSpPr/>
            <p:nvPr/>
          </p:nvSpPr>
          <p:spPr>
            <a:xfrm>
              <a:off x="3130493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3236693" y="1628335"/>
              <a:ext cx="219600" cy="180501"/>
            </a:xfrm>
            <a:custGeom>
              <a:rect b="b" l="l" r="r" t="t"/>
              <a:pathLst>
                <a:path extrusionOk="0" h="152" w="185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4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82" y="152"/>
                    <a:pt x="185" y="148"/>
                    <a:pt x="185" y="143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2" y="17"/>
                    <a:pt x="177" y="17"/>
                  </a:cubicBezTo>
                  <a:close/>
                  <a:moveTo>
                    <a:pt x="76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6" y="8"/>
                  </a:cubicBezTo>
                  <a:close/>
                  <a:moveTo>
                    <a:pt x="25" y="118"/>
                  </a:moveTo>
                  <a:cubicBezTo>
                    <a:pt x="23" y="118"/>
                    <a:pt x="21" y="120"/>
                    <a:pt x="21" y="122"/>
                  </a:cubicBezTo>
                  <a:cubicBezTo>
                    <a:pt x="21" y="125"/>
                    <a:pt x="23" y="127"/>
                    <a:pt x="25" y="127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118"/>
                  </a:lnTo>
                  <a:close/>
                  <a:moveTo>
                    <a:pt x="152" y="118"/>
                  </a:moveTo>
                  <a:cubicBezTo>
                    <a:pt x="149" y="118"/>
                    <a:pt x="147" y="120"/>
                    <a:pt x="147" y="122"/>
                  </a:cubicBezTo>
                  <a:cubicBezTo>
                    <a:pt x="147" y="125"/>
                    <a:pt x="149" y="127"/>
                    <a:pt x="152" y="127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6" y="127"/>
                    <a:pt x="38" y="125"/>
                    <a:pt x="38" y="122"/>
                  </a:cubicBezTo>
                  <a:cubicBezTo>
                    <a:pt x="38" y="120"/>
                    <a:pt x="36" y="118"/>
                    <a:pt x="34" y="1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2" y="25"/>
                    <a:pt x="152" y="25"/>
                    <a:pt x="152" y="25"/>
                  </a:cubicBezTo>
                  <a:lnTo>
                    <a:pt x="152" y="118"/>
                  </a:lnTo>
                  <a:close/>
                  <a:moveTo>
                    <a:pt x="177" y="143"/>
                  </a:moveTo>
                  <a:cubicBezTo>
                    <a:pt x="160" y="143"/>
                    <a:pt x="160" y="143"/>
                    <a:pt x="160" y="143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62" y="127"/>
                    <a:pt x="164" y="125"/>
                    <a:pt x="164" y="122"/>
                  </a:cubicBezTo>
                  <a:cubicBezTo>
                    <a:pt x="164" y="120"/>
                    <a:pt x="162" y="118"/>
                    <a:pt x="160" y="118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143"/>
                  </a:lnTo>
                  <a:close/>
                  <a:moveTo>
                    <a:pt x="46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7" y="59"/>
                    <a:pt x="59" y="57"/>
                    <a:pt x="59" y="55"/>
                  </a:cubicBezTo>
                  <a:cubicBezTo>
                    <a:pt x="59" y="52"/>
                    <a:pt x="57" y="51"/>
                    <a:pt x="5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4" y="51"/>
                    <a:pt x="42" y="52"/>
                    <a:pt x="42" y="55"/>
                  </a:cubicBezTo>
                  <a:cubicBezTo>
                    <a:pt x="42" y="57"/>
                    <a:pt x="44" y="59"/>
                    <a:pt x="46" y="59"/>
                  </a:cubicBezTo>
                  <a:close/>
                  <a:moveTo>
                    <a:pt x="46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6" y="40"/>
                    <a:pt x="76" y="38"/>
                  </a:cubicBezTo>
                  <a:cubicBezTo>
                    <a:pt x="76" y="36"/>
                    <a:pt x="74" y="34"/>
                    <a:pt x="71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34"/>
                    <a:pt x="42" y="36"/>
                    <a:pt x="42" y="38"/>
                  </a:cubicBezTo>
                  <a:cubicBezTo>
                    <a:pt x="42" y="40"/>
                    <a:pt x="44" y="42"/>
                    <a:pt x="46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8" name="Google Shape;958;p29"/>
          <p:cNvGrpSpPr/>
          <p:nvPr/>
        </p:nvGrpSpPr>
        <p:grpSpPr>
          <a:xfrm>
            <a:off x="4754630" y="1731185"/>
            <a:ext cx="432000" cy="432000"/>
            <a:chOff x="5211830" y="1502585"/>
            <a:chExt cx="432000" cy="432000"/>
          </a:xfrm>
        </p:grpSpPr>
        <p:sp>
          <p:nvSpPr>
            <p:cNvPr id="959" name="Google Shape;959;p29"/>
            <p:cNvSpPr/>
            <p:nvPr/>
          </p:nvSpPr>
          <p:spPr>
            <a:xfrm>
              <a:off x="5211830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5306185" y="1629788"/>
              <a:ext cx="243291" cy="177595"/>
            </a:xfrm>
            <a:custGeom>
              <a:rect b="b" l="l" r="r" t="t"/>
              <a:pathLst>
                <a:path extrusionOk="0" h="135" w="185">
                  <a:moveTo>
                    <a:pt x="185" y="38"/>
                  </a:moveTo>
                  <a:cubicBezTo>
                    <a:pt x="185" y="36"/>
                    <a:pt x="184" y="35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92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5"/>
                    <a:pt x="0" y="36"/>
                    <a:pt x="0" y="38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6"/>
                    <a:pt x="0" y="89"/>
                    <a:pt x="0" y="93"/>
                  </a:cubicBezTo>
                  <a:cubicBezTo>
                    <a:pt x="0" y="97"/>
                    <a:pt x="4" y="101"/>
                    <a:pt x="8" y="101"/>
                  </a:cubicBezTo>
                  <a:cubicBezTo>
                    <a:pt x="13" y="101"/>
                    <a:pt x="17" y="97"/>
                    <a:pt x="17" y="93"/>
                  </a:cubicBezTo>
                  <a:cubicBezTo>
                    <a:pt x="17" y="90"/>
                    <a:pt x="15" y="88"/>
                    <a:pt x="13" y="8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6"/>
                    <a:pt x="27" y="118"/>
                    <a:pt x="29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1" y="135"/>
                    <a:pt x="92" y="135"/>
                    <a:pt x="93" y="135"/>
                  </a:cubicBezTo>
                  <a:cubicBezTo>
                    <a:pt x="93" y="135"/>
                    <a:pt x="94" y="135"/>
                    <a:pt x="95" y="134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60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4"/>
                    <a:pt x="164" y="113"/>
                    <a:pt x="164" y="113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4" y="41"/>
                    <a:pt x="185" y="40"/>
                    <a:pt x="185" y="38"/>
                  </a:cubicBezTo>
                  <a:close/>
                  <a:moveTo>
                    <a:pt x="155" y="108"/>
                  </a:move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6" y="101"/>
                  </a:cubicBezTo>
                  <a:cubicBezTo>
                    <a:pt x="125" y="101"/>
                    <a:pt x="125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5" y="102"/>
                    <a:pt x="64" y="101"/>
                    <a:pt x="63" y="101"/>
                  </a:cubicBezTo>
                  <a:cubicBezTo>
                    <a:pt x="63" y="101"/>
                    <a:pt x="62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2" y="76"/>
                    <a:pt x="93" y="76"/>
                  </a:cubicBezTo>
                  <a:cubicBezTo>
                    <a:pt x="93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145" y="56"/>
                    <a:pt x="145" y="56"/>
                    <a:pt x="145" y="56"/>
                  </a:cubicBezTo>
                  <a:lnTo>
                    <a:pt x="155" y="108"/>
                  </a:lnTo>
                  <a:close/>
                  <a:moveTo>
                    <a:pt x="93" y="67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69" y="38"/>
                    <a:pt x="169" y="38"/>
                    <a:pt x="169" y="38"/>
                  </a:cubicBezTo>
                  <a:lnTo>
                    <a:pt x="93" y="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1" name="Google Shape;961;p29"/>
          <p:cNvGrpSpPr/>
          <p:nvPr/>
        </p:nvGrpSpPr>
        <p:grpSpPr>
          <a:xfrm>
            <a:off x="6835966" y="1733863"/>
            <a:ext cx="432000" cy="432000"/>
            <a:chOff x="7293166" y="1505263"/>
            <a:chExt cx="432000" cy="432000"/>
          </a:xfrm>
        </p:grpSpPr>
        <p:sp>
          <p:nvSpPr>
            <p:cNvPr id="962" name="Google Shape;962;p29"/>
            <p:cNvSpPr/>
            <p:nvPr/>
          </p:nvSpPr>
          <p:spPr>
            <a:xfrm>
              <a:off x="7293166" y="1505263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7416798" y="1636222"/>
              <a:ext cx="184735" cy="184187"/>
            </a:xfrm>
            <a:custGeom>
              <a:rect b="b" l="l" r="r" t="t"/>
              <a:pathLst>
                <a:path extrusionOk="0" h="185" w="185">
                  <a:moveTo>
                    <a:pt x="107" y="76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45" y="76"/>
                    <a:pt x="145" y="76"/>
                    <a:pt x="145" y="76"/>
                  </a:cubicBezTo>
                  <a:lnTo>
                    <a:pt x="107" y="76"/>
                  </a:lnTo>
                  <a:close/>
                  <a:moveTo>
                    <a:pt x="106" y="103"/>
                  </a:moveTo>
                  <a:cubicBezTo>
                    <a:pt x="112" y="121"/>
                    <a:pt x="112" y="121"/>
                    <a:pt x="112" y="12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4" y="97"/>
                    <a:pt x="104" y="97"/>
                    <a:pt x="104" y="97"/>
                  </a:cubicBezTo>
                  <a:lnTo>
                    <a:pt x="106" y="103"/>
                  </a:lnTo>
                  <a:close/>
                  <a:moveTo>
                    <a:pt x="168" y="3"/>
                  </a:moveTo>
                  <a:cubicBezTo>
                    <a:pt x="168" y="2"/>
                    <a:pt x="167" y="1"/>
                    <a:pt x="166" y="0"/>
                  </a:cubicBezTo>
                  <a:cubicBezTo>
                    <a:pt x="165" y="0"/>
                    <a:pt x="163" y="0"/>
                    <a:pt x="162" y="0"/>
                  </a:cubicBezTo>
                  <a:cubicBezTo>
                    <a:pt x="162" y="0"/>
                    <a:pt x="129" y="17"/>
                    <a:pt x="92" y="17"/>
                  </a:cubicBezTo>
                  <a:cubicBezTo>
                    <a:pt x="56" y="17"/>
                    <a:pt x="23" y="0"/>
                    <a:pt x="23" y="0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3"/>
                    <a:pt x="0" y="55"/>
                    <a:pt x="0" y="105"/>
                  </a:cubicBezTo>
                  <a:cubicBezTo>
                    <a:pt x="0" y="159"/>
                    <a:pt x="88" y="185"/>
                    <a:pt x="92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7" y="185"/>
                    <a:pt x="185" y="159"/>
                    <a:pt x="185" y="105"/>
                  </a:cubicBezTo>
                  <a:cubicBezTo>
                    <a:pt x="185" y="55"/>
                    <a:pt x="168" y="3"/>
                    <a:pt x="168" y="3"/>
                  </a:cubicBezTo>
                  <a:close/>
                  <a:moveTo>
                    <a:pt x="92" y="177"/>
                  </a:moveTo>
                  <a:cubicBezTo>
                    <a:pt x="84" y="175"/>
                    <a:pt x="8" y="149"/>
                    <a:pt x="8" y="105"/>
                  </a:cubicBezTo>
                  <a:cubicBezTo>
                    <a:pt x="8" y="64"/>
                    <a:pt x="20" y="25"/>
                    <a:pt x="24" y="10"/>
                  </a:cubicBezTo>
                  <a:cubicBezTo>
                    <a:pt x="34" y="15"/>
                    <a:pt x="62" y="25"/>
                    <a:pt x="92" y="25"/>
                  </a:cubicBezTo>
                  <a:cubicBezTo>
                    <a:pt x="123" y="25"/>
                    <a:pt x="151" y="15"/>
                    <a:pt x="161" y="10"/>
                  </a:cubicBezTo>
                  <a:cubicBezTo>
                    <a:pt x="165" y="25"/>
                    <a:pt x="177" y="64"/>
                    <a:pt x="177" y="105"/>
                  </a:cubicBezTo>
                  <a:cubicBezTo>
                    <a:pt x="177" y="149"/>
                    <a:pt x="101" y="175"/>
                    <a:pt x="92" y="1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4" name="Google Shape;964;p29"/>
          <p:cNvGrpSpPr/>
          <p:nvPr/>
        </p:nvGrpSpPr>
        <p:grpSpPr>
          <a:xfrm>
            <a:off x="8917301" y="1730329"/>
            <a:ext cx="432000" cy="432000"/>
            <a:chOff x="9374501" y="1501729"/>
            <a:chExt cx="432000" cy="432000"/>
          </a:xfrm>
        </p:grpSpPr>
        <p:sp>
          <p:nvSpPr>
            <p:cNvPr id="965" name="Google Shape;965;p29"/>
            <p:cNvSpPr/>
            <p:nvPr/>
          </p:nvSpPr>
          <p:spPr>
            <a:xfrm>
              <a:off x="9374501" y="1501729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9499705" y="1626070"/>
              <a:ext cx="204784" cy="205999"/>
            </a:xfrm>
            <a:custGeom>
              <a:rect b="b" l="l" r="r" t="t"/>
              <a:pathLst>
                <a:path extrusionOk="0" h="186" w="185">
                  <a:moveTo>
                    <a:pt x="105" y="60"/>
                  </a:move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5" y="58"/>
                    <a:pt x="135" y="55"/>
                  </a:cubicBezTo>
                  <a:cubicBezTo>
                    <a:pt x="135" y="53"/>
                    <a:pt x="133" y="51"/>
                    <a:pt x="130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1"/>
                    <a:pt x="101" y="53"/>
                    <a:pt x="101" y="55"/>
                  </a:cubicBezTo>
                  <a:cubicBezTo>
                    <a:pt x="101" y="58"/>
                    <a:pt x="103" y="60"/>
                    <a:pt x="105" y="60"/>
                  </a:cubicBezTo>
                  <a:close/>
                  <a:moveTo>
                    <a:pt x="105" y="76"/>
                  </a:moveTo>
                  <a:cubicBezTo>
                    <a:pt x="147" y="76"/>
                    <a:pt x="147" y="76"/>
                    <a:pt x="147" y="76"/>
                  </a:cubicBezTo>
                  <a:cubicBezTo>
                    <a:pt x="150" y="76"/>
                    <a:pt x="152" y="75"/>
                    <a:pt x="152" y="72"/>
                  </a:cubicBezTo>
                  <a:cubicBezTo>
                    <a:pt x="152" y="70"/>
                    <a:pt x="150" y="68"/>
                    <a:pt x="147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3" y="68"/>
                    <a:pt x="101" y="70"/>
                    <a:pt x="101" y="72"/>
                  </a:cubicBezTo>
                  <a:cubicBezTo>
                    <a:pt x="101" y="75"/>
                    <a:pt x="103" y="76"/>
                    <a:pt x="105" y="76"/>
                  </a:cubicBezTo>
                  <a:close/>
                  <a:moveTo>
                    <a:pt x="105" y="93"/>
                  </a:moveTo>
                  <a:cubicBezTo>
                    <a:pt x="122" y="93"/>
                    <a:pt x="122" y="93"/>
                    <a:pt x="122" y="93"/>
                  </a:cubicBezTo>
                  <a:cubicBezTo>
                    <a:pt x="124" y="93"/>
                    <a:pt x="126" y="91"/>
                    <a:pt x="126" y="89"/>
                  </a:cubicBezTo>
                  <a:cubicBezTo>
                    <a:pt x="126" y="87"/>
                    <a:pt x="124" y="85"/>
                    <a:pt x="122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5"/>
                    <a:pt x="101" y="87"/>
                    <a:pt x="101" y="89"/>
                  </a:cubicBezTo>
                  <a:cubicBezTo>
                    <a:pt x="101" y="91"/>
                    <a:pt x="103" y="93"/>
                    <a:pt x="105" y="93"/>
                  </a:cubicBezTo>
                  <a:close/>
                  <a:moveTo>
                    <a:pt x="177" y="9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2" y="0"/>
                  </a:cubicBezTo>
                  <a:cubicBezTo>
                    <a:pt x="88" y="0"/>
                    <a:pt x="84" y="4"/>
                    <a:pt x="84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8" y="34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40"/>
                    <a:pt x="12" y="144"/>
                    <a:pt x="17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3" y="180"/>
                    <a:pt x="63" y="181"/>
                    <a:pt x="63" y="182"/>
                  </a:cubicBezTo>
                  <a:cubicBezTo>
                    <a:pt x="63" y="184"/>
                    <a:pt x="65" y="186"/>
                    <a:pt x="67" y="186"/>
                  </a:cubicBezTo>
                  <a:cubicBezTo>
                    <a:pt x="68" y="186"/>
                    <a:pt x="69" y="186"/>
                    <a:pt x="70" y="185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6" y="186"/>
                    <a:pt x="117" y="186"/>
                    <a:pt x="118" y="186"/>
                  </a:cubicBezTo>
                  <a:cubicBezTo>
                    <a:pt x="120" y="186"/>
                    <a:pt x="122" y="184"/>
                    <a:pt x="122" y="182"/>
                  </a:cubicBezTo>
                  <a:cubicBezTo>
                    <a:pt x="122" y="181"/>
                    <a:pt x="122" y="180"/>
                    <a:pt x="121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3" y="144"/>
                    <a:pt x="177" y="140"/>
                    <a:pt x="177" y="135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82" y="34"/>
                    <a:pt x="185" y="30"/>
                    <a:pt x="185" y="2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3"/>
                    <a:pt x="182" y="9"/>
                    <a:pt x="177" y="9"/>
                  </a:cubicBezTo>
                  <a:close/>
                  <a:moveTo>
                    <a:pt x="168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8" y="34"/>
                    <a:pt x="168" y="34"/>
                    <a:pt x="168" y="34"/>
                  </a:cubicBezTo>
                  <a:lnTo>
                    <a:pt x="168" y="135"/>
                  </a:lnTo>
                  <a:close/>
                  <a:moveTo>
                    <a:pt x="177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77" y="26"/>
                  </a:lnTo>
                  <a:close/>
                  <a:moveTo>
                    <a:pt x="105" y="110"/>
                  </a:moveTo>
                  <a:cubicBezTo>
                    <a:pt x="147" y="110"/>
                    <a:pt x="147" y="110"/>
                    <a:pt x="147" y="110"/>
                  </a:cubicBezTo>
                  <a:cubicBezTo>
                    <a:pt x="150" y="110"/>
                    <a:pt x="152" y="108"/>
                    <a:pt x="152" y="106"/>
                  </a:cubicBezTo>
                  <a:cubicBezTo>
                    <a:pt x="152" y="104"/>
                    <a:pt x="150" y="102"/>
                    <a:pt x="147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3" y="102"/>
                    <a:pt x="101" y="104"/>
                    <a:pt x="101" y="106"/>
                  </a:cubicBezTo>
                  <a:cubicBezTo>
                    <a:pt x="101" y="108"/>
                    <a:pt x="103" y="110"/>
                    <a:pt x="105" y="110"/>
                  </a:cubicBezTo>
                  <a:close/>
                  <a:moveTo>
                    <a:pt x="42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0" y="110"/>
                    <a:pt x="84" y="106"/>
                    <a:pt x="84" y="102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55"/>
                    <a:pt x="80" y="51"/>
                    <a:pt x="76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5"/>
                    <a:pt x="33" y="6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6"/>
                    <a:pt x="37" y="110"/>
                    <a:pt x="42" y="110"/>
                  </a:cubicBezTo>
                  <a:close/>
                  <a:moveTo>
                    <a:pt x="42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42" y="102"/>
                    <a:pt x="42" y="102"/>
                    <a:pt x="42" y="102"/>
                  </a:cubicBezTo>
                  <a:lnTo>
                    <a:pt x="42" y="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67" name="Google Shape;967;p29"/>
          <p:cNvSpPr txBox="1"/>
          <p:nvPr/>
        </p:nvSpPr>
        <p:spPr>
          <a:xfrm flipH="1">
            <a:off x="4351395" y="40825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68" name="Google Shape;968;p29"/>
          <p:cNvSpPr txBox="1"/>
          <p:nvPr/>
        </p:nvSpPr>
        <p:spPr>
          <a:xfrm flipH="1">
            <a:off x="4351395" y="42827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9" name="Google Shape;969;p29"/>
          <p:cNvCxnSpPr/>
          <p:nvPr/>
        </p:nvCxnSpPr>
        <p:spPr>
          <a:xfrm rot="10800000">
            <a:off x="4216514" y="4115572"/>
            <a:ext cx="0" cy="13352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0" name="Google Shape;970;p29"/>
          <p:cNvSpPr/>
          <p:nvPr/>
        </p:nvSpPr>
        <p:spPr>
          <a:xfrm>
            <a:off x="4144967" y="4042500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1" name="Google Shape;971;p29"/>
          <p:cNvSpPr txBox="1"/>
          <p:nvPr/>
        </p:nvSpPr>
        <p:spPr>
          <a:xfrm flipH="1">
            <a:off x="6695286" y="3586032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2" name="Google Shape;972;p29"/>
          <p:cNvSpPr txBox="1"/>
          <p:nvPr/>
        </p:nvSpPr>
        <p:spPr>
          <a:xfrm flipH="1">
            <a:off x="6695286" y="3786287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3" name="Google Shape;973;p29"/>
          <p:cNvCxnSpPr/>
          <p:nvPr/>
        </p:nvCxnSpPr>
        <p:spPr>
          <a:xfrm rot="10800000">
            <a:off x="6566381" y="3888596"/>
            <a:ext cx="0" cy="169214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4" name="Google Shape;974;p29"/>
          <p:cNvSpPr/>
          <p:nvPr/>
        </p:nvSpPr>
        <p:spPr>
          <a:xfrm>
            <a:off x="6494834" y="3815523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5" name="Google Shape;975;p29"/>
          <p:cNvCxnSpPr/>
          <p:nvPr/>
        </p:nvCxnSpPr>
        <p:spPr>
          <a:xfrm rot="10800000">
            <a:off x="9900176" y="4212796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6" name="Google Shape;976;p29"/>
          <p:cNvSpPr txBox="1"/>
          <p:nvPr/>
        </p:nvSpPr>
        <p:spPr>
          <a:xfrm flipH="1">
            <a:off x="10005080" y="39250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7" name="Google Shape;977;p29"/>
          <p:cNvSpPr txBox="1"/>
          <p:nvPr/>
        </p:nvSpPr>
        <p:spPr>
          <a:xfrm flipH="1">
            <a:off x="10005080" y="41252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8" name="Google Shape;978;p29"/>
          <p:cNvSpPr/>
          <p:nvPr/>
        </p:nvSpPr>
        <p:spPr>
          <a:xfrm>
            <a:off x="9828629" y="4139724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29"/>
          <p:cNvSpPr txBox="1"/>
          <p:nvPr/>
        </p:nvSpPr>
        <p:spPr>
          <a:xfrm flipH="1">
            <a:off x="8963821" y="2816461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0" name="Google Shape;980;p29"/>
          <p:cNvSpPr txBox="1"/>
          <p:nvPr/>
        </p:nvSpPr>
        <p:spPr>
          <a:xfrm flipH="1">
            <a:off x="8963821" y="3016716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1" name="Google Shape;981;p29"/>
          <p:cNvCxnSpPr/>
          <p:nvPr/>
        </p:nvCxnSpPr>
        <p:spPr>
          <a:xfrm rot="10800000">
            <a:off x="8799336" y="3092538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2" name="Google Shape;982;p29"/>
          <p:cNvSpPr/>
          <p:nvPr/>
        </p:nvSpPr>
        <p:spPr>
          <a:xfrm>
            <a:off x="8727789" y="3019466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29"/>
          <p:cNvSpPr/>
          <p:nvPr/>
        </p:nvSpPr>
        <p:spPr>
          <a:xfrm>
            <a:off x="588803" y="1647008"/>
            <a:ext cx="616500" cy="6165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29"/>
          <p:cNvSpPr txBox="1"/>
          <p:nvPr/>
        </p:nvSpPr>
        <p:spPr>
          <a:xfrm flipH="1">
            <a:off x="773036" y="403936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5" name="Google Shape;985;p29"/>
          <p:cNvSpPr txBox="1"/>
          <p:nvPr/>
        </p:nvSpPr>
        <p:spPr>
          <a:xfrm flipH="1">
            <a:off x="773036" y="423961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6" name="Google Shape;986;p29"/>
          <p:cNvCxnSpPr/>
          <p:nvPr/>
        </p:nvCxnSpPr>
        <p:spPr>
          <a:xfrm rot="10800000">
            <a:off x="604379" y="4269219"/>
            <a:ext cx="0" cy="146304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7" name="Google Shape;987;p29"/>
          <p:cNvSpPr/>
          <p:nvPr/>
        </p:nvSpPr>
        <p:spPr>
          <a:xfrm>
            <a:off x="532832" y="4196148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29"/>
          <p:cNvSpPr txBox="1"/>
          <p:nvPr/>
        </p:nvSpPr>
        <p:spPr>
          <a:xfrm flipH="1">
            <a:off x="2166194" y="3068828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9" name="Google Shape;989;p29"/>
          <p:cNvSpPr txBox="1"/>
          <p:nvPr/>
        </p:nvSpPr>
        <p:spPr>
          <a:xfrm flipH="1">
            <a:off x="2166194" y="3269083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0" name="Google Shape;990;p29"/>
          <p:cNvCxnSpPr/>
          <p:nvPr/>
        </p:nvCxnSpPr>
        <p:spPr>
          <a:xfrm rot="10800000">
            <a:off x="2012979" y="3357327"/>
            <a:ext cx="0" cy="230775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91" name="Google Shape;991;p29"/>
          <p:cNvSpPr/>
          <p:nvPr/>
        </p:nvSpPr>
        <p:spPr>
          <a:xfrm>
            <a:off x="1941432" y="3284255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2" name="Google Shape;992;p29"/>
          <p:cNvCxnSpPr/>
          <p:nvPr/>
        </p:nvCxnSpPr>
        <p:spPr>
          <a:xfrm flipH="1" rot="10800000">
            <a:off x="-451250" y="53802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29"/>
          <p:cNvCxnSpPr/>
          <p:nvPr/>
        </p:nvCxnSpPr>
        <p:spPr>
          <a:xfrm>
            <a:off x="906900" y="5380275"/>
            <a:ext cx="955800" cy="538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4" name="Google Shape;994;p29"/>
          <p:cNvSpPr/>
          <p:nvPr/>
        </p:nvSpPr>
        <p:spPr>
          <a:xfrm>
            <a:off x="5574797" y="44342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5" name="Google Shape;995;p29"/>
          <p:cNvSpPr/>
          <p:nvPr/>
        </p:nvSpPr>
        <p:spPr>
          <a:xfrm>
            <a:off x="7494403" y="4943478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29"/>
          <p:cNvSpPr/>
          <p:nvPr/>
        </p:nvSpPr>
        <p:spPr>
          <a:xfrm>
            <a:off x="4647422" y="50962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7" name="Google Shape;997;p29"/>
          <p:cNvCxnSpPr/>
          <p:nvPr/>
        </p:nvCxnSpPr>
        <p:spPr>
          <a:xfrm flipH="1" rot="10800000">
            <a:off x="1846863" y="3679200"/>
            <a:ext cx="970200" cy="2216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8" name="Google Shape;998;p29"/>
          <p:cNvCxnSpPr/>
          <p:nvPr/>
        </p:nvCxnSpPr>
        <p:spPr>
          <a:xfrm rot="10800000">
            <a:off x="2832525" y="3694550"/>
            <a:ext cx="894300" cy="173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9" name="Google Shape;999;p29"/>
          <p:cNvCxnSpPr/>
          <p:nvPr/>
        </p:nvCxnSpPr>
        <p:spPr>
          <a:xfrm flipH="1" rot="10800000">
            <a:off x="3734038" y="5180050"/>
            <a:ext cx="984300" cy="25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0" name="Google Shape;1000;p29"/>
          <p:cNvCxnSpPr/>
          <p:nvPr/>
        </p:nvCxnSpPr>
        <p:spPr>
          <a:xfrm flipH="1" rot="10800000">
            <a:off x="4733625" y="4487350"/>
            <a:ext cx="939000" cy="69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1" name="Google Shape;1001;p29"/>
          <p:cNvCxnSpPr/>
          <p:nvPr/>
        </p:nvCxnSpPr>
        <p:spPr>
          <a:xfrm flipH="1" rot="10800000">
            <a:off x="6589700" y="5010675"/>
            <a:ext cx="960900" cy="440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29"/>
          <p:cNvCxnSpPr/>
          <p:nvPr/>
        </p:nvCxnSpPr>
        <p:spPr>
          <a:xfrm flipH="1" rot="10800000">
            <a:off x="10267575" y="4010250"/>
            <a:ext cx="1016100" cy="157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3" name="Google Shape;1003;p29"/>
          <p:cNvCxnSpPr/>
          <p:nvPr/>
        </p:nvCxnSpPr>
        <p:spPr>
          <a:xfrm flipH="1" rot="10800000">
            <a:off x="7550600" y="3378975"/>
            <a:ext cx="900600" cy="163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4" name="Google Shape;1004;p29"/>
          <p:cNvSpPr/>
          <p:nvPr/>
        </p:nvSpPr>
        <p:spPr>
          <a:xfrm>
            <a:off x="2741997" y="36380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5" name="Google Shape;1005;p29"/>
          <p:cNvSpPr/>
          <p:nvPr/>
        </p:nvSpPr>
        <p:spPr>
          <a:xfrm>
            <a:off x="1772822" y="58120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6" name="Google Shape;1006;p29"/>
          <p:cNvCxnSpPr/>
          <p:nvPr/>
        </p:nvCxnSpPr>
        <p:spPr>
          <a:xfrm rot="10800000">
            <a:off x="9364550" y="3638000"/>
            <a:ext cx="918600" cy="1950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7" name="Google Shape;1007;p29"/>
          <p:cNvCxnSpPr/>
          <p:nvPr/>
        </p:nvCxnSpPr>
        <p:spPr>
          <a:xfrm rot="10800000">
            <a:off x="11283625" y="4040600"/>
            <a:ext cx="1331700" cy="78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8" name="Google Shape;1008;p29"/>
          <p:cNvCxnSpPr/>
          <p:nvPr/>
        </p:nvCxnSpPr>
        <p:spPr>
          <a:xfrm rot="10800000">
            <a:off x="8441700" y="3381550"/>
            <a:ext cx="948600" cy="27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9" name="Google Shape;1009;p29"/>
          <p:cNvCxnSpPr/>
          <p:nvPr/>
        </p:nvCxnSpPr>
        <p:spPr>
          <a:xfrm rot="10800000">
            <a:off x="5673400" y="4483550"/>
            <a:ext cx="907500" cy="98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0" name="Google Shape;1010;p29"/>
          <p:cNvSpPr/>
          <p:nvPr/>
        </p:nvSpPr>
        <p:spPr>
          <a:xfrm>
            <a:off x="367219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1" name="Google Shape;1011;p29"/>
          <p:cNvSpPr/>
          <p:nvPr/>
        </p:nvSpPr>
        <p:spPr>
          <a:xfrm>
            <a:off x="84774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2" name="Google Shape;1012;p29"/>
          <p:cNvSpPr/>
          <p:nvPr/>
        </p:nvSpPr>
        <p:spPr>
          <a:xfrm>
            <a:off x="6518372" y="53802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3" name="Google Shape;1013;p29"/>
          <p:cNvSpPr/>
          <p:nvPr/>
        </p:nvSpPr>
        <p:spPr>
          <a:xfrm>
            <a:off x="8392122" y="33455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4" name="Google Shape;1014;p29"/>
          <p:cNvSpPr/>
          <p:nvPr/>
        </p:nvSpPr>
        <p:spPr>
          <a:xfrm>
            <a:off x="9308072" y="35860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5" name="Google Shape;1015;p29"/>
          <p:cNvSpPr/>
          <p:nvPr/>
        </p:nvSpPr>
        <p:spPr>
          <a:xfrm>
            <a:off x="10208622" y="5484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6" name="Google Shape;1016;p29"/>
          <p:cNvSpPr/>
          <p:nvPr/>
        </p:nvSpPr>
        <p:spPr>
          <a:xfrm>
            <a:off x="11196497" y="39631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7" name="Google Shape;1017;p2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30"/>
          <p:cNvGrpSpPr/>
          <p:nvPr/>
        </p:nvGrpSpPr>
        <p:grpSpPr>
          <a:xfrm>
            <a:off x="394798" y="2610837"/>
            <a:ext cx="10184076" cy="2554979"/>
            <a:chOff x="1242823" y="5441631"/>
            <a:chExt cx="21221246" cy="5109957"/>
          </a:xfrm>
        </p:grpSpPr>
        <p:cxnSp>
          <p:nvCxnSpPr>
            <p:cNvPr id="1023" name="Google Shape;1023;p30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4" name="Google Shape;1024;p30"/>
            <p:cNvCxnSpPr/>
            <p:nvPr/>
          </p:nvCxnSpPr>
          <p:spPr>
            <a:xfrm>
              <a:off x="1242823" y="7935106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5" name="Google Shape;1025;p30"/>
            <p:cNvCxnSpPr/>
            <p:nvPr/>
          </p:nvCxnSpPr>
          <p:spPr>
            <a:xfrm>
              <a:off x="1242823" y="10551588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026" name="Google Shape;1026;p30"/>
          <p:cNvGrpSpPr/>
          <p:nvPr/>
        </p:nvGrpSpPr>
        <p:grpSpPr>
          <a:xfrm>
            <a:off x="2273525" y="1377938"/>
            <a:ext cx="6604166" cy="5062658"/>
            <a:chOff x="2923208" y="1374391"/>
            <a:chExt cx="6604166" cy="4332242"/>
          </a:xfrm>
        </p:grpSpPr>
        <p:grpSp>
          <p:nvGrpSpPr>
            <p:cNvPr id="1027" name="Google Shape;1027;p30"/>
            <p:cNvGrpSpPr/>
            <p:nvPr/>
          </p:nvGrpSpPr>
          <p:grpSpPr>
            <a:xfrm>
              <a:off x="2923208" y="1374391"/>
              <a:ext cx="3302083" cy="4332242"/>
              <a:chOff x="8965846" y="3131615"/>
              <a:chExt cx="6604166" cy="8664484"/>
            </a:xfrm>
          </p:grpSpPr>
          <p:cxnSp>
            <p:nvCxnSpPr>
              <p:cNvPr id="1028" name="Google Shape;1028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9" name="Google Shape;1029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0" name="Google Shape;1030;p30"/>
              <p:cNvCxnSpPr/>
              <p:nvPr/>
            </p:nvCxnSpPr>
            <p:spPr>
              <a:xfrm>
                <a:off x="15570013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1" name="Google Shape;1031;p30"/>
            <p:cNvGrpSpPr/>
            <p:nvPr/>
          </p:nvGrpSpPr>
          <p:grpSpPr>
            <a:xfrm>
              <a:off x="7885564" y="1374391"/>
              <a:ext cx="1641810" cy="4332242"/>
              <a:chOff x="8965846" y="3131615"/>
              <a:chExt cx="3283620" cy="8664484"/>
            </a:xfrm>
          </p:grpSpPr>
          <p:cxnSp>
            <p:nvCxnSpPr>
              <p:cNvPr id="1032" name="Google Shape;1032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34" name="Google Shape;1034;p30"/>
          <p:cNvSpPr/>
          <p:nvPr/>
        </p:nvSpPr>
        <p:spPr>
          <a:xfrm>
            <a:off x="490062" y="1771164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5" name="Google Shape;1035;p30"/>
          <p:cNvSpPr/>
          <p:nvPr/>
        </p:nvSpPr>
        <p:spPr>
          <a:xfrm>
            <a:off x="490062" y="3018513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6" name="Google Shape;1036;p30"/>
          <p:cNvSpPr/>
          <p:nvPr/>
        </p:nvSpPr>
        <p:spPr>
          <a:xfrm>
            <a:off x="464463" y="429569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7" name="Google Shape;1037;p30"/>
          <p:cNvSpPr/>
          <p:nvPr/>
        </p:nvSpPr>
        <p:spPr>
          <a:xfrm>
            <a:off x="458156" y="560393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8" name="Google Shape;1038;p30"/>
          <p:cNvSpPr/>
          <p:nvPr/>
        </p:nvSpPr>
        <p:spPr>
          <a:xfrm>
            <a:off x="2463096" y="1767970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9" name="Google Shape;1039;p30"/>
          <p:cNvSpPr/>
          <p:nvPr/>
        </p:nvSpPr>
        <p:spPr>
          <a:xfrm>
            <a:off x="4114140" y="1762901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0" name="Google Shape;1040;p30"/>
          <p:cNvSpPr/>
          <p:nvPr/>
        </p:nvSpPr>
        <p:spPr>
          <a:xfrm>
            <a:off x="5774412" y="1771164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1" name="Google Shape;1041;p30"/>
          <p:cNvSpPr/>
          <p:nvPr/>
        </p:nvSpPr>
        <p:spPr>
          <a:xfrm>
            <a:off x="7416221" y="1767606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2" name="Google Shape;1042;p30"/>
          <p:cNvSpPr/>
          <p:nvPr/>
        </p:nvSpPr>
        <p:spPr>
          <a:xfrm>
            <a:off x="9076498" y="1774224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3" name="Google Shape;1043;p30"/>
          <p:cNvSpPr txBox="1"/>
          <p:nvPr/>
        </p:nvSpPr>
        <p:spPr>
          <a:xfrm>
            <a:off x="2507422" y="288478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awareness step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30"/>
          <p:cNvSpPr txBox="1"/>
          <p:nvPr/>
        </p:nvSpPr>
        <p:spPr>
          <a:xfrm>
            <a:off x="4158463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consideration step 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30"/>
          <p:cNvSpPr txBox="1"/>
          <p:nvPr/>
        </p:nvSpPr>
        <p:spPr>
          <a:xfrm>
            <a:off x="5818735" y="2890465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material purchase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 sale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30"/>
          <p:cNvSpPr txBox="1"/>
          <p:nvPr/>
        </p:nvSpPr>
        <p:spPr>
          <a:xfrm>
            <a:off x="7469778" y="2888822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service given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 by company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30"/>
          <p:cNvSpPr txBox="1"/>
          <p:nvPr/>
        </p:nvSpPr>
        <p:spPr>
          <a:xfrm>
            <a:off x="9120821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 review on a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purchases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30"/>
          <p:cNvSpPr/>
          <p:nvPr/>
        </p:nvSpPr>
        <p:spPr>
          <a:xfrm>
            <a:off x="6482584" y="3673419"/>
            <a:ext cx="2639597" cy="905369"/>
          </a:xfrm>
          <a:custGeom>
            <a:rect b="b" l="l" r="r" t="t"/>
            <a:pathLst>
              <a:path extrusionOk="0" h="1084274" w="2639597">
                <a:moveTo>
                  <a:pt x="281211" y="0"/>
                </a:moveTo>
                <a:lnTo>
                  <a:pt x="2576167" y="0"/>
                </a:lnTo>
                <a:cubicBezTo>
                  <a:pt x="2611198" y="0"/>
                  <a:pt x="2639597" y="28399"/>
                  <a:pt x="2639597" y="63430"/>
                </a:cubicBezTo>
                <a:lnTo>
                  <a:pt x="2639597" y="1020844"/>
                </a:lnTo>
                <a:cubicBezTo>
                  <a:pt x="2639597" y="1055875"/>
                  <a:pt x="2611198" y="1084274"/>
                  <a:pt x="2576167" y="1084274"/>
                </a:cubicBezTo>
                <a:lnTo>
                  <a:pt x="281211" y="1084274"/>
                </a:lnTo>
                <a:cubicBezTo>
                  <a:pt x="246180" y="1084274"/>
                  <a:pt x="217781" y="1055875"/>
                  <a:pt x="217781" y="1020844"/>
                </a:cubicBezTo>
                <a:lnTo>
                  <a:pt x="217781" y="686429"/>
                </a:lnTo>
                <a:lnTo>
                  <a:pt x="0" y="542138"/>
                </a:lnTo>
                <a:lnTo>
                  <a:pt x="217781" y="397848"/>
                </a:lnTo>
                <a:lnTo>
                  <a:pt x="217781" y="63430"/>
                </a:lnTo>
                <a:cubicBezTo>
                  <a:pt x="217781" y="28399"/>
                  <a:pt x="246180" y="0"/>
                  <a:pt x="281211" y="0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30"/>
          <p:cNvSpPr txBox="1"/>
          <p:nvPr/>
        </p:nvSpPr>
        <p:spPr>
          <a:xfrm flipH="1">
            <a:off x="8002890" y="4018024"/>
            <a:ext cx="98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$67.8K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50" name="Google Shape;10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2929" y="3517990"/>
            <a:ext cx="1146300" cy="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30"/>
          <p:cNvSpPr txBox="1"/>
          <p:nvPr/>
        </p:nvSpPr>
        <p:spPr>
          <a:xfrm flipH="1">
            <a:off x="2396593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2" name="Google Shape;1052;p30"/>
          <p:cNvSpPr txBox="1"/>
          <p:nvPr/>
        </p:nvSpPr>
        <p:spPr>
          <a:xfrm flipH="1">
            <a:off x="2396593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30"/>
          <p:cNvSpPr txBox="1"/>
          <p:nvPr/>
        </p:nvSpPr>
        <p:spPr>
          <a:xfrm flipH="1">
            <a:off x="4153402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4" name="Google Shape;1054;p30"/>
          <p:cNvSpPr txBox="1"/>
          <p:nvPr/>
        </p:nvSpPr>
        <p:spPr>
          <a:xfrm flipH="1">
            <a:off x="4153402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30"/>
          <p:cNvSpPr txBox="1"/>
          <p:nvPr/>
        </p:nvSpPr>
        <p:spPr>
          <a:xfrm flipH="1">
            <a:off x="5810990" y="5880565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6" name="Google Shape;1056;p30"/>
          <p:cNvSpPr txBox="1"/>
          <p:nvPr/>
        </p:nvSpPr>
        <p:spPr>
          <a:xfrm flipH="1">
            <a:off x="5810990" y="6080820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30"/>
          <p:cNvSpPr txBox="1"/>
          <p:nvPr/>
        </p:nvSpPr>
        <p:spPr>
          <a:xfrm flipH="1">
            <a:off x="7457774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8" name="Google Shape;1058;p30"/>
          <p:cNvSpPr txBox="1"/>
          <p:nvPr/>
        </p:nvSpPr>
        <p:spPr>
          <a:xfrm flipH="1">
            <a:off x="7457774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30"/>
          <p:cNvSpPr txBox="1"/>
          <p:nvPr/>
        </p:nvSpPr>
        <p:spPr>
          <a:xfrm flipH="1">
            <a:off x="9071438" y="5891279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60" name="Google Shape;1060;p30"/>
          <p:cNvSpPr txBox="1"/>
          <p:nvPr/>
        </p:nvSpPr>
        <p:spPr>
          <a:xfrm flipH="1">
            <a:off x="9071438" y="6091534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1" name="Google Shape;1061;p30"/>
          <p:cNvCxnSpPr/>
          <p:nvPr/>
        </p:nvCxnSpPr>
        <p:spPr>
          <a:xfrm flipH="1" rot="10800000">
            <a:off x="2284450" y="48083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2" name="Google Shape;1062;p30"/>
          <p:cNvCxnSpPr/>
          <p:nvPr/>
        </p:nvCxnSpPr>
        <p:spPr>
          <a:xfrm flipH="1" rot="10800000">
            <a:off x="5024575" y="4208025"/>
            <a:ext cx="1401000" cy="129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30"/>
          <p:cNvCxnSpPr/>
          <p:nvPr/>
        </p:nvCxnSpPr>
        <p:spPr>
          <a:xfrm flipH="1" rot="10800000">
            <a:off x="7764700" y="4777625"/>
            <a:ext cx="1416300" cy="48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30"/>
          <p:cNvCxnSpPr/>
          <p:nvPr/>
        </p:nvCxnSpPr>
        <p:spPr>
          <a:xfrm>
            <a:off x="3685300" y="4816000"/>
            <a:ext cx="1354500" cy="677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30"/>
          <p:cNvCxnSpPr/>
          <p:nvPr/>
        </p:nvCxnSpPr>
        <p:spPr>
          <a:xfrm>
            <a:off x="6425575" y="4208025"/>
            <a:ext cx="1369800" cy="106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6" name="Google Shape;1066;p30"/>
          <p:cNvCxnSpPr/>
          <p:nvPr/>
        </p:nvCxnSpPr>
        <p:spPr>
          <a:xfrm>
            <a:off x="9120954" y="4777489"/>
            <a:ext cx="1540200" cy="481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7" name="Google Shape;1067;p30"/>
          <p:cNvSpPr/>
          <p:nvPr/>
        </p:nvSpPr>
        <p:spPr>
          <a:xfrm>
            <a:off x="3619997" y="47629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8" name="Google Shape;1068;p30"/>
          <p:cNvSpPr/>
          <p:nvPr/>
        </p:nvSpPr>
        <p:spPr>
          <a:xfrm>
            <a:off x="2219147" y="583278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9" name="Google Shape;1069;p30"/>
          <p:cNvSpPr/>
          <p:nvPr/>
        </p:nvSpPr>
        <p:spPr>
          <a:xfrm>
            <a:off x="4959272" y="541715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0" name="Google Shape;1070;p30"/>
          <p:cNvSpPr/>
          <p:nvPr/>
        </p:nvSpPr>
        <p:spPr>
          <a:xfrm>
            <a:off x="6350759" y="4151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1" name="Google Shape;1071;p30"/>
          <p:cNvSpPr/>
          <p:nvPr/>
        </p:nvSpPr>
        <p:spPr>
          <a:xfrm>
            <a:off x="7701272" y="51600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30"/>
          <p:cNvSpPr/>
          <p:nvPr/>
        </p:nvSpPr>
        <p:spPr>
          <a:xfrm>
            <a:off x="9075872" y="4727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3" name="Google Shape;1073;p30"/>
          <p:cNvSpPr/>
          <p:nvPr/>
        </p:nvSpPr>
        <p:spPr>
          <a:xfrm>
            <a:off x="10535497" y="5187306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3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1"/>
          <p:cNvSpPr/>
          <p:nvPr/>
        </p:nvSpPr>
        <p:spPr>
          <a:xfrm>
            <a:off x="258073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245592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1" name="Google Shape;1081;p31"/>
          <p:cNvSpPr txBox="1"/>
          <p:nvPr/>
        </p:nvSpPr>
        <p:spPr>
          <a:xfrm>
            <a:off x="353863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4281972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4157168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4" name="Google Shape;1084;p31"/>
          <p:cNvSpPr txBox="1"/>
          <p:nvPr/>
        </p:nvSpPr>
        <p:spPr>
          <a:xfrm>
            <a:off x="5239869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5983211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5858407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7" name="Google Shape;1087;p31"/>
          <p:cNvSpPr txBox="1"/>
          <p:nvPr/>
        </p:nvSpPr>
        <p:spPr>
          <a:xfrm>
            <a:off x="6941108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7684450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7559646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31"/>
          <p:cNvSpPr txBox="1"/>
          <p:nvPr/>
        </p:nvSpPr>
        <p:spPr>
          <a:xfrm>
            <a:off x="8642347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9383416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9258612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3" name="Google Shape;1093;p31"/>
          <p:cNvSpPr txBox="1"/>
          <p:nvPr/>
        </p:nvSpPr>
        <p:spPr>
          <a:xfrm>
            <a:off x="10341313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i="0" sz="12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87949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75468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6" name="Google Shape;1096;p31"/>
          <p:cNvSpPr txBox="1"/>
          <p:nvPr/>
        </p:nvSpPr>
        <p:spPr>
          <a:xfrm>
            <a:off x="183739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7" name="Google Shape;1097;p31"/>
          <p:cNvSpPr/>
          <p:nvPr/>
        </p:nvSpPr>
        <p:spPr>
          <a:xfrm rot="-5400000">
            <a:off x="269032" y="4165684"/>
            <a:ext cx="2195100" cy="1618500"/>
          </a:xfrm>
          <a:prstGeom prst="round2SameRect">
            <a:avLst>
              <a:gd fmla="val 771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8" name="Google Shape;1098;p31"/>
          <p:cNvSpPr/>
          <p:nvPr/>
        </p:nvSpPr>
        <p:spPr>
          <a:xfrm rot="-5400000">
            <a:off x="1969827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p31"/>
          <p:cNvSpPr txBox="1"/>
          <p:nvPr/>
        </p:nvSpPr>
        <p:spPr>
          <a:xfrm flipH="1">
            <a:off x="753969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0" name="Google Shape;1100;p31"/>
          <p:cNvSpPr txBox="1"/>
          <p:nvPr/>
        </p:nvSpPr>
        <p:spPr>
          <a:xfrm flipH="1">
            <a:off x="722576" y="4382862"/>
            <a:ext cx="13326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Social, online ads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result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Radio, TV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Print ads (flyer, poster etc.)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1" name="Google Shape;1101;p31"/>
          <p:cNvSpPr/>
          <p:nvPr/>
        </p:nvSpPr>
        <p:spPr>
          <a:xfrm rot="-5400000">
            <a:off x="3671511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2" name="Google Shape;1102;p31"/>
          <p:cNvSpPr/>
          <p:nvPr/>
        </p:nvSpPr>
        <p:spPr>
          <a:xfrm rot="-5400000">
            <a:off x="5373195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3" name="Google Shape;1103;p31"/>
          <p:cNvSpPr/>
          <p:nvPr/>
        </p:nvSpPr>
        <p:spPr>
          <a:xfrm rot="-5400000">
            <a:off x="7074878" y="4146721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4" name="Google Shape;1104;p31"/>
          <p:cNvSpPr/>
          <p:nvPr/>
        </p:nvSpPr>
        <p:spPr>
          <a:xfrm rot="-5400000">
            <a:off x="8772952" y="4146721"/>
            <a:ext cx="2195100" cy="1618500"/>
          </a:xfrm>
          <a:prstGeom prst="round2SameRect">
            <a:avLst>
              <a:gd fmla="val 0" name="adj1"/>
              <a:gd fmla="val 1033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5" name="Google Shape;1105;p31"/>
          <p:cNvSpPr txBox="1"/>
          <p:nvPr/>
        </p:nvSpPr>
        <p:spPr>
          <a:xfrm flipH="1">
            <a:off x="2458670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6" name="Google Shape;1106;p31"/>
          <p:cNvSpPr txBox="1"/>
          <p:nvPr/>
        </p:nvSpPr>
        <p:spPr>
          <a:xfrm flipH="1">
            <a:off x="2427277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Video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Infographics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7" name="Google Shape;1107;p31"/>
          <p:cNvSpPr txBox="1"/>
          <p:nvPr/>
        </p:nvSpPr>
        <p:spPr>
          <a:xfrm flipH="1">
            <a:off x="4135139" y="4086688"/>
            <a:ext cx="1301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Ease of Purchase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8" name="Google Shape;1108;p31"/>
          <p:cNvSpPr txBox="1"/>
          <p:nvPr/>
        </p:nvSpPr>
        <p:spPr>
          <a:xfrm flipH="1">
            <a:off x="4135011" y="4382862"/>
            <a:ext cx="1332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Appointments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Locations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9" name="Google Shape;1109;p31"/>
          <p:cNvSpPr txBox="1"/>
          <p:nvPr/>
        </p:nvSpPr>
        <p:spPr>
          <a:xfrm flipH="1">
            <a:off x="5859952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 Sector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0" name="Google Shape;1110;p31"/>
          <p:cNvSpPr txBox="1"/>
          <p:nvPr/>
        </p:nvSpPr>
        <p:spPr>
          <a:xfrm flipH="1">
            <a:off x="5828559" y="4382862"/>
            <a:ext cx="13326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Native apps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messaging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Live chat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Knowledge base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1" name="Google Shape;1111;p31"/>
          <p:cNvSpPr txBox="1"/>
          <p:nvPr/>
        </p:nvSpPr>
        <p:spPr>
          <a:xfrm flipH="1">
            <a:off x="7568787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Nurture Loyalty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2" name="Google Shape;1112;p31"/>
          <p:cNvSpPr txBox="1"/>
          <p:nvPr/>
        </p:nvSpPr>
        <p:spPr>
          <a:xfrm flipH="1">
            <a:off x="7537394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Offers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Surveys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service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3" name="Google Shape;1113;p31"/>
          <p:cNvSpPr txBox="1"/>
          <p:nvPr/>
        </p:nvSpPr>
        <p:spPr>
          <a:xfrm flipH="1">
            <a:off x="9220823" y="4086688"/>
            <a:ext cx="130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Active Advocacy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4" name="Google Shape;1114;p31"/>
          <p:cNvSpPr txBox="1"/>
          <p:nvPr/>
        </p:nvSpPr>
        <p:spPr>
          <a:xfrm flipH="1">
            <a:off x="9239078" y="4382862"/>
            <a:ext cx="13326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User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1178514" y="2793572"/>
            <a:ext cx="288066" cy="260024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2881453" y="2771102"/>
            <a:ext cx="284668" cy="283829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4582130" y="2771102"/>
            <a:ext cx="262931" cy="288542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6272501" y="2793572"/>
            <a:ext cx="284668" cy="282989"/>
          </a:xfrm>
          <a:custGeom>
            <a:rect b="b" l="l" r="r" t="t"/>
            <a:pathLst>
              <a:path extrusionOk="0" h="185" w="186">
                <a:moveTo>
                  <a:pt x="180" y="74"/>
                </a:moveTo>
                <a:cubicBezTo>
                  <a:pt x="171" y="72"/>
                  <a:pt x="171" y="72"/>
                  <a:pt x="171" y="72"/>
                </a:cubicBezTo>
                <a:cubicBezTo>
                  <a:pt x="169" y="65"/>
                  <a:pt x="166" y="58"/>
                  <a:pt x="163" y="52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9" y="42"/>
                  <a:pt x="170" y="38"/>
                  <a:pt x="168" y="36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49" y="17"/>
                  <a:pt x="148" y="17"/>
                  <a:pt x="146" y="17"/>
                </a:cubicBezTo>
                <a:cubicBezTo>
                  <a:pt x="145" y="17"/>
                  <a:pt x="143" y="17"/>
                  <a:pt x="141" y="18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7" y="19"/>
                  <a:pt x="121" y="17"/>
                  <a:pt x="114" y="15"/>
                </a:cubicBezTo>
                <a:cubicBezTo>
                  <a:pt x="112" y="6"/>
                  <a:pt x="112" y="6"/>
                  <a:pt x="112" y="6"/>
                </a:cubicBezTo>
                <a:cubicBezTo>
                  <a:pt x="111" y="3"/>
                  <a:pt x="109" y="0"/>
                  <a:pt x="106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5" y="3"/>
                  <a:pt x="75" y="6"/>
                </a:cubicBezTo>
                <a:cubicBezTo>
                  <a:pt x="72" y="15"/>
                  <a:pt x="72" y="15"/>
                  <a:pt x="72" y="15"/>
                </a:cubicBezTo>
                <a:cubicBezTo>
                  <a:pt x="66" y="17"/>
                  <a:pt x="59" y="19"/>
                  <a:pt x="53" y="23"/>
                </a:cubicBezTo>
                <a:cubicBezTo>
                  <a:pt x="45" y="18"/>
                  <a:pt x="45" y="18"/>
                  <a:pt x="45" y="18"/>
                </a:cubicBezTo>
                <a:cubicBezTo>
                  <a:pt x="44" y="17"/>
                  <a:pt x="42" y="17"/>
                  <a:pt x="40" y="17"/>
                </a:cubicBezTo>
                <a:cubicBezTo>
                  <a:pt x="39" y="17"/>
                  <a:pt x="37" y="17"/>
                  <a:pt x="36" y="18"/>
                </a:cubicBezTo>
                <a:cubicBezTo>
                  <a:pt x="19" y="36"/>
                  <a:pt x="19" y="36"/>
                  <a:pt x="19" y="36"/>
                </a:cubicBezTo>
                <a:cubicBezTo>
                  <a:pt x="16" y="38"/>
                  <a:pt x="17" y="42"/>
                  <a:pt x="19" y="44"/>
                </a:cubicBezTo>
                <a:cubicBezTo>
                  <a:pt x="24" y="52"/>
                  <a:pt x="24" y="52"/>
                  <a:pt x="24" y="52"/>
                </a:cubicBezTo>
                <a:cubicBezTo>
                  <a:pt x="20" y="58"/>
                  <a:pt x="17" y="65"/>
                  <a:pt x="1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4" y="75"/>
                  <a:pt x="0" y="77"/>
                  <a:pt x="0" y="8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4" y="110"/>
                  <a:pt x="7" y="111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20"/>
                  <a:pt x="20" y="127"/>
                  <a:pt x="24" y="133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3"/>
                  <a:pt x="16" y="147"/>
                  <a:pt x="19" y="149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68"/>
                  <a:pt x="39" y="168"/>
                  <a:pt x="40" y="168"/>
                </a:cubicBezTo>
                <a:cubicBezTo>
                  <a:pt x="42" y="168"/>
                  <a:pt x="44" y="168"/>
                  <a:pt x="45" y="167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9" y="166"/>
                  <a:pt x="66" y="168"/>
                  <a:pt x="72" y="170"/>
                </a:cubicBezTo>
                <a:cubicBezTo>
                  <a:pt x="75" y="179"/>
                  <a:pt x="75" y="179"/>
                  <a:pt x="75" y="179"/>
                </a:cubicBezTo>
                <a:cubicBezTo>
                  <a:pt x="75" y="182"/>
                  <a:pt x="77" y="185"/>
                  <a:pt x="81" y="185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09" y="185"/>
                  <a:pt x="111" y="182"/>
                  <a:pt x="112" y="179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21" y="168"/>
                  <a:pt x="127" y="166"/>
                  <a:pt x="133" y="162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3" y="168"/>
                  <a:pt x="145" y="168"/>
                  <a:pt x="146" y="168"/>
                </a:cubicBezTo>
                <a:cubicBezTo>
                  <a:pt x="148" y="168"/>
                  <a:pt x="149" y="168"/>
                  <a:pt x="150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70" y="147"/>
                  <a:pt x="169" y="143"/>
                  <a:pt x="168" y="141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66" y="127"/>
                  <a:pt x="169" y="120"/>
                  <a:pt x="171" y="113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83" y="110"/>
                  <a:pt x="186" y="108"/>
                  <a:pt x="186" y="105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77"/>
                  <a:pt x="183" y="75"/>
                  <a:pt x="180" y="74"/>
                </a:cubicBezTo>
                <a:close/>
                <a:moveTo>
                  <a:pt x="178" y="103"/>
                </a:moveTo>
                <a:cubicBezTo>
                  <a:pt x="178" y="103"/>
                  <a:pt x="178" y="103"/>
                  <a:pt x="177" y="103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66" y="106"/>
                  <a:pt x="164" y="108"/>
                  <a:pt x="163" y="111"/>
                </a:cubicBezTo>
                <a:cubicBezTo>
                  <a:pt x="161" y="117"/>
                  <a:pt x="159" y="123"/>
                  <a:pt x="156" y="129"/>
                </a:cubicBezTo>
                <a:cubicBezTo>
                  <a:pt x="154" y="131"/>
                  <a:pt x="154" y="134"/>
                  <a:pt x="156" y="137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6" y="154"/>
                  <a:pt x="135" y="154"/>
                  <a:pt x="133" y="154"/>
                </a:cubicBezTo>
                <a:cubicBezTo>
                  <a:pt x="132" y="154"/>
                  <a:pt x="130" y="154"/>
                  <a:pt x="129" y="155"/>
                </a:cubicBezTo>
                <a:cubicBezTo>
                  <a:pt x="124" y="158"/>
                  <a:pt x="118" y="160"/>
                  <a:pt x="112" y="162"/>
                </a:cubicBezTo>
                <a:cubicBezTo>
                  <a:pt x="109" y="163"/>
                  <a:pt x="107" y="165"/>
                  <a:pt x="106" y="168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83" y="177"/>
                  <a:pt x="83" y="177"/>
                  <a:pt x="83" y="177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0" y="165"/>
                  <a:pt x="78" y="163"/>
                  <a:pt x="75" y="162"/>
                </a:cubicBezTo>
                <a:cubicBezTo>
                  <a:pt x="69" y="160"/>
                  <a:pt x="63" y="158"/>
                  <a:pt x="57" y="155"/>
                </a:cubicBezTo>
                <a:cubicBezTo>
                  <a:pt x="56" y="154"/>
                  <a:pt x="55" y="154"/>
                  <a:pt x="53" y="154"/>
                </a:cubicBezTo>
                <a:cubicBezTo>
                  <a:pt x="52" y="154"/>
                  <a:pt x="50" y="154"/>
                  <a:pt x="49" y="155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32" y="134"/>
                  <a:pt x="32" y="131"/>
                  <a:pt x="31" y="129"/>
                </a:cubicBezTo>
                <a:cubicBezTo>
                  <a:pt x="28" y="123"/>
                  <a:pt x="25" y="117"/>
                  <a:pt x="24" y="111"/>
                </a:cubicBezTo>
                <a:cubicBezTo>
                  <a:pt x="23" y="108"/>
                  <a:pt x="21" y="106"/>
                  <a:pt x="18" y="105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82"/>
                  <a:pt x="9" y="82"/>
                  <a:pt x="9" y="82"/>
                </a:cubicBezTo>
                <a:cubicBezTo>
                  <a:pt x="18" y="80"/>
                  <a:pt x="18" y="80"/>
                  <a:pt x="18" y="80"/>
                </a:cubicBezTo>
                <a:cubicBezTo>
                  <a:pt x="21" y="79"/>
                  <a:pt x="23" y="77"/>
                  <a:pt x="24" y="74"/>
                </a:cubicBezTo>
                <a:cubicBezTo>
                  <a:pt x="25" y="68"/>
                  <a:pt x="28" y="62"/>
                  <a:pt x="31" y="57"/>
                </a:cubicBezTo>
                <a:cubicBezTo>
                  <a:pt x="32" y="54"/>
                  <a:pt x="32" y="51"/>
                  <a:pt x="31" y="48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1" y="26"/>
                  <a:pt x="41" y="26"/>
                  <a:pt x="41" y="26"/>
                </a:cubicBezTo>
                <a:cubicBezTo>
                  <a:pt x="49" y="30"/>
                  <a:pt x="49" y="30"/>
                  <a:pt x="49" y="30"/>
                </a:cubicBezTo>
                <a:cubicBezTo>
                  <a:pt x="50" y="31"/>
                  <a:pt x="52" y="31"/>
                  <a:pt x="53" y="31"/>
                </a:cubicBezTo>
                <a:cubicBezTo>
                  <a:pt x="55" y="31"/>
                  <a:pt x="56" y="31"/>
                  <a:pt x="57" y="30"/>
                </a:cubicBezTo>
                <a:cubicBezTo>
                  <a:pt x="63" y="27"/>
                  <a:pt x="69" y="25"/>
                  <a:pt x="75" y="23"/>
                </a:cubicBezTo>
                <a:cubicBezTo>
                  <a:pt x="78" y="22"/>
                  <a:pt x="80" y="20"/>
                  <a:pt x="81" y="17"/>
                </a:cubicBezTo>
                <a:cubicBezTo>
                  <a:pt x="83" y="8"/>
                  <a:pt x="83" y="8"/>
                  <a:pt x="83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7" y="20"/>
                  <a:pt x="109" y="22"/>
                  <a:pt x="112" y="23"/>
                </a:cubicBezTo>
                <a:cubicBezTo>
                  <a:pt x="118" y="25"/>
                  <a:pt x="124" y="27"/>
                  <a:pt x="129" y="30"/>
                </a:cubicBezTo>
                <a:cubicBezTo>
                  <a:pt x="130" y="31"/>
                  <a:pt x="132" y="31"/>
                  <a:pt x="133" y="31"/>
                </a:cubicBezTo>
                <a:cubicBezTo>
                  <a:pt x="135" y="31"/>
                  <a:pt x="136" y="31"/>
                  <a:pt x="138" y="30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6" y="48"/>
                  <a:pt x="156" y="48"/>
                  <a:pt x="156" y="48"/>
                </a:cubicBezTo>
                <a:cubicBezTo>
                  <a:pt x="154" y="51"/>
                  <a:pt x="154" y="54"/>
                  <a:pt x="156" y="57"/>
                </a:cubicBezTo>
                <a:cubicBezTo>
                  <a:pt x="159" y="62"/>
                  <a:pt x="161" y="68"/>
                  <a:pt x="163" y="74"/>
                </a:cubicBezTo>
                <a:cubicBezTo>
                  <a:pt x="164" y="77"/>
                  <a:pt x="166" y="79"/>
                  <a:pt x="169" y="80"/>
                </a:cubicBezTo>
                <a:cubicBezTo>
                  <a:pt x="178" y="82"/>
                  <a:pt x="178" y="82"/>
                  <a:pt x="178" y="82"/>
                </a:cubicBezTo>
                <a:lnTo>
                  <a:pt x="178" y="103"/>
                </a:lnTo>
                <a:close/>
                <a:moveTo>
                  <a:pt x="93" y="50"/>
                </a:moveTo>
                <a:cubicBezTo>
                  <a:pt x="70" y="50"/>
                  <a:pt x="51" y="69"/>
                  <a:pt x="51" y="93"/>
                </a:cubicBezTo>
                <a:cubicBezTo>
                  <a:pt x="51" y="116"/>
                  <a:pt x="70" y="135"/>
                  <a:pt x="93" y="135"/>
                </a:cubicBezTo>
                <a:cubicBezTo>
                  <a:pt x="117" y="135"/>
                  <a:pt x="135" y="116"/>
                  <a:pt x="135" y="93"/>
                </a:cubicBezTo>
                <a:cubicBezTo>
                  <a:pt x="135" y="69"/>
                  <a:pt x="117" y="50"/>
                  <a:pt x="93" y="50"/>
                </a:cubicBezTo>
                <a:close/>
                <a:moveTo>
                  <a:pt x="93" y="126"/>
                </a:moveTo>
                <a:cubicBezTo>
                  <a:pt x="75" y="126"/>
                  <a:pt x="59" y="111"/>
                  <a:pt x="59" y="93"/>
                </a:cubicBezTo>
                <a:cubicBezTo>
                  <a:pt x="59" y="74"/>
                  <a:pt x="75" y="59"/>
                  <a:pt x="93" y="59"/>
                </a:cubicBezTo>
                <a:cubicBezTo>
                  <a:pt x="112" y="59"/>
                  <a:pt x="127" y="74"/>
                  <a:pt x="127" y="93"/>
                </a:cubicBezTo>
                <a:cubicBezTo>
                  <a:pt x="127" y="111"/>
                  <a:pt x="112" y="126"/>
                  <a:pt x="93" y="126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7999771" y="2766138"/>
            <a:ext cx="232605" cy="282989"/>
          </a:xfrm>
          <a:custGeom>
            <a:rect b="b" l="l" r="r" t="t"/>
            <a:pathLst>
              <a:path extrusionOk="0" h="185" w="152">
                <a:moveTo>
                  <a:pt x="88" y="139"/>
                </a:moveTo>
                <a:cubicBezTo>
                  <a:pt x="38" y="139"/>
                  <a:pt x="38" y="139"/>
                  <a:pt x="38" y="139"/>
                </a:cubicBezTo>
                <a:cubicBezTo>
                  <a:pt x="35" y="139"/>
                  <a:pt x="33" y="141"/>
                  <a:pt x="33" y="143"/>
                </a:cubicBezTo>
                <a:cubicBezTo>
                  <a:pt x="33" y="145"/>
                  <a:pt x="35" y="147"/>
                  <a:pt x="38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7"/>
                  <a:pt x="92" y="145"/>
                  <a:pt x="92" y="143"/>
                </a:cubicBezTo>
                <a:cubicBezTo>
                  <a:pt x="92" y="141"/>
                  <a:pt x="91" y="139"/>
                  <a:pt x="88" y="139"/>
                </a:cubicBezTo>
                <a:close/>
                <a:moveTo>
                  <a:pt x="38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61" y="46"/>
                  <a:pt x="63" y="44"/>
                  <a:pt x="63" y="42"/>
                </a:cubicBezTo>
                <a:cubicBezTo>
                  <a:pt x="63" y="39"/>
                  <a:pt x="61" y="37"/>
                  <a:pt x="59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9"/>
                  <a:pt x="33" y="42"/>
                </a:cubicBezTo>
                <a:cubicBezTo>
                  <a:pt x="33" y="44"/>
                  <a:pt x="35" y="46"/>
                  <a:pt x="38" y="46"/>
                </a:cubicBezTo>
                <a:close/>
                <a:moveTo>
                  <a:pt x="114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35" y="105"/>
                  <a:pt x="33" y="107"/>
                  <a:pt x="33" y="109"/>
                </a:cubicBezTo>
                <a:cubicBezTo>
                  <a:pt x="33" y="112"/>
                  <a:pt x="35" y="113"/>
                  <a:pt x="38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6" y="113"/>
                  <a:pt x="118" y="112"/>
                  <a:pt x="118" y="109"/>
                </a:cubicBezTo>
                <a:cubicBezTo>
                  <a:pt x="118" y="107"/>
                  <a:pt x="116" y="105"/>
                  <a:pt x="114" y="105"/>
                </a:cubicBezTo>
                <a:close/>
                <a:moveTo>
                  <a:pt x="10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46"/>
                  <a:pt x="152" y="46"/>
                  <a:pt x="152" y="46"/>
                </a:cubicBezTo>
                <a:lnTo>
                  <a:pt x="109" y="0"/>
                </a:lnTo>
                <a:close/>
                <a:moveTo>
                  <a:pt x="143" y="168"/>
                </a:moveTo>
                <a:cubicBezTo>
                  <a:pt x="143" y="173"/>
                  <a:pt x="139" y="177"/>
                  <a:pt x="135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5"/>
                  <a:pt x="96" y="59"/>
                  <a:pt x="101" y="59"/>
                </a:cubicBezTo>
                <a:cubicBezTo>
                  <a:pt x="143" y="59"/>
                  <a:pt x="143" y="59"/>
                  <a:pt x="143" y="59"/>
                </a:cubicBezTo>
                <a:lnTo>
                  <a:pt x="143" y="168"/>
                </a:lnTo>
                <a:close/>
                <a:moveTo>
                  <a:pt x="101" y="50"/>
                </a:moveTo>
                <a:cubicBezTo>
                  <a:pt x="101" y="8"/>
                  <a:pt x="101" y="8"/>
                  <a:pt x="101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43" y="50"/>
                  <a:pt x="143" y="50"/>
                  <a:pt x="143" y="50"/>
                </a:cubicBezTo>
                <a:lnTo>
                  <a:pt x="101" y="50"/>
                </a:lnTo>
                <a:close/>
                <a:moveTo>
                  <a:pt x="33" y="75"/>
                </a:moveTo>
                <a:cubicBezTo>
                  <a:pt x="33" y="78"/>
                  <a:pt x="35" y="80"/>
                  <a:pt x="38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0"/>
                  <a:pt x="118" y="78"/>
                  <a:pt x="118" y="75"/>
                </a:cubicBezTo>
                <a:cubicBezTo>
                  <a:pt x="118" y="73"/>
                  <a:pt x="116" y="71"/>
                  <a:pt x="114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5" y="71"/>
                  <a:pt x="33" y="73"/>
                  <a:pt x="33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0" name="Google Shape;1120;p31"/>
          <p:cNvSpPr/>
          <p:nvPr/>
        </p:nvSpPr>
        <p:spPr>
          <a:xfrm>
            <a:off x="9678483" y="2775431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1" name="Google Shape;1121;p3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2"/>
          <p:cNvSpPr/>
          <p:nvPr/>
        </p:nvSpPr>
        <p:spPr>
          <a:xfrm>
            <a:off x="613278" y="3227927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7" name="Google Shape;1127;p32"/>
          <p:cNvSpPr/>
          <p:nvPr/>
        </p:nvSpPr>
        <p:spPr>
          <a:xfrm>
            <a:off x="613278" y="2090723"/>
            <a:ext cx="10481400" cy="1020300"/>
          </a:xfrm>
          <a:prstGeom prst="roundRect">
            <a:avLst>
              <a:gd fmla="val 13389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8" name="Google Shape;1128;p32"/>
          <p:cNvSpPr/>
          <p:nvPr/>
        </p:nvSpPr>
        <p:spPr>
          <a:xfrm>
            <a:off x="613278" y="4362528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9" name="Google Shape;1129;p32"/>
          <p:cNvSpPr/>
          <p:nvPr/>
        </p:nvSpPr>
        <p:spPr>
          <a:xfrm>
            <a:off x="613278" y="5497129"/>
            <a:ext cx="10481400" cy="1020300"/>
          </a:xfrm>
          <a:prstGeom prst="roundRect">
            <a:avLst>
              <a:gd fmla="val 1011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0" name="Google Shape;1130;p32"/>
          <p:cNvSpPr txBox="1"/>
          <p:nvPr/>
        </p:nvSpPr>
        <p:spPr>
          <a:xfrm>
            <a:off x="1237696" y="2527458"/>
            <a:ext cx="12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 Phase</a:t>
            </a:r>
            <a:endParaRPr/>
          </a:p>
        </p:txBody>
      </p:sp>
      <p:sp>
        <p:nvSpPr>
          <p:cNvPr id="1131" name="Google Shape;1131;p32"/>
          <p:cNvSpPr txBox="1"/>
          <p:nvPr/>
        </p:nvSpPr>
        <p:spPr>
          <a:xfrm>
            <a:off x="1237696" y="4788112"/>
            <a:ext cx="98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Choice Phase</a:t>
            </a:r>
            <a:endParaRPr/>
          </a:p>
        </p:txBody>
      </p:sp>
      <p:sp>
        <p:nvSpPr>
          <p:cNvPr id="1132" name="Google Shape;1132;p32"/>
          <p:cNvSpPr txBox="1"/>
          <p:nvPr/>
        </p:nvSpPr>
        <p:spPr>
          <a:xfrm>
            <a:off x="1237696" y="5933864"/>
            <a:ext cx="1156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Phase</a:t>
            </a:r>
            <a:endParaRPr/>
          </a:p>
        </p:txBody>
      </p:sp>
      <p:sp>
        <p:nvSpPr>
          <p:cNvPr id="1133" name="Google Shape;1133;p32"/>
          <p:cNvSpPr/>
          <p:nvPr/>
        </p:nvSpPr>
        <p:spPr>
          <a:xfrm>
            <a:off x="326860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Process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4" name="Google Shape;1134;p32"/>
          <p:cNvSpPr/>
          <p:nvPr/>
        </p:nvSpPr>
        <p:spPr>
          <a:xfrm>
            <a:off x="579621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5" name="Google Shape;1135;p32"/>
          <p:cNvSpPr/>
          <p:nvPr/>
        </p:nvSpPr>
        <p:spPr>
          <a:xfrm>
            <a:off x="832382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Satisfaction levels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6" name="Google Shape;1136;p32"/>
          <p:cNvSpPr/>
          <p:nvPr/>
        </p:nvSpPr>
        <p:spPr>
          <a:xfrm>
            <a:off x="3095927" y="34305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conduct research, compare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all insurance plan, and determine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criterion for selecting the one.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7" name="Google Shape;1137;p32"/>
          <p:cNvSpPr/>
          <p:nvPr/>
        </p:nvSpPr>
        <p:spPr>
          <a:xfrm>
            <a:off x="5658852" y="34305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Google or other search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engines, where the customer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about the service.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32"/>
          <p:cNvSpPr/>
          <p:nvPr/>
        </p:nvSpPr>
        <p:spPr>
          <a:xfrm>
            <a:off x="3095925" y="45651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 this phase, they narrow down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list and make a choice.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9" name="Google Shape;1139;p32"/>
          <p:cNvSpPr/>
          <p:nvPr/>
        </p:nvSpPr>
        <p:spPr>
          <a:xfrm>
            <a:off x="5658851" y="45651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return to your website and           look for what they actually want.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0" name="Google Shape;1140;p32"/>
          <p:cNvSpPr/>
          <p:nvPr/>
        </p:nvSpPr>
        <p:spPr>
          <a:xfrm>
            <a:off x="8323828" y="45651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p32"/>
          <p:cNvSpPr/>
          <p:nvPr/>
        </p:nvSpPr>
        <p:spPr>
          <a:xfrm>
            <a:off x="8562943" y="47820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2" name="Google Shape;1142;p32"/>
          <p:cNvSpPr/>
          <p:nvPr/>
        </p:nvSpPr>
        <p:spPr>
          <a:xfrm>
            <a:off x="8799449" y="47820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3" name="Google Shape;1143;p32"/>
          <p:cNvSpPr/>
          <p:nvPr/>
        </p:nvSpPr>
        <p:spPr>
          <a:xfrm>
            <a:off x="9025632" y="47820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4" name="Google Shape;1144;p32"/>
          <p:cNvSpPr/>
          <p:nvPr/>
        </p:nvSpPr>
        <p:spPr>
          <a:xfrm>
            <a:off x="9261440" y="47932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5" name="Google Shape;1145;p32"/>
          <p:cNvSpPr/>
          <p:nvPr/>
        </p:nvSpPr>
        <p:spPr>
          <a:xfrm>
            <a:off x="9500447" y="47932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6" name="Google Shape;1146;p32"/>
          <p:cNvSpPr txBox="1"/>
          <p:nvPr/>
        </p:nvSpPr>
        <p:spPr>
          <a:xfrm>
            <a:off x="9847955" y="4820673"/>
            <a:ext cx="21448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4.0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47" name="Google Shape;1147;p32"/>
          <p:cNvSpPr/>
          <p:nvPr/>
        </p:nvSpPr>
        <p:spPr>
          <a:xfrm>
            <a:off x="3095924" y="2293300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Consumer begin their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journey by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learning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about health plans.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8" name="Google Shape;1148;p32"/>
          <p:cNvSpPr/>
          <p:nvPr/>
        </p:nvSpPr>
        <p:spPr>
          <a:xfrm>
            <a:off x="5658850" y="2293300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Health insurer, website,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channels, googles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and print media.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9" name="Google Shape;1149;p32"/>
          <p:cNvSpPr/>
          <p:nvPr/>
        </p:nvSpPr>
        <p:spPr>
          <a:xfrm>
            <a:off x="8323827" y="2293299"/>
            <a:ext cx="1945437" cy="615291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0" name="Google Shape;1150;p32"/>
          <p:cNvSpPr/>
          <p:nvPr/>
        </p:nvSpPr>
        <p:spPr>
          <a:xfrm>
            <a:off x="8562942" y="251028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1" name="Google Shape;1151;p32"/>
          <p:cNvSpPr/>
          <p:nvPr/>
        </p:nvSpPr>
        <p:spPr>
          <a:xfrm>
            <a:off x="8799448" y="2510281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2" name="Google Shape;1152;p32"/>
          <p:cNvSpPr/>
          <p:nvPr/>
        </p:nvSpPr>
        <p:spPr>
          <a:xfrm>
            <a:off x="9025631" y="2510280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3" name="Google Shape;1153;p32"/>
          <p:cNvSpPr/>
          <p:nvPr/>
        </p:nvSpPr>
        <p:spPr>
          <a:xfrm>
            <a:off x="9261439" y="2521433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4" name="Google Shape;1154;p32"/>
          <p:cNvSpPr/>
          <p:nvPr/>
        </p:nvSpPr>
        <p:spPr>
          <a:xfrm>
            <a:off x="9500446" y="252143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5" name="Google Shape;1155;p32"/>
          <p:cNvSpPr txBox="1"/>
          <p:nvPr/>
        </p:nvSpPr>
        <p:spPr>
          <a:xfrm>
            <a:off x="9847954" y="2548867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6" name="Google Shape;1156;p32"/>
          <p:cNvSpPr/>
          <p:nvPr/>
        </p:nvSpPr>
        <p:spPr>
          <a:xfrm>
            <a:off x="3097831" y="5699701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 the decision is made, the           purchase process is completed.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7" name="Google Shape;1157;p32"/>
          <p:cNvSpPr/>
          <p:nvPr/>
        </p:nvSpPr>
        <p:spPr>
          <a:xfrm>
            <a:off x="5660698" y="5699701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process ends when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individual enrolled 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insurer’s website.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8" name="Google Shape;1158;p32"/>
          <p:cNvSpPr/>
          <p:nvPr/>
        </p:nvSpPr>
        <p:spPr>
          <a:xfrm>
            <a:off x="8325447" y="56997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9" name="Google Shape;1159;p32"/>
          <p:cNvSpPr/>
          <p:nvPr/>
        </p:nvSpPr>
        <p:spPr>
          <a:xfrm>
            <a:off x="8564562" y="59166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0" name="Google Shape;1160;p32"/>
          <p:cNvSpPr/>
          <p:nvPr/>
        </p:nvSpPr>
        <p:spPr>
          <a:xfrm>
            <a:off x="8801068" y="59166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1" name="Google Shape;1161;p32"/>
          <p:cNvSpPr/>
          <p:nvPr/>
        </p:nvSpPr>
        <p:spPr>
          <a:xfrm>
            <a:off x="9027251" y="59166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2" name="Google Shape;1162;p32"/>
          <p:cNvSpPr/>
          <p:nvPr/>
        </p:nvSpPr>
        <p:spPr>
          <a:xfrm>
            <a:off x="9263059" y="59278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3" name="Google Shape;1163;p32"/>
          <p:cNvSpPr/>
          <p:nvPr/>
        </p:nvSpPr>
        <p:spPr>
          <a:xfrm>
            <a:off x="9502066" y="59278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4" name="Google Shape;1164;p32"/>
          <p:cNvSpPr txBox="1"/>
          <p:nvPr/>
        </p:nvSpPr>
        <p:spPr>
          <a:xfrm>
            <a:off x="9849574" y="5955273"/>
            <a:ext cx="2112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5.0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65" name="Google Shape;1165;p32"/>
          <p:cNvSpPr/>
          <p:nvPr/>
        </p:nvSpPr>
        <p:spPr>
          <a:xfrm rot="10800000">
            <a:off x="5320060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6" name="Google Shape;1166;p32"/>
          <p:cNvSpPr/>
          <p:nvPr/>
        </p:nvSpPr>
        <p:spPr>
          <a:xfrm rot="10800000">
            <a:off x="7880689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7" name="Google Shape;1167;p32"/>
          <p:cNvSpPr/>
          <p:nvPr/>
        </p:nvSpPr>
        <p:spPr>
          <a:xfrm>
            <a:off x="335364" y="2293300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32"/>
          <p:cNvSpPr/>
          <p:nvPr/>
        </p:nvSpPr>
        <p:spPr>
          <a:xfrm>
            <a:off x="513357" y="2485399"/>
            <a:ext cx="256015" cy="231093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9" name="Google Shape;1169;p32"/>
          <p:cNvGrpSpPr/>
          <p:nvPr/>
        </p:nvGrpSpPr>
        <p:grpSpPr>
          <a:xfrm>
            <a:off x="335364" y="3430504"/>
            <a:ext cx="612000" cy="615300"/>
            <a:chOff x="716364" y="3201904"/>
            <a:chExt cx="612000" cy="615300"/>
          </a:xfrm>
        </p:grpSpPr>
        <p:sp>
          <p:nvSpPr>
            <p:cNvPr id="1170" name="Google Shape;1170;p32"/>
            <p:cNvSpPr/>
            <p:nvPr/>
          </p:nvSpPr>
          <p:spPr>
            <a:xfrm>
              <a:off x="716364" y="3201904"/>
              <a:ext cx="612000" cy="615300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905732" y="3393261"/>
              <a:ext cx="233264" cy="232577"/>
            </a:xfrm>
            <a:custGeom>
              <a:rect b="b" l="l" r="r" t="t"/>
              <a:pathLst>
                <a:path extrusionOk="0" h="186" w="186">
                  <a:moveTo>
                    <a:pt x="185" y="178"/>
                  </a:moveTo>
                  <a:cubicBezTo>
                    <a:pt x="140" y="134"/>
                    <a:pt x="140" y="134"/>
                    <a:pt x="140" y="134"/>
                  </a:cubicBezTo>
                  <a:cubicBezTo>
                    <a:pt x="153" y="119"/>
                    <a:pt x="161" y="101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1" y="160"/>
                  </a:cubicBezTo>
                  <a:cubicBezTo>
                    <a:pt x="101" y="160"/>
                    <a:pt x="120" y="152"/>
                    <a:pt x="134" y="140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80" y="185"/>
                    <a:pt x="181" y="186"/>
                    <a:pt x="182" y="186"/>
                  </a:cubicBezTo>
                  <a:cubicBezTo>
                    <a:pt x="184" y="186"/>
                    <a:pt x="186" y="184"/>
                    <a:pt x="186" y="181"/>
                  </a:cubicBezTo>
                  <a:cubicBezTo>
                    <a:pt x="186" y="180"/>
                    <a:pt x="186" y="179"/>
                    <a:pt x="185" y="178"/>
                  </a:cubicBezTo>
                  <a:close/>
                  <a:moveTo>
                    <a:pt x="81" y="152"/>
                  </a:moveTo>
                  <a:cubicBezTo>
                    <a:pt x="41" y="152"/>
                    <a:pt x="9" y="120"/>
                    <a:pt x="9" y="80"/>
                  </a:cubicBezTo>
                  <a:cubicBezTo>
                    <a:pt x="9" y="41"/>
                    <a:pt x="41" y="8"/>
                    <a:pt x="81" y="8"/>
                  </a:cubicBezTo>
                  <a:cubicBezTo>
                    <a:pt x="120" y="8"/>
                    <a:pt x="152" y="41"/>
                    <a:pt x="152" y="80"/>
                  </a:cubicBezTo>
                  <a:cubicBezTo>
                    <a:pt x="152" y="120"/>
                    <a:pt x="120" y="152"/>
                    <a:pt x="81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72" name="Google Shape;1172;p32"/>
          <p:cNvSpPr/>
          <p:nvPr/>
        </p:nvSpPr>
        <p:spPr>
          <a:xfrm>
            <a:off x="335364" y="5699706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3" name="Google Shape;1173;p32"/>
          <p:cNvSpPr/>
          <p:nvPr/>
        </p:nvSpPr>
        <p:spPr>
          <a:xfrm>
            <a:off x="520426" y="5874633"/>
            <a:ext cx="241876" cy="265436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4" name="Google Shape;1174;p32"/>
          <p:cNvSpPr/>
          <p:nvPr/>
        </p:nvSpPr>
        <p:spPr>
          <a:xfrm>
            <a:off x="335364" y="4565105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5" name="Google Shape;1175;p32"/>
          <p:cNvSpPr/>
          <p:nvPr/>
        </p:nvSpPr>
        <p:spPr>
          <a:xfrm>
            <a:off x="493729" y="4730412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6" name="Google Shape;1176;p32"/>
          <p:cNvSpPr txBox="1"/>
          <p:nvPr/>
        </p:nvSpPr>
        <p:spPr>
          <a:xfrm>
            <a:off x="1237696" y="3664662"/>
            <a:ext cx="115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Research Phase</a:t>
            </a:r>
            <a:endParaRPr/>
          </a:p>
        </p:txBody>
      </p:sp>
      <p:sp>
        <p:nvSpPr>
          <p:cNvPr id="1177" name="Google Shape;1177;p32"/>
          <p:cNvSpPr/>
          <p:nvPr/>
        </p:nvSpPr>
        <p:spPr>
          <a:xfrm>
            <a:off x="8323829" y="3430504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8" name="Google Shape;1178;p32"/>
          <p:cNvSpPr/>
          <p:nvPr/>
        </p:nvSpPr>
        <p:spPr>
          <a:xfrm>
            <a:off x="8562944" y="36474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9" name="Google Shape;1179;p32"/>
          <p:cNvSpPr/>
          <p:nvPr/>
        </p:nvSpPr>
        <p:spPr>
          <a:xfrm>
            <a:off x="8799450" y="36474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0" name="Google Shape;1180;p32"/>
          <p:cNvSpPr/>
          <p:nvPr/>
        </p:nvSpPr>
        <p:spPr>
          <a:xfrm>
            <a:off x="9025633" y="3647485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1" name="Google Shape;1181;p32"/>
          <p:cNvSpPr/>
          <p:nvPr/>
        </p:nvSpPr>
        <p:spPr>
          <a:xfrm>
            <a:off x="9261441" y="36586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2" name="Google Shape;1182;p32"/>
          <p:cNvSpPr/>
          <p:nvPr/>
        </p:nvSpPr>
        <p:spPr>
          <a:xfrm>
            <a:off x="9500448" y="365863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3" name="Google Shape;1183;p32"/>
          <p:cNvSpPr txBox="1"/>
          <p:nvPr/>
        </p:nvSpPr>
        <p:spPr>
          <a:xfrm>
            <a:off x="9847956" y="3686072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4" name="Google Shape;1184;p3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85" name="Google Shape;1185;p32"/>
          <p:cNvSpPr/>
          <p:nvPr/>
        </p:nvSpPr>
        <p:spPr>
          <a:xfrm>
            <a:off x="524732" y="3621861"/>
            <a:ext cx="233264" cy="232577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3"/>
          <p:cNvSpPr/>
          <p:nvPr/>
        </p:nvSpPr>
        <p:spPr>
          <a:xfrm>
            <a:off x="454331" y="1422288"/>
            <a:ext cx="1809000" cy="5117700"/>
          </a:xfrm>
          <a:prstGeom prst="round2SameRect">
            <a:avLst>
              <a:gd fmla="val 5452" name="adj1"/>
              <a:gd fmla="val 12757" name="adj2"/>
            </a:avLst>
          </a:prstGeom>
          <a:solidFill>
            <a:srgbClr val="FEFCFF"/>
          </a:solidFill>
          <a:ln cap="flat" cmpd="sng" w="12700">
            <a:solidFill>
              <a:srgbClr val="7F7F7F">
                <a:alpha val="9803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330200" sx="73000" rotWithShape="0" algn="t" dir="5400000" dist="279400" sy="73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1" name="Google Shape;1191;p33"/>
          <p:cNvSpPr/>
          <p:nvPr/>
        </p:nvSpPr>
        <p:spPr>
          <a:xfrm>
            <a:off x="852463" y="1759809"/>
            <a:ext cx="1004700" cy="10047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2" name="Google Shape;1192;p33"/>
          <p:cNvSpPr/>
          <p:nvPr/>
        </p:nvSpPr>
        <p:spPr>
          <a:xfrm rot="10800000">
            <a:off x="454208" y="3055968"/>
            <a:ext cx="1809000" cy="3483900"/>
          </a:xfrm>
          <a:prstGeom prst="round2SameRect">
            <a:avLst>
              <a:gd fmla="val 1224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3" name="Google Shape;1193;p33"/>
          <p:cNvSpPr txBox="1"/>
          <p:nvPr/>
        </p:nvSpPr>
        <p:spPr>
          <a:xfrm>
            <a:off x="727858" y="3557298"/>
            <a:ext cx="1219307" cy="489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Biography of key attitudes and behaviors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4" name="Google Shape;1194;p33"/>
          <p:cNvSpPr txBox="1"/>
          <p:nvPr/>
        </p:nvSpPr>
        <p:spPr>
          <a:xfrm>
            <a:off x="733012" y="331222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 Details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5" name="Google Shape;1195;p33"/>
          <p:cNvSpPr txBox="1"/>
          <p:nvPr/>
        </p:nvSpPr>
        <p:spPr>
          <a:xfrm>
            <a:off x="736505" y="4612874"/>
            <a:ext cx="1184079" cy="322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Detail the scope of the journey here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6" name="Google Shape;1196;p33"/>
          <p:cNvSpPr txBox="1"/>
          <p:nvPr/>
        </p:nvSpPr>
        <p:spPr>
          <a:xfrm>
            <a:off x="741659" y="4367797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Scope Summary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7" name="Google Shape;1197;p33"/>
          <p:cNvSpPr txBox="1"/>
          <p:nvPr/>
        </p:nvSpPr>
        <p:spPr>
          <a:xfrm>
            <a:off x="727859" y="5692628"/>
            <a:ext cx="1336486" cy="65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List the motivation driving this particular persona within the scope detailed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8" name="Google Shape;1198;p33"/>
          <p:cNvSpPr txBox="1"/>
          <p:nvPr/>
        </p:nvSpPr>
        <p:spPr>
          <a:xfrm>
            <a:off x="733012" y="544755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9" name="Google Shape;1199;p33"/>
          <p:cNvSpPr/>
          <p:nvPr/>
        </p:nvSpPr>
        <p:spPr>
          <a:xfrm rot="10800000">
            <a:off x="2427227" y="1826204"/>
            <a:ext cx="8109512" cy="4713913"/>
          </a:xfrm>
          <a:prstGeom prst="round2SameRect">
            <a:avLst>
              <a:gd fmla="val 5015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00" name="Google Shape;1200;p33"/>
          <p:cNvCxnSpPr/>
          <p:nvPr/>
        </p:nvCxnSpPr>
        <p:spPr>
          <a:xfrm>
            <a:off x="404095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1" name="Google Shape;1201;p33"/>
          <p:cNvCxnSpPr/>
          <p:nvPr/>
        </p:nvCxnSpPr>
        <p:spPr>
          <a:xfrm>
            <a:off x="5667487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2" name="Google Shape;1202;p33"/>
          <p:cNvCxnSpPr/>
          <p:nvPr/>
        </p:nvCxnSpPr>
        <p:spPr>
          <a:xfrm>
            <a:off x="728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3" name="Google Shape;1203;p33"/>
          <p:cNvCxnSpPr/>
          <p:nvPr/>
        </p:nvCxnSpPr>
        <p:spPr>
          <a:xfrm>
            <a:off x="890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04" name="Google Shape;1204;p33"/>
          <p:cNvSpPr/>
          <p:nvPr/>
        </p:nvSpPr>
        <p:spPr>
          <a:xfrm flipH="1">
            <a:off x="2426299" y="1422293"/>
            <a:ext cx="1620000" cy="435600"/>
          </a:xfrm>
          <a:prstGeom prst="round1Rect">
            <a:avLst>
              <a:gd fmla="val 2799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5" name="Google Shape;1205;p33"/>
          <p:cNvSpPr/>
          <p:nvPr/>
        </p:nvSpPr>
        <p:spPr>
          <a:xfrm>
            <a:off x="404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Application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6" name="Google Shape;1206;p33"/>
          <p:cNvSpPr/>
          <p:nvPr/>
        </p:nvSpPr>
        <p:spPr>
          <a:xfrm>
            <a:off x="566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Enrollment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7" name="Google Shape;1207;p33"/>
          <p:cNvSpPr/>
          <p:nvPr/>
        </p:nvSpPr>
        <p:spPr>
          <a:xfrm>
            <a:off x="728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8" name="Google Shape;1208;p33"/>
          <p:cNvSpPr/>
          <p:nvPr/>
        </p:nvSpPr>
        <p:spPr>
          <a:xfrm>
            <a:off x="8906299" y="1422289"/>
            <a:ext cx="1620000" cy="435600"/>
          </a:xfrm>
          <a:prstGeom prst="round1Rect">
            <a:avLst>
              <a:gd fmla="val 3239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Activated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9" name="Google Shape;1209;p33"/>
          <p:cNvSpPr/>
          <p:nvPr/>
        </p:nvSpPr>
        <p:spPr>
          <a:xfrm flipH="1">
            <a:off x="2428039" y="5105800"/>
            <a:ext cx="81087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10" name="Google Shape;1210;p33"/>
          <p:cNvSpPr txBox="1"/>
          <p:nvPr/>
        </p:nvSpPr>
        <p:spPr>
          <a:xfrm>
            <a:off x="2670420" y="2087394"/>
            <a:ext cx="1127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His sister tells her to look into XYZ. He visits website &amp; locations.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1" name="Google Shape;1211;p33"/>
          <p:cNvSpPr txBox="1"/>
          <p:nvPr/>
        </p:nvSpPr>
        <p:spPr>
          <a:xfrm>
            <a:off x="4284874" y="2093649"/>
            <a:ext cx="1143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Completes and submits application.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2" name="Google Shape;1212;p33"/>
          <p:cNvSpPr txBox="1"/>
          <p:nvPr/>
        </p:nvSpPr>
        <p:spPr>
          <a:xfrm>
            <a:off x="5831506" y="208962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 requirement, speaking with customer support once per week.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33"/>
          <p:cNvSpPr txBox="1"/>
          <p:nvPr/>
        </p:nvSpPr>
        <p:spPr>
          <a:xfrm>
            <a:off x="7437725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Watches tutorials, read boards &amp; speaks to existing customers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33"/>
          <p:cNvSpPr txBox="1"/>
          <p:nvPr/>
        </p:nvSpPr>
        <p:spPr>
          <a:xfrm>
            <a:off x="9057724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Uses product for 2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weeks steadily then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slowly fails off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33"/>
          <p:cNvSpPr txBox="1"/>
          <p:nvPr/>
        </p:nvSpPr>
        <p:spPr>
          <a:xfrm>
            <a:off x="2583995" y="577547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information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on website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customer service.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6" name="Google Shape;1216;p33"/>
          <p:cNvSpPr txBox="1"/>
          <p:nvPr/>
        </p:nvSpPr>
        <p:spPr>
          <a:xfrm>
            <a:off x="419217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Streamline process. Reduce steps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take online.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7" name="Google Shape;1217;p33"/>
          <p:cNvSpPr txBox="1"/>
          <p:nvPr/>
        </p:nvSpPr>
        <p:spPr>
          <a:xfrm>
            <a:off x="5831506" y="5779271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Reduce wait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by optimizing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internal processes.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33"/>
          <p:cNvSpPr txBox="1"/>
          <p:nvPr/>
        </p:nvSpPr>
        <p:spPr>
          <a:xfrm>
            <a:off x="7437725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Accelerate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to get to first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successful goals.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33"/>
          <p:cNvSpPr txBox="1"/>
          <p:nvPr/>
        </p:nvSpPr>
        <p:spPr>
          <a:xfrm>
            <a:off x="905772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the contextual help and cues for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taking next steps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33"/>
          <p:cNvSpPr/>
          <p:nvPr/>
        </p:nvSpPr>
        <p:spPr>
          <a:xfrm>
            <a:off x="2587710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1" name="Google Shape;1221;p33"/>
          <p:cNvSpPr txBox="1"/>
          <p:nvPr/>
        </p:nvSpPr>
        <p:spPr>
          <a:xfrm>
            <a:off x="2761676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XYZ.com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2" name="Google Shape;1222;p33"/>
          <p:cNvSpPr txBox="1"/>
          <p:nvPr/>
        </p:nvSpPr>
        <p:spPr>
          <a:xfrm>
            <a:off x="2488026" y="4635800"/>
            <a:ext cx="1491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“There are too many options. I don’t know where to start”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33"/>
          <p:cNvSpPr/>
          <p:nvPr/>
        </p:nvSpPr>
        <p:spPr>
          <a:xfrm>
            <a:off x="4212583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4" name="Google Shape;1224;p33"/>
          <p:cNvSpPr txBox="1"/>
          <p:nvPr/>
        </p:nvSpPr>
        <p:spPr>
          <a:xfrm>
            <a:off x="4386549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 Started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5" name="Google Shape;1225;p33"/>
          <p:cNvSpPr txBox="1"/>
          <p:nvPr/>
        </p:nvSpPr>
        <p:spPr>
          <a:xfrm>
            <a:off x="4206094" y="4635810"/>
            <a:ext cx="1305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“Excited to get started and be more productive”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33"/>
          <p:cNvSpPr/>
          <p:nvPr/>
        </p:nvSpPr>
        <p:spPr>
          <a:xfrm>
            <a:off x="5856704" y="4242982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7" name="Google Shape;1227;p33"/>
          <p:cNvSpPr txBox="1"/>
          <p:nvPr/>
        </p:nvSpPr>
        <p:spPr>
          <a:xfrm>
            <a:off x="6005552" y="4266707"/>
            <a:ext cx="9998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Submitted &amp; Response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8" name="Google Shape;1228;p33"/>
          <p:cNvSpPr txBox="1"/>
          <p:nvPr/>
        </p:nvSpPr>
        <p:spPr>
          <a:xfrm>
            <a:off x="5789351" y="4633300"/>
            <a:ext cx="142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It took to long to upload. “They finally contacted me”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33"/>
          <p:cNvSpPr/>
          <p:nvPr/>
        </p:nvSpPr>
        <p:spPr>
          <a:xfrm>
            <a:off x="7444215" y="4242050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0" name="Google Shape;1230;p33"/>
          <p:cNvSpPr txBox="1"/>
          <p:nvPr/>
        </p:nvSpPr>
        <p:spPr>
          <a:xfrm>
            <a:off x="7519562" y="4319625"/>
            <a:ext cx="1146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Troubleshooting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1" name="Google Shape;1231;p33"/>
          <p:cNvSpPr txBox="1"/>
          <p:nvPr/>
        </p:nvSpPr>
        <p:spPr>
          <a:xfrm>
            <a:off x="7398675" y="4632375"/>
            <a:ext cx="138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 tech support team was very helpful”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32" name="Google Shape;1232;p33"/>
          <p:cNvGrpSpPr/>
          <p:nvPr/>
        </p:nvGrpSpPr>
        <p:grpSpPr>
          <a:xfrm>
            <a:off x="9075731" y="4242050"/>
            <a:ext cx="1297597" cy="262895"/>
            <a:chOff x="3112371" y="3990670"/>
            <a:chExt cx="1297597" cy="262895"/>
          </a:xfrm>
        </p:grpSpPr>
        <p:sp>
          <p:nvSpPr>
            <p:cNvPr id="1233" name="Google Shape;1233;p33"/>
            <p:cNvSpPr/>
            <p:nvPr/>
          </p:nvSpPr>
          <p:spPr>
            <a:xfrm>
              <a:off x="3112371" y="3990670"/>
              <a:ext cx="1297597" cy="262895"/>
            </a:xfrm>
            <a:prstGeom prst="roundRect">
              <a:avLst>
                <a:gd fmla="val 15217" name="adj"/>
              </a:avLst>
            </a:prstGeom>
            <a:solidFill>
              <a:srgbClr val="000000"/>
            </a:solidFill>
            <a:ln>
              <a:noFill/>
            </a:ln>
            <a:effectLst>
              <a:outerShdw blurRad="876300" sx="99000" rotWithShape="0" algn="t" dir="5400000" dist="279400" sy="99000">
                <a:srgbClr val="221B43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i="0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234" name="Google Shape;1234;p33"/>
            <p:cNvSpPr txBox="1"/>
            <p:nvPr/>
          </p:nvSpPr>
          <p:spPr>
            <a:xfrm>
              <a:off x="3286338" y="4068256"/>
              <a:ext cx="949663" cy="1077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900" u="none" cap="none" strike="noStrike">
                  <a:solidFill>
                    <a:srgbClr val="FEFC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Success &amp; Evaluated</a:t>
              </a:r>
              <a:endParaRPr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235" name="Google Shape;1235;p33"/>
          <p:cNvCxnSpPr/>
          <p:nvPr/>
        </p:nvCxnSpPr>
        <p:spPr>
          <a:xfrm flipH="1" rot="10800000">
            <a:off x="2417314" y="3649291"/>
            <a:ext cx="1199100" cy="395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6" name="Google Shape;1236;p33"/>
          <p:cNvSpPr/>
          <p:nvPr/>
        </p:nvSpPr>
        <p:spPr>
          <a:xfrm>
            <a:off x="2365614" y="396988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33"/>
          <p:cNvSpPr/>
          <p:nvPr/>
        </p:nvSpPr>
        <p:spPr>
          <a:xfrm>
            <a:off x="3542914" y="358861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33"/>
          <p:cNvSpPr/>
          <p:nvPr/>
        </p:nvSpPr>
        <p:spPr>
          <a:xfrm>
            <a:off x="5950264" y="280682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9" name="Google Shape;1239;p33"/>
          <p:cNvCxnSpPr/>
          <p:nvPr/>
        </p:nvCxnSpPr>
        <p:spPr>
          <a:xfrm>
            <a:off x="3616414" y="3652341"/>
            <a:ext cx="1192800" cy="250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0" name="Google Shape;1240;p33"/>
          <p:cNvCxnSpPr/>
          <p:nvPr/>
        </p:nvCxnSpPr>
        <p:spPr>
          <a:xfrm flipH="1" rot="10800000">
            <a:off x="4809214" y="2879391"/>
            <a:ext cx="1200900" cy="1024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1" name="Google Shape;1241;p33"/>
          <p:cNvCxnSpPr/>
          <p:nvPr/>
        </p:nvCxnSpPr>
        <p:spPr>
          <a:xfrm>
            <a:off x="6010114" y="2882791"/>
            <a:ext cx="1146900" cy="781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2" name="Google Shape;1242;p33"/>
          <p:cNvCxnSpPr/>
          <p:nvPr/>
        </p:nvCxnSpPr>
        <p:spPr>
          <a:xfrm flipH="1" rot="10800000">
            <a:off x="7157014" y="3256591"/>
            <a:ext cx="2286000" cy="408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3" name="Google Shape;1243;p33"/>
          <p:cNvCxnSpPr/>
          <p:nvPr/>
        </p:nvCxnSpPr>
        <p:spPr>
          <a:xfrm>
            <a:off x="9443014" y="3254016"/>
            <a:ext cx="1146900" cy="410400"/>
          </a:xfrm>
          <a:prstGeom prst="curvedConnector3">
            <a:avLst>
              <a:gd fmla="val 69786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33"/>
          <p:cNvSpPr/>
          <p:nvPr/>
        </p:nvSpPr>
        <p:spPr>
          <a:xfrm>
            <a:off x="4754561" y="38427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33"/>
          <p:cNvSpPr/>
          <p:nvPr/>
        </p:nvSpPr>
        <p:spPr>
          <a:xfrm>
            <a:off x="7097311" y="359820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33"/>
          <p:cNvSpPr/>
          <p:nvPr/>
        </p:nvSpPr>
        <p:spPr>
          <a:xfrm>
            <a:off x="10470511" y="35886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33"/>
          <p:cNvSpPr/>
          <p:nvPr/>
        </p:nvSpPr>
        <p:spPr>
          <a:xfrm>
            <a:off x="9132611" y="32139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33"/>
          <p:cNvSpPr/>
          <p:nvPr/>
        </p:nvSpPr>
        <p:spPr>
          <a:xfrm>
            <a:off x="8293636" y="33652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3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34"/>
          <p:cNvSpPr/>
          <p:nvPr/>
        </p:nvSpPr>
        <p:spPr>
          <a:xfrm>
            <a:off x="1042256" y="1355877"/>
            <a:ext cx="1689852" cy="320112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5" name="Google Shape;1255;p34"/>
          <p:cNvSpPr/>
          <p:nvPr/>
        </p:nvSpPr>
        <p:spPr>
          <a:xfrm>
            <a:off x="2563016" y="1355334"/>
            <a:ext cx="6003529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Dealing with payment issues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6" name="Google Shape;1256;p34"/>
          <p:cNvSpPr/>
          <p:nvPr/>
        </p:nvSpPr>
        <p:spPr>
          <a:xfrm>
            <a:off x="8359729" y="1355334"/>
            <a:ext cx="2983347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Career service &amp; job 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7" name="Google Shape;1257;p34"/>
          <p:cNvSpPr/>
          <p:nvPr/>
        </p:nvSpPr>
        <p:spPr>
          <a:xfrm>
            <a:off x="1040421" y="1728572"/>
            <a:ext cx="10303200" cy="2284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8" name="Google Shape;1258;p34"/>
          <p:cNvSpPr/>
          <p:nvPr/>
        </p:nvSpPr>
        <p:spPr>
          <a:xfrm rot="-5400000">
            <a:off x="-490331" y="2606035"/>
            <a:ext cx="22845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Emotional 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9" name="Google Shape;1259;p34"/>
          <p:cNvSpPr/>
          <p:nvPr/>
        </p:nvSpPr>
        <p:spPr>
          <a:xfrm>
            <a:off x="1040421" y="4302195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0" name="Google Shape;1260;p34"/>
          <p:cNvSpPr/>
          <p:nvPr/>
        </p:nvSpPr>
        <p:spPr>
          <a:xfrm rot="-5400000">
            <a:off x="213167" y="4480014"/>
            <a:ext cx="8775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Interaction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1" name="Google Shape;1261;p34"/>
          <p:cNvSpPr/>
          <p:nvPr/>
        </p:nvSpPr>
        <p:spPr>
          <a:xfrm>
            <a:off x="1040421" y="5253004"/>
            <a:ext cx="10303200" cy="5184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2" name="Google Shape;1262;p34"/>
          <p:cNvSpPr/>
          <p:nvPr/>
        </p:nvSpPr>
        <p:spPr>
          <a:xfrm rot="-5400000">
            <a:off x="392717" y="5251333"/>
            <a:ext cx="5184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People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3" name="Google Shape;1263;p34"/>
          <p:cNvSpPr/>
          <p:nvPr/>
        </p:nvSpPr>
        <p:spPr>
          <a:xfrm>
            <a:off x="1040421" y="5844772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4" name="Google Shape;1264;p34"/>
          <p:cNvSpPr/>
          <p:nvPr/>
        </p:nvSpPr>
        <p:spPr>
          <a:xfrm rot="-5400000">
            <a:off x="213167" y="6022591"/>
            <a:ext cx="8775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265" name="Google Shape;1265;p34"/>
          <p:cNvCxnSpPr/>
          <p:nvPr/>
        </p:nvCxnSpPr>
        <p:spPr>
          <a:xfrm>
            <a:off x="1985702" y="1724568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6" name="Google Shape;1266;p34"/>
          <p:cNvCxnSpPr/>
          <p:nvPr/>
        </p:nvCxnSpPr>
        <p:spPr>
          <a:xfrm>
            <a:off x="2921874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7" name="Google Shape;1267;p34"/>
          <p:cNvCxnSpPr/>
          <p:nvPr/>
        </p:nvCxnSpPr>
        <p:spPr>
          <a:xfrm>
            <a:off x="3858047" y="1708099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8" name="Google Shape;1268;p34"/>
          <p:cNvCxnSpPr/>
          <p:nvPr/>
        </p:nvCxnSpPr>
        <p:spPr>
          <a:xfrm>
            <a:off x="4781485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9" name="Google Shape;1269;p34"/>
          <p:cNvCxnSpPr/>
          <p:nvPr/>
        </p:nvCxnSpPr>
        <p:spPr>
          <a:xfrm>
            <a:off x="5717657" y="1730113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0" name="Google Shape;1270;p34"/>
          <p:cNvCxnSpPr/>
          <p:nvPr/>
        </p:nvCxnSpPr>
        <p:spPr>
          <a:xfrm>
            <a:off x="6653830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1" name="Google Shape;1271;p34"/>
          <p:cNvCxnSpPr/>
          <p:nvPr/>
        </p:nvCxnSpPr>
        <p:spPr>
          <a:xfrm>
            <a:off x="7588154" y="1752044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2" name="Google Shape;1272;p34"/>
          <p:cNvCxnSpPr/>
          <p:nvPr/>
        </p:nvCxnSpPr>
        <p:spPr>
          <a:xfrm>
            <a:off x="8524326" y="1746582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3" name="Google Shape;1273;p34"/>
          <p:cNvCxnSpPr/>
          <p:nvPr/>
        </p:nvCxnSpPr>
        <p:spPr>
          <a:xfrm>
            <a:off x="9460499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4" name="Google Shape;1274;p34"/>
          <p:cNvCxnSpPr/>
          <p:nvPr/>
        </p:nvCxnSpPr>
        <p:spPr>
          <a:xfrm>
            <a:off x="10623422" y="1423128"/>
            <a:ext cx="0" cy="4997621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75" name="Google Shape;1275;p34"/>
          <p:cNvSpPr/>
          <p:nvPr/>
        </p:nvSpPr>
        <p:spPr>
          <a:xfrm>
            <a:off x="1040421" y="4082525"/>
            <a:ext cx="10303200" cy="1464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6" name="Google Shape;1276;p34"/>
          <p:cNvSpPr/>
          <p:nvPr/>
        </p:nvSpPr>
        <p:spPr>
          <a:xfrm>
            <a:off x="3891579" y="4082525"/>
            <a:ext cx="7452300" cy="146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Repeating data</a:t>
            </a:r>
            <a:endParaRPr b="1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7" name="Google Shape;1277;p34"/>
          <p:cNvSpPr txBox="1"/>
          <p:nvPr/>
        </p:nvSpPr>
        <p:spPr>
          <a:xfrm>
            <a:off x="1145018" y="4488911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Feels angry, He gets a handout sheet telling that how to apply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8" name="Google Shape;1278;p34"/>
          <p:cNvSpPr txBox="1"/>
          <p:nvPr/>
        </p:nvSpPr>
        <p:spPr>
          <a:xfrm>
            <a:off x="2086633" y="468127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Applies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9" name="Google Shape;1279;p34"/>
          <p:cNvSpPr txBox="1"/>
          <p:nvPr/>
        </p:nvSpPr>
        <p:spPr>
          <a:xfrm>
            <a:off x="3028285" y="4677427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first check.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0" name="Google Shape;1280;p34"/>
          <p:cNvSpPr txBox="1"/>
          <p:nvPr/>
        </p:nvSpPr>
        <p:spPr>
          <a:xfrm>
            <a:off x="3951722" y="4493543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Annoyed about it but calls in weekly to request her benefit.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1" name="Google Shape;1281;p34"/>
          <p:cNvSpPr txBox="1"/>
          <p:nvPr/>
        </p:nvSpPr>
        <p:spPr>
          <a:xfrm>
            <a:off x="4876223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calls to find out why the hasn’t gotten a second check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2" name="Google Shape;1282;p34"/>
          <p:cNvSpPr txBox="1"/>
          <p:nvPr/>
        </p:nvSpPr>
        <p:spPr>
          <a:xfrm>
            <a:off x="5817838" y="4423959"/>
            <a:ext cx="736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out that her work search log didn’t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qualify because he dis 3 search's on 2 days.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3" name="Google Shape;1283;p34"/>
          <p:cNvSpPr txBox="1"/>
          <p:nvPr/>
        </p:nvSpPr>
        <p:spPr>
          <a:xfrm>
            <a:off x="6752025" y="448632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 goes into the walk-in center &amp; feels awful and out of place.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4" name="Google Shape;1284;p34"/>
          <p:cNvSpPr txBox="1"/>
          <p:nvPr/>
        </p:nvSpPr>
        <p:spPr>
          <a:xfrm>
            <a:off x="7693640" y="4613304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Talks to agent and feels some reliefs.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5" name="Google Shape;1285;p34"/>
          <p:cNvSpPr txBox="1"/>
          <p:nvPr/>
        </p:nvSpPr>
        <p:spPr>
          <a:xfrm>
            <a:off x="8628887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Deleted payment and issues not resolved. He feels sad &amp; angry.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6" name="Google Shape;1286;p34"/>
          <p:cNvSpPr txBox="1"/>
          <p:nvPr/>
        </p:nvSpPr>
        <p:spPr>
          <a:xfrm>
            <a:off x="9638840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Goes to the career service office in his area &amp; meet staff. Feels better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7" name="Google Shape;1287;p34"/>
          <p:cNvSpPr txBox="1"/>
          <p:nvPr/>
        </p:nvSpPr>
        <p:spPr>
          <a:xfrm>
            <a:off x="10716792" y="4347750"/>
            <a:ext cx="549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Over time,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help using JobQuest to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a job that fits skill.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8" name="Google Shape;1288;p34"/>
          <p:cNvSpPr txBox="1"/>
          <p:nvPr/>
        </p:nvSpPr>
        <p:spPr>
          <a:xfrm>
            <a:off x="114320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HR person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9" name="Google Shape;1289;p34"/>
          <p:cNvSpPr txBox="1"/>
          <p:nvPr/>
        </p:nvSpPr>
        <p:spPr>
          <a:xfrm>
            <a:off x="581862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DUA call center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0" name="Google Shape;1290;p34"/>
          <p:cNvSpPr txBox="1"/>
          <p:nvPr/>
        </p:nvSpPr>
        <p:spPr>
          <a:xfrm>
            <a:off x="6756541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1" name="Google Shape;1291;p34"/>
          <p:cNvSpPr txBox="1"/>
          <p:nvPr/>
        </p:nvSpPr>
        <p:spPr>
          <a:xfrm>
            <a:off x="7681143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2" name="Google Shape;1292;p34"/>
          <p:cNvSpPr txBox="1"/>
          <p:nvPr/>
        </p:nvSpPr>
        <p:spPr>
          <a:xfrm>
            <a:off x="8628885" y="5456243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3" name="Google Shape;1293;p34"/>
          <p:cNvSpPr txBox="1"/>
          <p:nvPr/>
        </p:nvSpPr>
        <p:spPr>
          <a:xfrm>
            <a:off x="9627838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Career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4" name="Google Shape;1294;p34"/>
          <p:cNvSpPr txBox="1"/>
          <p:nvPr/>
        </p:nvSpPr>
        <p:spPr>
          <a:xfrm>
            <a:off x="1140025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Unexpected layoff, emotional stress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5" name="Google Shape;1295;p34"/>
          <p:cNvSpPr txBox="1"/>
          <p:nvPr/>
        </p:nvSpPr>
        <p:spPr>
          <a:xfrm>
            <a:off x="4875162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Broke links, not mobile friendly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6" name="Google Shape;1296;p34"/>
          <p:cNvSpPr txBox="1"/>
          <p:nvPr/>
        </p:nvSpPr>
        <p:spPr>
          <a:xfrm>
            <a:off x="5814777" y="603148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Communication and channel inconsistency. Missed calls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7" name="Google Shape;1297;p34"/>
          <p:cNvSpPr txBox="1"/>
          <p:nvPr/>
        </p:nvSpPr>
        <p:spPr>
          <a:xfrm>
            <a:off x="6745657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Why do I have to go in ?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8" name="Google Shape;1298;p34"/>
          <p:cNvSpPr txBox="1"/>
          <p:nvPr/>
        </p:nvSpPr>
        <p:spPr>
          <a:xfrm>
            <a:off x="7685510" y="6223848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Long waits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34"/>
          <p:cNvSpPr txBox="1"/>
          <p:nvPr/>
        </p:nvSpPr>
        <p:spPr>
          <a:xfrm>
            <a:off x="9627837" y="6219080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Not prepared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0" name="Google Shape;1300;p34"/>
          <p:cNvGrpSpPr/>
          <p:nvPr/>
        </p:nvGrpSpPr>
        <p:grpSpPr>
          <a:xfrm>
            <a:off x="3653882" y="2418676"/>
            <a:ext cx="824326" cy="326963"/>
            <a:chOff x="5001624" y="4840664"/>
            <a:chExt cx="1792012" cy="710789"/>
          </a:xfrm>
        </p:grpSpPr>
        <p:grpSp>
          <p:nvGrpSpPr>
            <p:cNvPr id="1301" name="Google Shape;130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2" name="Google Shape;130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3" name="Google Shape;130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4" name="Google Shape;130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Reminders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05" name="Google Shape;1305;p34"/>
          <p:cNvGrpSpPr/>
          <p:nvPr/>
        </p:nvGrpSpPr>
        <p:grpSpPr>
          <a:xfrm>
            <a:off x="4581348" y="2361340"/>
            <a:ext cx="824326" cy="326963"/>
            <a:chOff x="5001624" y="4840664"/>
            <a:chExt cx="1792012" cy="710789"/>
          </a:xfrm>
        </p:grpSpPr>
        <p:grpSp>
          <p:nvGrpSpPr>
            <p:cNvPr id="1306" name="Google Shape;130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7" name="Google Shape;130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8" name="Google Shape;130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9" name="Google Shape;130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Mobile responsive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0" name="Google Shape;1310;p34"/>
          <p:cNvGrpSpPr/>
          <p:nvPr/>
        </p:nvGrpSpPr>
        <p:grpSpPr>
          <a:xfrm>
            <a:off x="5512552" y="2421714"/>
            <a:ext cx="824326" cy="326963"/>
            <a:chOff x="5001624" y="4840664"/>
            <a:chExt cx="1792012" cy="710789"/>
          </a:xfrm>
        </p:grpSpPr>
        <p:grpSp>
          <p:nvGrpSpPr>
            <p:cNvPr id="1311" name="Google Shape;131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2" name="Google Shape;131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3" name="Google Shape;131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4" name="Google Shape;131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Video chat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5" name="Google Shape;1315;p34"/>
          <p:cNvGrpSpPr/>
          <p:nvPr/>
        </p:nvGrpSpPr>
        <p:grpSpPr>
          <a:xfrm>
            <a:off x="5512552" y="2049832"/>
            <a:ext cx="824326" cy="326963"/>
            <a:chOff x="5001624" y="4840664"/>
            <a:chExt cx="1792012" cy="710789"/>
          </a:xfrm>
        </p:grpSpPr>
        <p:grpSp>
          <p:nvGrpSpPr>
            <p:cNvPr id="1316" name="Google Shape;131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7" name="Google Shape;131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8" name="Google Shape;131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9" name="Google Shape;131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UI payment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>
            <a:off x="6451923" y="2503079"/>
            <a:ext cx="824326" cy="326963"/>
            <a:chOff x="5001624" y="4840664"/>
            <a:chExt cx="1792012" cy="710789"/>
          </a:xfrm>
        </p:grpSpPr>
        <p:grpSp>
          <p:nvGrpSpPr>
            <p:cNvPr id="1321" name="Google Shape;132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22" name="Google Shape;132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3" name="Google Shape;132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4" name="Google Shape;132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checklist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5" name="Google Shape;1325;p34"/>
          <p:cNvGrpSpPr/>
          <p:nvPr/>
        </p:nvGrpSpPr>
        <p:grpSpPr>
          <a:xfrm>
            <a:off x="6452246" y="2142526"/>
            <a:ext cx="1047565" cy="326961"/>
            <a:chOff x="5001630" y="4840668"/>
            <a:chExt cx="2277315" cy="710785"/>
          </a:xfrm>
        </p:grpSpPr>
        <p:grpSp>
          <p:nvGrpSpPr>
            <p:cNvPr id="1326" name="Google Shape;1326;p34"/>
            <p:cNvGrpSpPr/>
            <p:nvPr/>
          </p:nvGrpSpPr>
          <p:grpSpPr>
            <a:xfrm>
              <a:off x="5001630" y="4840668"/>
              <a:ext cx="2277315" cy="710785"/>
              <a:chOff x="4198840" y="5081306"/>
              <a:chExt cx="3738300" cy="896033"/>
            </a:xfrm>
          </p:grpSpPr>
          <p:sp>
            <p:nvSpPr>
              <p:cNvPr id="1327" name="Google Shape;1327;p34"/>
              <p:cNvSpPr/>
              <p:nvPr/>
            </p:nvSpPr>
            <p:spPr>
              <a:xfrm>
                <a:off x="4198840" y="5081306"/>
                <a:ext cx="3738300" cy="672000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8" name="Google Shape;132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9" name="Google Shape;1329;p34"/>
            <p:cNvSpPr txBox="1"/>
            <p:nvPr/>
          </p:nvSpPr>
          <p:spPr>
            <a:xfrm>
              <a:off x="5001643" y="5030286"/>
              <a:ext cx="22773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action log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30" name="Google Shape;1330;p34"/>
          <p:cNvGrpSpPr/>
          <p:nvPr/>
        </p:nvGrpSpPr>
        <p:grpSpPr>
          <a:xfrm>
            <a:off x="10189963" y="2369028"/>
            <a:ext cx="824326" cy="326963"/>
            <a:chOff x="5001624" y="4840664"/>
            <a:chExt cx="1792012" cy="710789"/>
          </a:xfrm>
        </p:grpSpPr>
        <p:grpSp>
          <p:nvGrpSpPr>
            <p:cNvPr id="1331" name="Google Shape;133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32" name="Google Shape;133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33" name="Google Shape;133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34" name="Google Shape;133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Easy job search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35" name="Google Shape;1335;p34"/>
          <p:cNvCxnSpPr>
            <a:endCxn id="1336" idx="6"/>
          </p:cNvCxnSpPr>
          <p:nvPr/>
        </p:nvCxnSpPr>
        <p:spPr>
          <a:xfrm flipH="1" rot="10800000">
            <a:off x="1049115" y="3619910"/>
            <a:ext cx="1010400" cy="25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7" name="Google Shape;1337;p34"/>
          <p:cNvCxnSpPr>
            <a:stCxn id="1336" idx="2"/>
            <a:endCxn id="1338" idx="6"/>
          </p:cNvCxnSpPr>
          <p:nvPr/>
        </p:nvCxnSpPr>
        <p:spPr>
          <a:xfrm flipH="1" rot="10800000">
            <a:off x="1915515" y="3421010"/>
            <a:ext cx="1081800" cy="198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9" name="Google Shape;1339;p34"/>
          <p:cNvCxnSpPr/>
          <p:nvPr/>
        </p:nvCxnSpPr>
        <p:spPr>
          <a:xfrm flipH="1" rot="10800000">
            <a:off x="2921997" y="2876478"/>
            <a:ext cx="934200" cy="5616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0" name="Google Shape;1340;p34"/>
          <p:cNvCxnSpPr>
            <a:endCxn id="1341" idx="6"/>
          </p:cNvCxnSpPr>
          <p:nvPr/>
        </p:nvCxnSpPr>
        <p:spPr>
          <a:xfrm flipH="1" rot="10800000">
            <a:off x="3859952" y="2830296"/>
            <a:ext cx="999900" cy="35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2" name="Google Shape;1342;p34"/>
          <p:cNvCxnSpPr/>
          <p:nvPr/>
        </p:nvCxnSpPr>
        <p:spPr>
          <a:xfrm>
            <a:off x="4791064" y="2838384"/>
            <a:ext cx="3770400" cy="32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3" name="Google Shape;1343;p34"/>
          <p:cNvCxnSpPr/>
          <p:nvPr/>
        </p:nvCxnSpPr>
        <p:spPr>
          <a:xfrm flipH="1" rot="10800000">
            <a:off x="8530550" y="2698415"/>
            <a:ext cx="2832300" cy="469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4" name="Google Shape;1344;p34"/>
          <p:cNvSpPr/>
          <p:nvPr/>
        </p:nvSpPr>
        <p:spPr>
          <a:xfrm>
            <a:off x="3784197" y="2830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1" name="Google Shape;1341;p34"/>
          <p:cNvSpPr/>
          <p:nvPr/>
        </p:nvSpPr>
        <p:spPr>
          <a:xfrm>
            <a:off x="4715852" y="2758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5" name="Google Shape;1345;p34"/>
          <p:cNvSpPr/>
          <p:nvPr/>
        </p:nvSpPr>
        <p:spPr>
          <a:xfrm>
            <a:off x="5639486" y="28222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6" name="Google Shape;1346;p34"/>
          <p:cNvSpPr/>
          <p:nvPr/>
        </p:nvSpPr>
        <p:spPr>
          <a:xfrm>
            <a:off x="6585528" y="2902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7" name="Google Shape;1347;p34"/>
          <p:cNvSpPr/>
          <p:nvPr/>
        </p:nvSpPr>
        <p:spPr>
          <a:xfrm>
            <a:off x="10322822" y="279485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48" name="Google Shape;1348;p34"/>
          <p:cNvCxnSpPr/>
          <p:nvPr/>
        </p:nvCxnSpPr>
        <p:spPr>
          <a:xfrm flipH="1" rot="10800000">
            <a:off x="2921852" y="3147897"/>
            <a:ext cx="1938000" cy="272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9" name="Google Shape;1349;p34"/>
          <p:cNvCxnSpPr>
            <a:endCxn id="1350" idx="6"/>
          </p:cNvCxnSpPr>
          <p:nvPr/>
        </p:nvCxnSpPr>
        <p:spPr>
          <a:xfrm>
            <a:off x="4772186" y="3133352"/>
            <a:ext cx="1011300" cy="202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1" name="Google Shape;1351;p34"/>
          <p:cNvCxnSpPr>
            <a:endCxn id="1352" idx="6"/>
          </p:cNvCxnSpPr>
          <p:nvPr/>
        </p:nvCxnSpPr>
        <p:spPr>
          <a:xfrm>
            <a:off x="5718460" y="3314173"/>
            <a:ext cx="1011600" cy="11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3" name="Google Shape;1353;p34"/>
          <p:cNvCxnSpPr>
            <a:stCxn id="1352" idx="6"/>
            <a:endCxn id="1354" idx="6"/>
          </p:cNvCxnSpPr>
          <p:nvPr/>
        </p:nvCxnSpPr>
        <p:spPr>
          <a:xfrm flipH="1" rot="10800000">
            <a:off x="6730060" y="3432373"/>
            <a:ext cx="936000" cy="1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5" name="Google Shape;1355;p34"/>
          <p:cNvCxnSpPr>
            <a:endCxn id="1356" idx="6"/>
          </p:cNvCxnSpPr>
          <p:nvPr/>
        </p:nvCxnSpPr>
        <p:spPr>
          <a:xfrm>
            <a:off x="7580252" y="3421232"/>
            <a:ext cx="1017000" cy="200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7" name="Google Shape;1357;p34"/>
          <p:cNvCxnSpPr>
            <a:endCxn id="1358" idx="6"/>
          </p:cNvCxnSpPr>
          <p:nvPr/>
        </p:nvCxnSpPr>
        <p:spPr>
          <a:xfrm flipH="1" rot="10800000">
            <a:off x="8483049" y="3264922"/>
            <a:ext cx="1047600" cy="344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9" name="Google Shape;1359;p34"/>
          <p:cNvCxnSpPr>
            <a:stCxn id="1358" idx="6"/>
            <a:endCxn id="1360" idx="2"/>
          </p:cNvCxnSpPr>
          <p:nvPr/>
        </p:nvCxnSpPr>
        <p:spPr>
          <a:xfrm flipH="1" rot="10800000">
            <a:off x="9530649" y="3077122"/>
            <a:ext cx="792300" cy="187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1" name="Google Shape;1361;p34"/>
          <p:cNvCxnSpPr/>
          <p:nvPr/>
        </p:nvCxnSpPr>
        <p:spPr>
          <a:xfrm flipH="1" rot="10800000">
            <a:off x="10430672" y="2699269"/>
            <a:ext cx="940200" cy="360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2" name="Google Shape;1362;p34"/>
          <p:cNvSpPr/>
          <p:nvPr/>
        </p:nvSpPr>
        <p:spPr>
          <a:xfrm>
            <a:off x="3784197" y="3190588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3" name="Google Shape;1363;p34"/>
          <p:cNvSpPr/>
          <p:nvPr/>
        </p:nvSpPr>
        <p:spPr>
          <a:xfrm>
            <a:off x="4715852" y="309129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0" name="Google Shape;1350;p34"/>
          <p:cNvSpPr/>
          <p:nvPr/>
        </p:nvSpPr>
        <p:spPr>
          <a:xfrm>
            <a:off x="5639486" y="3264152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2" name="Google Shape;1352;p34"/>
          <p:cNvSpPr/>
          <p:nvPr/>
        </p:nvSpPr>
        <p:spPr>
          <a:xfrm>
            <a:off x="6586060" y="3361573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22822" y="300527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4" name="Google Shape;1364;p3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36" name="Google Shape;1336;p34"/>
          <p:cNvSpPr/>
          <p:nvPr/>
        </p:nvSpPr>
        <p:spPr>
          <a:xfrm>
            <a:off x="1915515" y="3547910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8" name="Google Shape;1338;p34"/>
          <p:cNvSpPr/>
          <p:nvPr/>
        </p:nvSpPr>
        <p:spPr>
          <a:xfrm>
            <a:off x="2853322" y="334895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4" name="Google Shape;1354;p34"/>
          <p:cNvSpPr/>
          <p:nvPr/>
        </p:nvSpPr>
        <p:spPr>
          <a:xfrm>
            <a:off x="7522199" y="3360395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6" name="Google Shape;1356;p34"/>
          <p:cNvSpPr/>
          <p:nvPr/>
        </p:nvSpPr>
        <p:spPr>
          <a:xfrm>
            <a:off x="8453252" y="354993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8" name="Google Shape;1358;p34"/>
          <p:cNvSpPr/>
          <p:nvPr/>
        </p:nvSpPr>
        <p:spPr>
          <a:xfrm>
            <a:off x="9386649" y="319292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5"/>
          <p:cNvSpPr/>
          <p:nvPr/>
        </p:nvSpPr>
        <p:spPr>
          <a:xfrm>
            <a:off x="2352153" y="2681311"/>
            <a:ext cx="1465800" cy="384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0" name="Google Shape;1370;p35"/>
          <p:cNvSpPr/>
          <p:nvPr/>
        </p:nvSpPr>
        <p:spPr>
          <a:xfrm>
            <a:off x="3817804" y="2681311"/>
            <a:ext cx="14658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Filter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1" name="Google Shape;1371;p35"/>
          <p:cNvSpPr/>
          <p:nvPr/>
        </p:nvSpPr>
        <p:spPr>
          <a:xfrm>
            <a:off x="5283366" y="2681311"/>
            <a:ext cx="1465800" cy="38400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2" name="Google Shape;1372;p35"/>
          <p:cNvSpPr/>
          <p:nvPr/>
        </p:nvSpPr>
        <p:spPr>
          <a:xfrm>
            <a:off x="6749017" y="2681310"/>
            <a:ext cx="1465800" cy="38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Interview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3" name="Google Shape;1373;p35"/>
          <p:cNvSpPr/>
          <p:nvPr/>
        </p:nvSpPr>
        <p:spPr>
          <a:xfrm>
            <a:off x="8214160" y="2681308"/>
            <a:ext cx="1465200" cy="3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Acceptance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4" name="Google Shape;1374;p35"/>
          <p:cNvSpPr/>
          <p:nvPr/>
        </p:nvSpPr>
        <p:spPr>
          <a:xfrm>
            <a:off x="886501" y="2681310"/>
            <a:ext cx="1465800" cy="384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Problem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5" name="Google Shape;1375;p35"/>
          <p:cNvSpPr/>
          <p:nvPr/>
        </p:nvSpPr>
        <p:spPr>
          <a:xfrm>
            <a:off x="9679813" y="2681309"/>
            <a:ext cx="1465200" cy="384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Follow-up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6" name="Google Shape;1376;p35"/>
          <p:cNvSpPr/>
          <p:nvPr/>
        </p:nvSpPr>
        <p:spPr>
          <a:xfrm rot="-5400000">
            <a:off x="5627516" y="-1614515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35"/>
          <p:cNvSpPr/>
          <p:nvPr/>
        </p:nvSpPr>
        <p:spPr>
          <a:xfrm rot="-5400000">
            <a:off x="5627515" y="-777307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35"/>
          <p:cNvSpPr/>
          <p:nvPr/>
        </p:nvSpPr>
        <p:spPr>
          <a:xfrm rot="-5400000">
            <a:off x="5513515" y="173997"/>
            <a:ext cx="1003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9" name="Google Shape;1379;p35"/>
          <p:cNvSpPr/>
          <p:nvPr/>
        </p:nvSpPr>
        <p:spPr>
          <a:xfrm rot="-5400000">
            <a:off x="5627515" y="1125203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0" name="Google Shape;1380;p35"/>
          <p:cNvSpPr/>
          <p:nvPr/>
        </p:nvSpPr>
        <p:spPr>
          <a:xfrm rot="-5400000">
            <a:off x="5404015" y="-3120595"/>
            <a:ext cx="1222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81" name="Google Shape;1381;p35"/>
          <p:cNvGrpSpPr/>
          <p:nvPr/>
        </p:nvGrpSpPr>
        <p:grpSpPr>
          <a:xfrm>
            <a:off x="2352047" y="3114158"/>
            <a:ext cx="7325352" cy="3541935"/>
            <a:chOff x="2659799" y="2856222"/>
            <a:chExt cx="7325352" cy="3432440"/>
          </a:xfrm>
        </p:grpSpPr>
        <p:grpSp>
          <p:nvGrpSpPr>
            <p:cNvPr id="1382" name="Google Shape;1382;p35"/>
            <p:cNvGrpSpPr/>
            <p:nvPr/>
          </p:nvGrpSpPr>
          <p:grpSpPr>
            <a:xfrm>
              <a:off x="2659799" y="2856226"/>
              <a:ext cx="2" cy="3430448"/>
              <a:chOff x="2659799" y="2868752"/>
              <a:chExt cx="2" cy="3430448"/>
            </a:xfrm>
          </p:grpSpPr>
          <p:cxnSp>
            <p:nvCxnSpPr>
              <p:cNvPr id="1383" name="Google Shape;1383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4" name="Google Shape;1384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5" name="Google Shape;1385;p35"/>
            <p:cNvGrpSpPr/>
            <p:nvPr/>
          </p:nvGrpSpPr>
          <p:grpSpPr>
            <a:xfrm>
              <a:off x="4124869" y="2856222"/>
              <a:ext cx="2" cy="3430448"/>
              <a:chOff x="2659799" y="2868752"/>
              <a:chExt cx="2" cy="3430448"/>
            </a:xfrm>
          </p:grpSpPr>
          <p:cxnSp>
            <p:nvCxnSpPr>
              <p:cNvPr id="1386" name="Google Shape;1386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7" name="Google Shape;1387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8" name="Google Shape;1388;p35"/>
            <p:cNvGrpSpPr/>
            <p:nvPr/>
          </p:nvGrpSpPr>
          <p:grpSpPr>
            <a:xfrm>
              <a:off x="5589939" y="2856222"/>
              <a:ext cx="2" cy="3430448"/>
              <a:chOff x="2659799" y="2868752"/>
              <a:chExt cx="2" cy="3430448"/>
            </a:xfrm>
          </p:grpSpPr>
          <p:cxnSp>
            <p:nvCxnSpPr>
              <p:cNvPr id="1389" name="Google Shape;1389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0" name="Google Shape;1390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1" name="Google Shape;1391;p35"/>
            <p:cNvGrpSpPr/>
            <p:nvPr/>
          </p:nvGrpSpPr>
          <p:grpSpPr>
            <a:xfrm>
              <a:off x="7055009" y="2856222"/>
              <a:ext cx="2" cy="3430448"/>
              <a:chOff x="2659799" y="2868752"/>
              <a:chExt cx="2" cy="3430448"/>
            </a:xfrm>
          </p:grpSpPr>
          <p:cxnSp>
            <p:nvCxnSpPr>
              <p:cNvPr id="1392" name="Google Shape;1392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3" name="Google Shape;1393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4" name="Google Shape;1394;p35"/>
            <p:cNvGrpSpPr/>
            <p:nvPr/>
          </p:nvGrpSpPr>
          <p:grpSpPr>
            <a:xfrm>
              <a:off x="8520079" y="2856222"/>
              <a:ext cx="2" cy="3430448"/>
              <a:chOff x="2659799" y="2868752"/>
              <a:chExt cx="2" cy="3430448"/>
            </a:xfrm>
          </p:grpSpPr>
          <p:cxnSp>
            <p:nvCxnSpPr>
              <p:cNvPr id="1395" name="Google Shape;1395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6" name="Google Shape;1396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7" name="Google Shape;1397;p35"/>
            <p:cNvGrpSpPr/>
            <p:nvPr/>
          </p:nvGrpSpPr>
          <p:grpSpPr>
            <a:xfrm>
              <a:off x="9985149" y="2858220"/>
              <a:ext cx="2" cy="3430442"/>
              <a:chOff x="2659799" y="2868758"/>
              <a:chExt cx="2" cy="3430442"/>
            </a:xfrm>
          </p:grpSpPr>
          <p:cxnSp>
            <p:nvCxnSpPr>
              <p:cNvPr id="1398" name="Google Shape;1398;p35"/>
              <p:cNvCxnSpPr/>
              <p:nvPr/>
            </p:nvCxnSpPr>
            <p:spPr>
              <a:xfrm flipH="1">
                <a:off x="2659799" y="2868758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9" name="Google Shape;1399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400" name="Google Shape;1400;p35"/>
          <p:cNvSpPr txBox="1"/>
          <p:nvPr/>
        </p:nvSpPr>
        <p:spPr>
          <a:xfrm>
            <a:off x="101659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Hearing from engineering friends from other companies that treat them well, reading inspiring articles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1" name="Google Shape;1401;p35"/>
          <p:cNvSpPr txBox="1"/>
          <p:nvPr/>
        </p:nvSpPr>
        <p:spPr>
          <a:xfrm>
            <a:off x="2482175" y="3326611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for more info about engineering job opportunities. Finds dream job website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p35"/>
          <p:cNvSpPr txBox="1"/>
          <p:nvPr/>
        </p:nvSpPr>
        <p:spPr>
          <a:xfrm>
            <a:off x="394673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&amp; filtering job application. Reading reviews from current employees. Reaching out to them.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35"/>
          <p:cNvSpPr txBox="1"/>
          <p:nvPr/>
        </p:nvSpPr>
        <p:spPr>
          <a:xfrm>
            <a:off x="541180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Applying online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favorite job application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4" name="Google Shape;1404;p35"/>
          <p:cNvSpPr txBox="1"/>
          <p:nvPr/>
        </p:nvSpPr>
        <p:spPr>
          <a:xfrm>
            <a:off x="687687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Interviewing with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potential employers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5" name="Google Shape;1405;p35"/>
          <p:cNvSpPr txBox="1"/>
          <p:nvPr/>
        </p:nvSpPr>
        <p:spPr>
          <a:xfrm>
            <a:off x="8340528" y="3389713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Accepted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dream jobs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6" name="Google Shape;1406;p35"/>
          <p:cNvSpPr txBox="1"/>
          <p:nvPr/>
        </p:nvSpPr>
        <p:spPr>
          <a:xfrm>
            <a:off x="9805596" y="3191148"/>
            <a:ext cx="118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Receives an emails from dream job asking for her experience and review on the website of her new job. Writes a review.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7" name="Google Shape;1407;p35"/>
          <p:cNvSpPr txBox="1"/>
          <p:nvPr/>
        </p:nvSpPr>
        <p:spPr>
          <a:xfrm>
            <a:off x="1016593" y="4163822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“Everyone else seems to be happy at their jobs”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”I don’t feel appreciated here”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8" name="Google Shape;1408;p35"/>
          <p:cNvSpPr txBox="1"/>
          <p:nvPr/>
        </p:nvSpPr>
        <p:spPr>
          <a:xfrm>
            <a:off x="2545900" y="4032957"/>
            <a:ext cx="1061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“Where can I find job which I want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there’s something out there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9" name="Google Shape;1409;p35"/>
          <p:cNvSpPr txBox="1"/>
          <p:nvPr/>
        </p:nvSpPr>
        <p:spPr>
          <a:xfrm>
            <a:off x="3956637" y="4161207"/>
            <a:ext cx="1168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“Is there any mention of any great culture by employee reviews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0" name="Google Shape;1410;p35"/>
          <p:cNvSpPr txBox="1"/>
          <p:nvPr/>
        </p:nvSpPr>
        <p:spPr>
          <a:xfrm>
            <a:off x="5338538" y="4159982"/>
            <a:ext cx="1353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they get back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“Does my application stand out or qualified enough 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1" name="Google Shape;1411;p35"/>
          <p:cNvSpPr txBox="1"/>
          <p:nvPr/>
        </p:nvSpPr>
        <p:spPr>
          <a:xfrm>
            <a:off x="6877247" y="4097087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can I prepare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do I make a great impression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“Did I do well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2" name="Google Shape;1412;p35"/>
          <p:cNvSpPr txBox="1"/>
          <p:nvPr/>
        </p:nvSpPr>
        <p:spPr>
          <a:xfrm>
            <a:off x="8429217" y="4159990"/>
            <a:ext cx="10341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did it”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can’t wait to tell everyone that I got the job”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3" name="Google Shape;1413;p35"/>
          <p:cNvSpPr txBox="1"/>
          <p:nvPr/>
        </p:nvSpPr>
        <p:spPr>
          <a:xfrm>
            <a:off x="9817553" y="4097085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“Job review by others on dream job helped me. So I’ll help others too by writing a review.”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4" name="Google Shape;1414;p35"/>
          <p:cNvSpPr txBox="1"/>
          <p:nvPr/>
        </p:nvSpPr>
        <p:spPr>
          <a:xfrm>
            <a:off x="940697" y="6065829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Advertise our website with blog posts, video &amp; review on social media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5" name="Google Shape;1415;p35"/>
          <p:cNvSpPr txBox="1"/>
          <p:nvPr/>
        </p:nvSpPr>
        <p:spPr>
          <a:xfrm>
            <a:off x="240597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Use SEO to ran on Google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ways to have many backlinks to our websites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6" name="Google Shape;1416;p35"/>
          <p:cNvSpPr txBox="1"/>
          <p:nvPr/>
        </p:nvSpPr>
        <p:spPr>
          <a:xfrm>
            <a:off x="387052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way to reach out previous and current employees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Change status to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7" name="Google Shape;1417;p35"/>
          <p:cNvSpPr txBox="1"/>
          <p:nvPr/>
        </p:nvSpPr>
        <p:spPr>
          <a:xfrm>
            <a:off x="5335600" y="5940607"/>
            <a:ext cx="12468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user to fill out resume info once &amp; have it reapply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user standout with competitors by statistics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8" name="Google Shape;1418;p35"/>
          <p:cNvSpPr txBox="1"/>
          <p:nvPr/>
        </p:nvSpPr>
        <p:spPr>
          <a:xfrm>
            <a:off x="6800675" y="6001707"/>
            <a:ext cx="12855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articles &amp; general tips for interviewing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interviewing dates time &amp; location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9" name="Google Shape;1419;p35"/>
          <p:cNvSpPr txBox="1"/>
          <p:nvPr/>
        </p:nvSpPr>
        <p:spPr>
          <a:xfrm>
            <a:off x="8264325" y="5999532"/>
            <a:ext cx="13539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Sent congratulatory message when accepted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if she wants to change status to “employed”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0" name="Google Shape;1420;p35"/>
          <p:cNvSpPr txBox="1"/>
          <p:nvPr/>
        </p:nvSpPr>
        <p:spPr>
          <a:xfrm>
            <a:off x="9749375" y="5872157"/>
            <a:ext cx="15603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them to help out </a:t>
            </a:r>
            <a:b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others for jobs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Thanks user for their review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Let’s see if review are helpful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1" name="Google Shape;1421;p35"/>
          <p:cNvSpPr/>
          <p:nvPr/>
        </p:nvSpPr>
        <p:spPr>
          <a:xfrm>
            <a:off x="1142201" y="5061682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600"/>
          </a:p>
        </p:txBody>
      </p:sp>
      <p:sp>
        <p:nvSpPr>
          <p:cNvPr id="1422" name="Google Shape;1422;p35"/>
          <p:cNvSpPr/>
          <p:nvPr/>
        </p:nvSpPr>
        <p:spPr>
          <a:xfrm>
            <a:off x="1142201" y="5354500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</a:t>
            </a:r>
            <a:r>
              <a:rPr lang="en-US" sz="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Mouth</a:t>
            </a:r>
            <a:endParaRPr sz="600"/>
          </a:p>
        </p:txBody>
      </p:sp>
      <p:sp>
        <p:nvSpPr>
          <p:cNvPr id="1423" name="Google Shape;1423;p35"/>
          <p:cNvSpPr/>
          <p:nvPr/>
        </p:nvSpPr>
        <p:spPr>
          <a:xfrm>
            <a:off x="2495140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Google</a:t>
            </a:r>
            <a:endParaRPr sz="600"/>
          </a:p>
        </p:txBody>
      </p:sp>
      <p:sp>
        <p:nvSpPr>
          <p:cNvPr id="1424" name="Google Shape;1424;p35"/>
          <p:cNvSpPr/>
          <p:nvPr/>
        </p:nvSpPr>
        <p:spPr>
          <a:xfrm>
            <a:off x="8586160" y="5061692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25" name="Google Shape;1425;p35"/>
          <p:cNvSpPr/>
          <p:nvPr/>
        </p:nvSpPr>
        <p:spPr>
          <a:xfrm>
            <a:off x="8586160" y="5354500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26" name="Google Shape;1426;p35"/>
          <p:cNvSpPr/>
          <p:nvPr/>
        </p:nvSpPr>
        <p:spPr>
          <a:xfrm>
            <a:off x="10440017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27" name="Google Shape;1427;p35"/>
          <p:cNvCxnSpPr>
            <a:stCxn id="1421" idx="3"/>
            <a:endCxn id="1423" idx="1"/>
          </p:cNvCxnSpPr>
          <p:nvPr/>
        </p:nvCxnSpPr>
        <p:spPr>
          <a:xfrm>
            <a:off x="2004701" y="5151982"/>
            <a:ext cx="490500" cy="150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8" name="Google Shape;1428;p35"/>
          <p:cNvCxnSpPr>
            <a:stCxn id="1422" idx="3"/>
            <a:endCxn id="1423" idx="1"/>
          </p:cNvCxnSpPr>
          <p:nvPr/>
        </p:nvCxnSpPr>
        <p:spPr>
          <a:xfrm flipH="1" rot="10800000">
            <a:off x="2004701" y="5302900"/>
            <a:ext cx="490500" cy="141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9" name="Google Shape;1429;p35"/>
          <p:cNvCxnSpPr>
            <a:stCxn id="1430" idx="1"/>
            <a:endCxn id="1423" idx="3"/>
          </p:cNvCxnSpPr>
          <p:nvPr/>
        </p:nvCxnSpPr>
        <p:spPr>
          <a:xfrm rot="10800000">
            <a:off x="3061293" y="5302807"/>
            <a:ext cx="3811800" cy="1200"/>
          </a:xfrm>
          <a:prstGeom prst="bentConnector3">
            <a:avLst>
              <a:gd fmla="val 4999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1" name="Google Shape;1431;p35"/>
          <p:cNvSpPr/>
          <p:nvPr/>
        </p:nvSpPr>
        <p:spPr>
          <a:xfrm>
            <a:off x="3121383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32" name="Google Shape;1432;p35"/>
          <p:cNvCxnSpPr>
            <a:stCxn id="1433" idx="3"/>
            <a:endCxn id="1424" idx="1"/>
          </p:cNvCxnSpPr>
          <p:nvPr/>
        </p:nvCxnSpPr>
        <p:spPr>
          <a:xfrm flipH="1" rot="10800000">
            <a:off x="8065435" y="5151907"/>
            <a:ext cx="520800" cy="1521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4" name="Google Shape;1434;p35"/>
          <p:cNvCxnSpPr>
            <a:stCxn id="1433" idx="3"/>
            <a:endCxn id="1425" idx="1"/>
          </p:cNvCxnSpPr>
          <p:nvPr/>
        </p:nvCxnSpPr>
        <p:spPr>
          <a:xfrm>
            <a:off x="8065435" y="5304007"/>
            <a:ext cx="520800" cy="1407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5" name="Google Shape;1435;p35"/>
          <p:cNvCxnSpPr>
            <a:stCxn id="1424" idx="3"/>
          </p:cNvCxnSpPr>
          <p:nvPr/>
        </p:nvCxnSpPr>
        <p:spPr>
          <a:xfrm>
            <a:off x="9378760" y="5151992"/>
            <a:ext cx="1061100" cy="150000"/>
          </a:xfrm>
          <a:prstGeom prst="bentConnector3">
            <a:avLst>
              <a:gd fmla="val 20728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6" name="Google Shape;1436;p35"/>
          <p:cNvCxnSpPr>
            <a:stCxn id="1425" idx="3"/>
            <a:endCxn id="1437" idx="1"/>
          </p:cNvCxnSpPr>
          <p:nvPr/>
        </p:nvCxnSpPr>
        <p:spPr>
          <a:xfrm flipH="1" rot="10800000">
            <a:off x="9378760" y="5302000"/>
            <a:ext cx="435000" cy="142800"/>
          </a:xfrm>
          <a:prstGeom prst="bentConnector3">
            <a:avLst>
              <a:gd fmla="val 49996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7" name="Google Shape;1437;p35"/>
          <p:cNvSpPr/>
          <p:nvPr/>
        </p:nvSpPr>
        <p:spPr>
          <a:xfrm>
            <a:off x="9813775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38" name="Google Shape;1438;p35"/>
          <p:cNvSpPr/>
          <p:nvPr/>
        </p:nvSpPr>
        <p:spPr>
          <a:xfrm>
            <a:off x="7095371" y="4991003"/>
            <a:ext cx="778800" cy="636000"/>
          </a:xfrm>
          <a:prstGeom prst="ellipse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0" name="Google Shape;1430;p35"/>
          <p:cNvSpPr/>
          <p:nvPr/>
        </p:nvSpPr>
        <p:spPr>
          <a:xfrm>
            <a:off x="6873093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sp>
        <p:nvSpPr>
          <p:cNvPr id="1433" name="Google Shape;1433;p35"/>
          <p:cNvSpPr/>
          <p:nvPr/>
        </p:nvSpPr>
        <p:spPr>
          <a:xfrm>
            <a:off x="7499335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Office</a:t>
            </a:r>
            <a:endParaRPr sz="600"/>
          </a:p>
        </p:txBody>
      </p:sp>
      <p:sp>
        <p:nvSpPr>
          <p:cNvPr id="1439" name="Google Shape;1439;p35"/>
          <p:cNvSpPr/>
          <p:nvPr/>
        </p:nvSpPr>
        <p:spPr>
          <a:xfrm>
            <a:off x="7188103" y="5519176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40" name="Google Shape;1440;p35"/>
          <p:cNvSpPr/>
          <p:nvPr/>
        </p:nvSpPr>
        <p:spPr>
          <a:xfrm rot="5885904">
            <a:off x="7483295" y="4958617"/>
            <a:ext cx="76665" cy="6576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35"/>
          <p:cNvSpPr/>
          <p:nvPr/>
        </p:nvSpPr>
        <p:spPr>
          <a:xfrm rot="-8356639">
            <a:off x="7773442" y="5452548"/>
            <a:ext cx="76794" cy="6573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35"/>
          <p:cNvSpPr/>
          <p:nvPr/>
        </p:nvSpPr>
        <p:spPr>
          <a:xfrm rot="-2346938">
            <a:off x="7107774" y="5429990"/>
            <a:ext cx="76559" cy="65688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3" name="Google Shape;1443;p35"/>
          <p:cNvSpPr/>
          <p:nvPr/>
        </p:nvSpPr>
        <p:spPr>
          <a:xfrm>
            <a:off x="718023" y="1396953"/>
            <a:ext cx="114300" cy="1222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4" name="Google Shape;1444;p35"/>
          <p:cNvSpPr/>
          <p:nvPr/>
        </p:nvSpPr>
        <p:spPr>
          <a:xfrm rot="-5400000">
            <a:off x="61057" y="1899671"/>
            <a:ext cx="9381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5" name="Google Shape;1445;p35"/>
          <p:cNvSpPr/>
          <p:nvPr/>
        </p:nvSpPr>
        <p:spPr>
          <a:xfrm>
            <a:off x="718023" y="3126636"/>
            <a:ext cx="114300" cy="775800"/>
          </a:xfrm>
          <a:prstGeom prst="leftBrace">
            <a:avLst>
              <a:gd fmla="val 28840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6" name="Google Shape;1446;p35"/>
          <p:cNvSpPr/>
          <p:nvPr/>
        </p:nvSpPr>
        <p:spPr>
          <a:xfrm rot="-5400000">
            <a:off x="232506" y="3424753"/>
            <a:ext cx="5952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7" name="Google Shape;1447;p35"/>
          <p:cNvSpPr/>
          <p:nvPr/>
        </p:nvSpPr>
        <p:spPr>
          <a:xfrm>
            <a:off x="718023" y="3963845"/>
            <a:ext cx="114300" cy="775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8" name="Google Shape;1448;p35"/>
          <p:cNvSpPr/>
          <p:nvPr/>
        </p:nvSpPr>
        <p:spPr>
          <a:xfrm rot="-5400000">
            <a:off x="142206" y="4224810"/>
            <a:ext cx="775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THINKING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9" name="Google Shape;1449;p35"/>
          <p:cNvSpPr/>
          <p:nvPr/>
        </p:nvSpPr>
        <p:spPr>
          <a:xfrm>
            <a:off x="718023" y="4801053"/>
            <a:ext cx="114300" cy="1003800"/>
          </a:xfrm>
          <a:prstGeom prst="leftBrace">
            <a:avLst>
              <a:gd fmla="val 4223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0" name="Google Shape;1450;p35"/>
          <p:cNvSpPr/>
          <p:nvPr/>
        </p:nvSpPr>
        <p:spPr>
          <a:xfrm rot="-5400000">
            <a:off x="10657" y="5217082"/>
            <a:ext cx="10389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51" name="Google Shape;1451;p35"/>
          <p:cNvSpPr/>
          <p:nvPr/>
        </p:nvSpPr>
        <p:spPr>
          <a:xfrm>
            <a:off x="718023" y="5866355"/>
            <a:ext cx="114300" cy="787500"/>
          </a:xfrm>
          <a:prstGeom prst="leftBrace">
            <a:avLst>
              <a:gd fmla="val 35538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2" name="Google Shape;1452;p35"/>
          <p:cNvSpPr/>
          <p:nvPr/>
        </p:nvSpPr>
        <p:spPr>
          <a:xfrm rot="-5400000">
            <a:off x="28207" y="6151277"/>
            <a:ext cx="1003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OPPORTUNITY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453" name="Google Shape;1453;p35"/>
          <p:cNvCxnSpPr/>
          <p:nvPr/>
        </p:nvCxnSpPr>
        <p:spPr>
          <a:xfrm flipH="1" rot="-5400000">
            <a:off x="1149906" y="2126332"/>
            <a:ext cx="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35"/>
          <p:cNvCxnSpPr/>
          <p:nvPr/>
        </p:nvCxnSpPr>
        <p:spPr>
          <a:xfrm flipH="1" rot="10800000">
            <a:off x="1142206" y="1964732"/>
            <a:ext cx="1424100" cy="17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35"/>
          <p:cNvCxnSpPr/>
          <p:nvPr/>
        </p:nvCxnSpPr>
        <p:spPr>
          <a:xfrm flipH="1" rot="10800000">
            <a:off x="3946731" y="1602894"/>
            <a:ext cx="1452000" cy="48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6" name="Google Shape;1456;p35"/>
          <p:cNvCxnSpPr/>
          <p:nvPr/>
        </p:nvCxnSpPr>
        <p:spPr>
          <a:xfrm flipH="1" rot="10800000">
            <a:off x="6779156" y="1933819"/>
            <a:ext cx="1428900" cy="30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7" name="Google Shape;1457;p35"/>
          <p:cNvCxnSpPr/>
          <p:nvPr/>
        </p:nvCxnSpPr>
        <p:spPr>
          <a:xfrm flipH="1" rot="10800000">
            <a:off x="8231856" y="1779919"/>
            <a:ext cx="1353900" cy="153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8" name="Google Shape;1458;p35"/>
          <p:cNvCxnSpPr/>
          <p:nvPr/>
        </p:nvCxnSpPr>
        <p:spPr>
          <a:xfrm>
            <a:off x="9529231" y="1782644"/>
            <a:ext cx="1488300" cy="21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9" name="Google Shape;1459;p35"/>
          <p:cNvCxnSpPr/>
          <p:nvPr/>
        </p:nvCxnSpPr>
        <p:spPr>
          <a:xfrm>
            <a:off x="5398731" y="1586494"/>
            <a:ext cx="1400700" cy="38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60" name="Google Shape;1460;p35"/>
          <p:cNvCxnSpPr/>
          <p:nvPr/>
        </p:nvCxnSpPr>
        <p:spPr>
          <a:xfrm>
            <a:off x="2542206" y="1977507"/>
            <a:ext cx="1447800" cy="117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1" name="Google Shape;1461;p35"/>
          <p:cNvSpPr/>
          <p:nvPr/>
        </p:nvSpPr>
        <p:spPr>
          <a:xfrm>
            <a:off x="2495231" y="19049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35"/>
          <p:cNvSpPr/>
          <p:nvPr/>
        </p:nvSpPr>
        <p:spPr>
          <a:xfrm>
            <a:off x="3918081" y="20243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35"/>
          <p:cNvSpPr/>
          <p:nvPr/>
        </p:nvSpPr>
        <p:spPr>
          <a:xfrm>
            <a:off x="5347081" y="15392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35"/>
          <p:cNvSpPr/>
          <p:nvPr/>
        </p:nvSpPr>
        <p:spPr>
          <a:xfrm>
            <a:off x="6699919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35"/>
          <p:cNvSpPr/>
          <p:nvPr/>
        </p:nvSpPr>
        <p:spPr>
          <a:xfrm>
            <a:off x="8162344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35"/>
          <p:cNvSpPr/>
          <p:nvPr/>
        </p:nvSpPr>
        <p:spPr>
          <a:xfrm>
            <a:off x="9536594" y="1719701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35"/>
          <p:cNvSpPr/>
          <p:nvPr/>
        </p:nvSpPr>
        <p:spPr>
          <a:xfrm>
            <a:off x="1090506" y="20669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35"/>
          <p:cNvSpPr/>
          <p:nvPr/>
        </p:nvSpPr>
        <p:spPr>
          <a:xfrm>
            <a:off x="10920025" y="1940954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3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" name="Google Shape;1474;p36"/>
          <p:cNvGraphicFramePr/>
          <p:nvPr/>
        </p:nvGraphicFramePr>
        <p:xfrm>
          <a:off x="1012876" y="1403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{58AAB950-5B37-4858-8B7E-708E8A845C18}</a:tableStyleId>
              </a:tblPr>
              <a:tblGrid>
                <a:gridCol w="1342800"/>
                <a:gridCol w="1214850"/>
                <a:gridCol w="1293225"/>
                <a:gridCol w="1358525"/>
                <a:gridCol w="1358525"/>
                <a:gridCol w="1267100"/>
                <a:gridCol w="1332400"/>
                <a:gridCol w="1254025"/>
              </a:tblGrid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Physical 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Evidence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Parking Exterior And Interior Road Signs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Uniformed stuff, waiting area, seating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Air conditioning, music, poster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paintings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Plates, cutlery, napkins and pans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Menu and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bill desk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 delivery tray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Food, sauce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spices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Action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Arrive at the restaurant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Select dine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option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menu, wait for attendant (2min)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Eat, ask for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Onstage Contact Person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565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Greet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Inquire about takeaway or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dine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Showed the way to the table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Take food order (serve in 15 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Delivery of food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(served after 15 minutes)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Ask for more or process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Backstage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 food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Checkout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Support System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Process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</a:tbl>
          </a:graphicData>
        </a:graphic>
      </p:graphicFrame>
      <p:sp>
        <p:nvSpPr>
          <p:cNvPr id="1475" name="Google Shape;1475;p36"/>
          <p:cNvSpPr/>
          <p:nvPr/>
        </p:nvSpPr>
        <p:spPr>
          <a:xfrm rot="10800000">
            <a:off x="7201483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6" name="Google Shape;1476;p36"/>
          <p:cNvSpPr/>
          <p:nvPr/>
        </p:nvSpPr>
        <p:spPr>
          <a:xfrm rot="10800000">
            <a:off x="3222708" y="520596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7" name="Google Shape;1477;p36"/>
          <p:cNvSpPr/>
          <p:nvPr/>
        </p:nvSpPr>
        <p:spPr>
          <a:xfrm rot="10800000">
            <a:off x="11053247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8" name="Google Shape;1478;p36"/>
          <p:cNvSpPr/>
          <p:nvPr/>
        </p:nvSpPr>
        <p:spPr>
          <a:xfrm rot="10800000">
            <a:off x="3222707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9" name="Google Shape;1479;p36"/>
          <p:cNvSpPr/>
          <p:nvPr/>
        </p:nvSpPr>
        <p:spPr>
          <a:xfrm rot="-5400000">
            <a:off x="4759613" y="4008009"/>
            <a:ext cx="208500" cy="557700"/>
          </a:xfrm>
          <a:prstGeom prst="downArrow">
            <a:avLst>
              <a:gd fmla="val 41725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p36"/>
          <p:cNvSpPr/>
          <p:nvPr/>
        </p:nvSpPr>
        <p:spPr>
          <a:xfrm rot="10800000">
            <a:off x="7201482" y="4217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36"/>
          <p:cNvSpPr/>
          <p:nvPr/>
        </p:nvSpPr>
        <p:spPr>
          <a:xfrm rot="10800000">
            <a:off x="11053246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2" name="Google Shape;1482;p36"/>
          <p:cNvSpPr/>
          <p:nvPr/>
        </p:nvSpPr>
        <p:spPr>
          <a:xfrm rot="10800000">
            <a:off x="4518914" y="3151534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36"/>
          <p:cNvSpPr/>
          <p:nvPr/>
        </p:nvSpPr>
        <p:spPr>
          <a:xfrm rot="10800000">
            <a:off x="5873556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4" name="Google Shape;1484;p36"/>
          <p:cNvSpPr/>
          <p:nvPr/>
        </p:nvSpPr>
        <p:spPr>
          <a:xfrm rot="10800000">
            <a:off x="7228198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36"/>
          <p:cNvSpPr/>
          <p:nvPr/>
        </p:nvSpPr>
        <p:spPr>
          <a:xfrm rot="10800000">
            <a:off x="9822584" y="3146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36"/>
          <p:cNvSpPr/>
          <p:nvPr/>
        </p:nvSpPr>
        <p:spPr>
          <a:xfrm rot="10800000">
            <a:off x="11042544" y="3146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36"/>
          <p:cNvSpPr/>
          <p:nvPr/>
        </p:nvSpPr>
        <p:spPr>
          <a:xfrm rot="-5400000">
            <a:off x="191665" y="5716080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Internal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36"/>
          <p:cNvSpPr/>
          <p:nvPr/>
        </p:nvSpPr>
        <p:spPr>
          <a:xfrm rot="-5400000">
            <a:off x="192890" y="4690645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Visibility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9" name="Google Shape;1489;p36"/>
          <p:cNvSpPr/>
          <p:nvPr/>
        </p:nvSpPr>
        <p:spPr>
          <a:xfrm rot="-5400000">
            <a:off x="191665" y="3665209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Interaction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36"/>
          <p:cNvSpPr/>
          <p:nvPr/>
        </p:nvSpPr>
        <p:spPr>
          <a:xfrm rot="-5400000">
            <a:off x="-310360" y="2136524"/>
            <a:ext cx="20319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Customer Journey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3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Retail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7"/>
          <p:cNvSpPr/>
          <p:nvPr/>
        </p:nvSpPr>
        <p:spPr>
          <a:xfrm>
            <a:off x="439289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7" name="Google Shape;1497;p37"/>
          <p:cNvSpPr/>
          <p:nvPr/>
        </p:nvSpPr>
        <p:spPr>
          <a:xfrm>
            <a:off x="3559106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8" name="Google Shape;1498;p37"/>
          <p:cNvSpPr/>
          <p:nvPr/>
        </p:nvSpPr>
        <p:spPr>
          <a:xfrm>
            <a:off x="6695951" y="1792091"/>
            <a:ext cx="31119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37"/>
          <p:cNvSpPr/>
          <p:nvPr/>
        </p:nvSpPr>
        <p:spPr>
          <a:xfrm>
            <a:off x="439288" y="1355239"/>
            <a:ext cx="1528200" cy="4347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0" name="Google Shape;1500;p37"/>
          <p:cNvSpPr/>
          <p:nvPr/>
        </p:nvSpPr>
        <p:spPr>
          <a:xfrm>
            <a:off x="1984441" y="1355240"/>
            <a:ext cx="1763659" cy="436853"/>
          </a:xfrm>
          <a:prstGeom prst="homePlate">
            <a:avLst>
              <a:gd fmla="val 50914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1" name="Google Shape;1501;p37"/>
          <p:cNvSpPr/>
          <p:nvPr/>
        </p:nvSpPr>
        <p:spPr>
          <a:xfrm>
            <a:off x="3559202" y="1355239"/>
            <a:ext cx="1763659" cy="436853"/>
          </a:xfrm>
          <a:prstGeom prst="chevron">
            <a:avLst>
              <a:gd fmla="val 5374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2" name="Google Shape;1502;p37"/>
          <p:cNvSpPr/>
          <p:nvPr/>
        </p:nvSpPr>
        <p:spPr>
          <a:xfrm>
            <a:off x="5121363" y="1355239"/>
            <a:ext cx="1763659" cy="436853"/>
          </a:xfrm>
          <a:prstGeom prst="chevron">
            <a:avLst>
              <a:gd fmla="val 5374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3" name="Google Shape;1503;p37"/>
          <p:cNvSpPr/>
          <p:nvPr/>
        </p:nvSpPr>
        <p:spPr>
          <a:xfrm>
            <a:off x="6696125" y="1355239"/>
            <a:ext cx="3313488" cy="436853"/>
          </a:xfrm>
          <a:prstGeom prst="chevron">
            <a:avLst>
              <a:gd fmla="val 5374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Delivery &amp; use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4" name="Google Shape;1504;p37"/>
          <p:cNvSpPr/>
          <p:nvPr/>
        </p:nvSpPr>
        <p:spPr>
          <a:xfrm>
            <a:off x="9808114" y="1355239"/>
            <a:ext cx="1763659" cy="436853"/>
          </a:xfrm>
          <a:prstGeom prst="chevron">
            <a:avLst>
              <a:gd fmla="val 5374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Advocacy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505" name="Google Shape;1505;p37"/>
          <p:cNvGrpSpPr/>
          <p:nvPr/>
        </p:nvGrpSpPr>
        <p:grpSpPr>
          <a:xfrm>
            <a:off x="439289" y="2325358"/>
            <a:ext cx="10813597" cy="3826476"/>
            <a:chOff x="591689" y="2172958"/>
            <a:chExt cx="10813597" cy="3826476"/>
          </a:xfrm>
        </p:grpSpPr>
        <p:cxnSp>
          <p:nvCxnSpPr>
            <p:cNvPr id="1506" name="Google Shape;1506;p37"/>
            <p:cNvCxnSpPr/>
            <p:nvPr/>
          </p:nvCxnSpPr>
          <p:spPr>
            <a:xfrm>
              <a:off x="591689" y="21729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7" name="Google Shape;1507;p37"/>
            <p:cNvCxnSpPr/>
            <p:nvPr/>
          </p:nvCxnSpPr>
          <p:spPr>
            <a:xfrm>
              <a:off x="591689" y="27084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8" name="Google Shape;1508;p37"/>
            <p:cNvCxnSpPr/>
            <p:nvPr/>
          </p:nvCxnSpPr>
          <p:spPr>
            <a:xfrm>
              <a:off x="591689" y="32397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9" name="Google Shape;1509;p37"/>
            <p:cNvCxnSpPr/>
            <p:nvPr/>
          </p:nvCxnSpPr>
          <p:spPr>
            <a:xfrm>
              <a:off x="591689" y="49491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0" name="Google Shape;1510;p37"/>
            <p:cNvCxnSpPr/>
            <p:nvPr/>
          </p:nvCxnSpPr>
          <p:spPr>
            <a:xfrm>
              <a:off x="591689" y="546397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1" name="Google Shape;1511;p37"/>
            <p:cNvCxnSpPr/>
            <p:nvPr/>
          </p:nvCxnSpPr>
          <p:spPr>
            <a:xfrm>
              <a:off x="591689" y="599943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12" name="Google Shape;1512;p37"/>
          <p:cNvSpPr txBox="1"/>
          <p:nvPr/>
        </p:nvSpPr>
        <p:spPr>
          <a:xfrm>
            <a:off x="755195" y="1881163"/>
            <a:ext cx="10839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Activities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3" name="Google Shape;1513;p37"/>
          <p:cNvSpPr txBox="1"/>
          <p:nvPr/>
        </p:nvSpPr>
        <p:spPr>
          <a:xfrm>
            <a:off x="2171071" y="1869756"/>
            <a:ext cx="1201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Hear from friends see offline or online ad, read from newspaper</a:t>
            </a:r>
            <a:endParaRPr sz="800"/>
          </a:p>
        </p:txBody>
      </p:sp>
      <p:sp>
        <p:nvSpPr>
          <p:cNvPr id="1514" name="Google Shape;1514;p37"/>
          <p:cNvSpPr txBox="1"/>
          <p:nvPr/>
        </p:nvSpPr>
        <p:spPr>
          <a:xfrm>
            <a:off x="3789668" y="1931815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&amp; evaluate alternative</a:t>
            </a:r>
            <a:endParaRPr sz="800"/>
          </a:p>
        </p:txBody>
      </p:sp>
      <p:sp>
        <p:nvSpPr>
          <p:cNvPr id="1515" name="Google Shape;1515;p37"/>
          <p:cNvSpPr txBox="1"/>
          <p:nvPr/>
        </p:nvSpPr>
        <p:spPr>
          <a:xfrm>
            <a:off x="5462123" y="1931197"/>
            <a:ext cx="88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groceries to a shopping cart</a:t>
            </a:r>
            <a:endParaRPr sz="800"/>
          </a:p>
        </p:txBody>
      </p:sp>
      <p:sp>
        <p:nvSpPr>
          <p:cNvPr id="1516" name="Google Shape;1516;p37"/>
          <p:cNvSpPr txBox="1"/>
          <p:nvPr/>
        </p:nvSpPr>
        <p:spPr>
          <a:xfrm>
            <a:off x="6990775" y="19256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 pick up on order, contact customer service and enjoy groceries</a:t>
            </a:r>
            <a:endParaRPr sz="800"/>
          </a:p>
        </p:txBody>
      </p:sp>
      <p:sp>
        <p:nvSpPr>
          <p:cNvPr id="1517" name="Google Shape;1517;p37"/>
          <p:cNvSpPr txBox="1"/>
          <p:nvPr/>
        </p:nvSpPr>
        <p:spPr>
          <a:xfrm>
            <a:off x="9994550" y="1997998"/>
            <a:ext cx="11865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experience</a:t>
            </a:r>
            <a:endParaRPr sz="800"/>
          </a:p>
        </p:txBody>
      </p:sp>
      <p:sp>
        <p:nvSpPr>
          <p:cNvPr id="1518" name="Google Shape;1518;p37"/>
          <p:cNvSpPr txBox="1"/>
          <p:nvPr/>
        </p:nvSpPr>
        <p:spPr>
          <a:xfrm>
            <a:off x="755195" y="250968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Goals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9" name="Google Shape;1519;p37"/>
          <p:cNvSpPr txBox="1"/>
          <p:nvPr/>
        </p:nvSpPr>
        <p:spPr>
          <a:xfrm>
            <a:off x="2229760" y="2536753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800"/>
          </a:p>
        </p:txBody>
      </p:sp>
      <p:sp>
        <p:nvSpPr>
          <p:cNvPr id="1520" name="Google Shape;1520;p37"/>
          <p:cNvSpPr txBox="1"/>
          <p:nvPr/>
        </p:nvSpPr>
        <p:spPr>
          <a:xfrm>
            <a:off x="3947269" y="2473615"/>
            <a:ext cx="7620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the best solution to buy food</a:t>
            </a:r>
            <a:endParaRPr sz="800"/>
          </a:p>
        </p:txBody>
      </p:sp>
      <p:sp>
        <p:nvSpPr>
          <p:cNvPr id="1521" name="Google Shape;1521;p37"/>
          <p:cNvSpPr txBox="1"/>
          <p:nvPr/>
        </p:nvSpPr>
        <p:spPr>
          <a:xfrm>
            <a:off x="5362980" y="247057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and select product easily, get inspired</a:t>
            </a:r>
            <a:endParaRPr sz="800"/>
          </a:p>
        </p:txBody>
      </p:sp>
      <p:sp>
        <p:nvSpPr>
          <p:cNvPr id="1522" name="Google Shape;1522;p37"/>
          <p:cNvSpPr txBox="1"/>
          <p:nvPr/>
        </p:nvSpPr>
        <p:spPr>
          <a:xfrm>
            <a:off x="6828426" y="2471400"/>
            <a:ext cx="283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order effortlessly, get help if problems appear and have a right and good quality ingredients</a:t>
            </a:r>
            <a:endParaRPr sz="800"/>
          </a:p>
        </p:txBody>
      </p:sp>
      <p:sp>
        <p:nvSpPr>
          <p:cNvPr id="1523" name="Google Shape;1523;p37"/>
          <p:cNvSpPr txBox="1"/>
          <p:nvPr/>
        </p:nvSpPr>
        <p:spPr>
          <a:xfrm>
            <a:off x="9994550" y="2472633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feeling,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give feedback</a:t>
            </a:r>
            <a:endParaRPr sz="800"/>
          </a:p>
        </p:txBody>
      </p:sp>
      <p:sp>
        <p:nvSpPr>
          <p:cNvPr id="1524" name="Google Shape;1524;p37"/>
          <p:cNvSpPr txBox="1"/>
          <p:nvPr/>
        </p:nvSpPr>
        <p:spPr>
          <a:xfrm>
            <a:off x="755195" y="3037091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25" name="Google Shape;1525;p37"/>
          <p:cNvSpPr txBox="1"/>
          <p:nvPr/>
        </p:nvSpPr>
        <p:spPr>
          <a:xfrm>
            <a:off x="2229760" y="3000037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traditional media, social media</a:t>
            </a:r>
            <a:endParaRPr sz="800"/>
          </a:p>
        </p:txBody>
      </p:sp>
      <p:sp>
        <p:nvSpPr>
          <p:cNvPr id="1526" name="Google Shape;1526;p37"/>
          <p:cNvSpPr txBox="1"/>
          <p:nvPr/>
        </p:nvSpPr>
        <p:spPr>
          <a:xfrm>
            <a:off x="3861555" y="3007645"/>
            <a:ext cx="940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brick &amp; mortar store, social media</a:t>
            </a:r>
            <a:endParaRPr sz="800"/>
          </a:p>
        </p:txBody>
      </p:sp>
      <p:sp>
        <p:nvSpPr>
          <p:cNvPr id="1527" name="Google Shape;1527;p37"/>
          <p:cNvSpPr txBox="1"/>
          <p:nvPr/>
        </p:nvSpPr>
        <p:spPr>
          <a:xfrm>
            <a:off x="5362980" y="2997976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app, order confirmation emails</a:t>
            </a:r>
            <a:endParaRPr sz="800"/>
          </a:p>
        </p:txBody>
      </p:sp>
      <p:sp>
        <p:nvSpPr>
          <p:cNvPr id="1528" name="Google Shape;1528;p37"/>
          <p:cNvSpPr txBox="1"/>
          <p:nvPr/>
        </p:nvSpPr>
        <p:spPr>
          <a:xfrm>
            <a:off x="6756326" y="2998800"/>
            <a:ext cx="2991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Delivery service, packing, phone, call, chat and food product, packages and  materials</a:t>
            </a:r>
            <a:endParaRPr sz="800"/>
          </a:p>
        </p:txBody>
      </p:sp>
      <p:sp>
        <p:nvSpPr>
          <p:cNvPr id="1529" name="Google Shape;1529;p37"/>
          <p:cNvSpPr txBox="1"/>
          <p:nvPr/>
        </p:nvSpPr>
        <p:spPr>
          <a:xfrm>
            <a:off x="10193184" y="3014302"/>
            <a:ext cx="789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social media</a:t>
            </a:r>
            <a:endParaRPr sz="800"/>
          </a:p>
        </p:txBody>
      </p:sp>
      <p:sp>
        <p:nvSpPr>
          <p:cNvPr id="1530" name="Google Shape;1530;p37"/>
          <p:cNvSpPr txBox="1"/>
          <p:nvPr/>
        </p:nvSpPr>
        <p:spPr>
          <a:xfrm>
            <a:off x="755195" y="527331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Business Goal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1" name="Google Shape;1531;p37"/>
          <p:cNvSpPr txBox="1"/>
          <p:nvPr/>
        </p:nvSpPr>
        <p:spPr>
          <a:xfrm>
            <a:off x="2388226" y="5239274"/>
            <a:ext cx="7782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awareness and interest</a:t>
            </a:r>
            <a:endParaRPr sz="800"/>
          </a:p>
        </p:txBody>
      </p:sp>
      <p:sp>
        <p:nvSpPr>
          <p:cNvPr id="1532" name="Google Shape;1532;p37"/>
          <p:cNvSpPr txBox="1"/>
          <p:nvPr/>
        </p:nvSpPr>
        <p:spPr>
          <a:xfrm>
            <a:off x="3861555" y="5242053"/>
            <a:ext cx="933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number of website visitors</a:t>
            </a:r>
            <a:endParaRPr sz="800"/>
          </a:p>
        </p:txBody>
      </p:sp>
      <p:sp>
        <p:nvSpPr>
          <p:cNvPr id="1533" name="Google Shape;1533;p37"/>
          <p:cNvSpPr txBox="1"/>
          <p:nvPr/>
        </p:nvSpPr>
        <p:spPr>
          <a:xfrm>
            <a:off x="5362980" y="523420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shopping cart value &amp; conversion rate</a:t>
            </a:r>
            <a:endParaRPr sz="800"/>
          </a:p>
        </p:txBody>
      </p:sp>
      <p:sp>
        <p:nvSpPr>
          <p:cNvPr id="1534" name="Google Shape;1534;p37"/>
          <p:cNvSpPr txBox="1"/>
          <p:nvPr/>
        </p:nvSpPr>
        <p:spPr>
          <a:xfrm>
            <a:off x="6944226" y="523502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 on time and minimize a delivery window, increase customer service satisfaction</a:t>
            </a:r>
            <a:endParaRPr sz="800"/>
          </a:p>
        </p:txBody>
      </p:sp>
      <p:sp>
        <p:nvSpPr>
          <p:cNvPr id="1535" name="Google Shape;1535;p37"/>
          <p:cNvSpPr txBox="1"/>
          <p:nvPr/>
        </p:nvSpPr>
        <p:spPr>
          <a:xfrm>
            <a:off x="10090473" y="5234201"/>
            <a:ext cx="1057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Turn customer to advocate, turn negative to positive</a:t>
            </a:r>
            <a:endParaRPr sz="800"/>
          </a:p>
        </p:txBody>
      </p:sp>
      <p:sp>
        <p:nvSpPr>
          <p:cNvPr id="1536" name="Google Shape;1536;p37"/>
          <p:cNvSpPr txBox="1"/>
          <p:nvPr/>
        </p:nvSpPr>
        <p:spPr>
          <a:xfrm>
            <a:off x="755195" y="5788254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KPI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7" name="Google Shape;1537;p37"/>
          <p:cNvSpPr txBox="1"/>
          <p:nvPr/>
        </p:nvSpPr>
        <p:spPr>
          <a:xfrm>
            <a:off x="2229760" y="5815321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Number of people reached</a:t>
            </a:r>
            <a:endParaRPr sz="800"/>
          </a:p>
        </p:txBody>
      </p:sp>
      <p:sp>
        <p:nvSpPr>
          <p:cNvPr id="1538" name="Google Shape;1538;p37"/>
          <p:cNvSpPr txBox="1"/>
          <p:nvPr/>
        </p:nvSpPr>
        <p:spPr>
          <a:xfrm>
            <a:off x="3789668" y="5813260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website visitors</a:t>
            </a:r>
            <a:endParaRPr sz="800"/>
          </a:p>
        </p:txBody>
      </p:sp>
      <p:sp>
        <p:nvSpPr>
          <p:cNvPr id="1539" name="Google Shape;1539;p37"/>
          <p:cNvSpPr txBox="1"/>
          <p:nvPr/>
        </p:nvSpPr>
        <p:spPr>
          <a:xfrm>
            <a:off x="5362980" y="5749139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Shopping cart value, conversion rate</a:t>
            </a:r>
            <a:endParaRPr sz="800"/>
          </a:p>
        </p:txBody>
      </p:sp>
      <p:sp>
        <p:nvSpPr>
          <p:cNvPr id="1540" name="Google Shape;1540;p37"/>
          <p:cNvSpPr txBox="1"/>
          <p:nvPr/>
        </p:nvSpPr>
        <p:spPr>
          <a:xfrm>
            <a:off x="6990827" y="57695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 time delivery rate, average delivery window, success rate, product review</a:t>
            </a:r>
            <a:endParaRPr sz="800"/>
          </a:p>
        </p:txBody>
      </p:sp>
      <p:sp>
        <p:nvSpPr>
          <p:cNvPr id="1541" name="Google Shape;1541;p37"/>
          <p:cNvSpPr txBox="1"/>
          <p:nvPr/>
        </p:nvSpPr>
        <p:spPr>
          <a:xfrm>
            <a:off x="10180991" y="5686260"/>
            <a:ext cx="813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Viral coeffect, customer satisfaction</a:t>
            </a:r>
            <a:endParaRPr sz="800"/>
          </a:p>
        </p:txBody>
      </p:sp>
      <p:sp>
        <p:nvSpPr>
          <p:cNvPr id="1542" name="Google Shape;1542;p37"/>
          <p:cNvSpPr txBox="1"/>
          <p:nvPr/>
        </p:nvSpPr>
        <p:spPr>
          <a:xfrm>
            <a:off x="755195" y="6315698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Organizational 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3" name="Google Shape;1543;p37"/>
          <p:cNvSpPr txBox="1"/>
          <p:nvPr/>
        </p:nvSpPr>
        <p:spPr>
          <a:xfrm>
            <a:off x="2171071" y="6277611"/>
            <a:ext cx="1201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Create marketing campaigns both offline &amp; online, PR</a:t>
            </a:r>
            <a:endParaRPr sz="800"/>
          </a:p>
        </p:txBody>
      </p:sp>
      <p:sp>
        <p:nvSpPr>
          <p:cNvPr id="1544" name="Google Shape;1544;p37"/>
          <p:cNvSpPr txBox="1"/>
          <p:nvPr/>
        </p:nvSpPr>
        <p:spPr>
          <a:xfrm>
            <a:off x="3789668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&amp; communications</a:t>
            </a:r>
            <a:endParaRPr sz="800"/>
          </a:p>
        </p:txBody>
      </p:sp>
      <p:sp>
        <p:nvSpPr>
          <p:cNvPr id="1545" name="Google Shape;1545;p37"/>
          <p:cNvSpPr txBox="1"/>
          <p:nvPr/>
        </p:nvSpPr>
        <p:spPr>
          <a:xfrm>
            <a:off x="5362980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Optimize grocery and shopping experience</a:t>
            </a:r>
            <a:endParaRPr sz="800"/>
          </a:p>
        </p:txBody>
      </p:sp>
      <p:sp>
        <p:nvSpPr>
          <p:cNvPr id="1546" name="Google Shape;1546;p37"/>
          <p:cNvSpPr txBox="1"/>
          <p:nvPr/>
        </p:nvSpPr>
        <p:spPr>
          <a:xfrm>
            <a:off x="6939473" y="627657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Picking &amp; delivery, organize customer service and develop product &amp; product range</a:t>
            </a:r>
            <a:endParaRPr sz="800"/>
          </a:p>
        </p:txBody>
      </p:sp>
      <p:sp>
        <p:nvSpPr>
          <p:cNvPr id="1547" name="Google Shape;1547;p37"/>
          <p:cNvSpPr txBox="1"/>
          <p:nvPr/>
        </p:nvSpPr>
        <p:spPr>
          <a:xfrm>
            <a:off x="9994550" y="6278645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Manage feedback &amp; social media, develop sharing </a:t>
            </a:r>
            <a:endParaRPr sz="800"/>
          </a:p>
        </p:txBody>
      </p:sp>
      <p:sp>
        <p:nvSpPr>
          <p:cNvPr id="1548" name="Google Shape;1548;p37"/>
          <p:cNvSpPr txBox="1"/>
          <p:nvPr/>
        </p:nvSpPr>
        <p:spPr>
          <a:xfrm>
            <a:off x="755195" y="4138782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9" name="Google Shape;1549;p37"/>
          <p:cNvSpPr txBox="1"/>
          <p:nvPr/>
        </p:nvSpPr>
        <p:spPr>
          <a:xfrm>
            <a:off x="1984382" y="4573013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0" name="Google Shape;1550;p37"/>
          <p:cNvSpPr txBox="1"/>
          <p:nvPr/>
        </p:nvSpPr>
        <p:spPr>
          <a:xfrm>
            <a:off x="3007812" y="4257627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1" name="Google Shape;1551;p37"/>
          <p:cNvSpPr txBox="1"/>
          <p:nvPr/>
        </p:nvSpPr>
        <p:spPr>
          <a:xfrm>
            <a:off x="4024761" y="4481420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2" name="Google Shape;1552;p37"/>
          <p:cNvSpPr txBox="1"/>
          <p:nvPr/>
        </p:nvSpPr>
        <p:spPr>
          <a:xfrm>
            <a:off x="5577695" y="3542371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Painful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3" name="Google Shape;1553;p37"/>
          <p:cNvSpPr txBox="1"/>
          <p:nvPr/>
        </p:nvSpPr>
        <p:spPr>
          <a:xfrm>
            <a:off x="6387223" y="4742289"/>
            <a:ext cx="78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Happy when received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4" name="Google Shape;1554;p37"/>
          <p:cNvSpPr txBox="1"/>
          <p:nvPr/>
        </p:nvSpPr>
        <p:spPr>
          <a:xfrm>
            <a:off x="7465328" y="413878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Frustrated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5" name="Google Shape;1555;p37"/>
          <p:cNvSpPr txBox="1"/>
          <p:nvPr/>
        </p:nvSpPr>
        <p:spPr>
          <a:xfrm>
            <a:off x="8541719" y="380185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Satisfied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6" name="Google Shape;1556;p37"/>
          <p:cNvSpPr txBox="1"/>
          <p:nvPr/>
        </p:nvSpPr>
        <p:spPr>
          <a:xfrm>
            <a:off x="9665936" y="468886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This is easy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7" name="Google Shape;1557;p37"/>
          <p:cNvSpPr txBox="1"/>
          <p:nvPr/>
        </p:nvSpPr>
        <p:spPr>
          <a:xfrm>
            <a:off x="10619222" y="408349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Shared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558" name="Google Shape;1558;p37"/>
          <p:cNvCxnSpPr/>
          <p:nvPr/>
        </p:nvCxnSpPr>
        <p:spPr>
          <a:xfrm flipH="1" rot="10800000">
            <a:off x="2295340" y="4562804"/>
            <a:ext cx="1139100" cy="38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37"/>
          <p:cNvCxnSpPr>
            <a:endCxn id="1552" idx="1"/>
          </p:cNvCxnSpPr>
          <p:nvPr/>
        </p:nvCxnSpPr>
        <p:spPr>
          <a:xfrm flipH="1" rot="10800000">
            <a:off x="4495595" y="3626971"/>
            <a:ext cx="1082100" cy="1228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0" name="Google Shape;1560;p37"/>
          <p:cNvCxnSpPr/>
          <p:nvPr/>
        </p:nvCxnSpPr>
        <p:spPr>
          <a:xfrm flipH="1" rot="10800000">
            <a:off x="7829350" y="4072100"/>
            <a:ext cx="1108500" cy="39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1" name="Google Shape;1561;p37"/>
          <p:cNvCxnSpPr/>
          <p:nvPr/>
        </p:nvCxnSpPr>
        <p:spPr>
          <a:xfrm flipH="1" rot="10800000">
            <a:off x="6720850" y="4455050"/>
            <a:ext cx="1146900" cy="153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2" name="Google Shape;1562;p37"/>
          <p:cNvCxnSpPr>
            <a:endCxn id="1563" idx="2"/>
          </p:cNvCxnSpPr>
          <p:nvPr/>
        </p:nvCxnSpPr>
        <p:spPr>
          <a:xfrm flipH="1" rot="10800000">
            <a:off x="10045813" y="4269325"/>
            <a:ext cx="1205100" cy="306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4" name="Google Shape;1564;p37"/>
          <p:cNvCxnSpPr/>
          <p:nvPr/>
        </p:nvCxnSpPr>
        <p:spPr>
          <a:xfrm>
            <a:off x="3403715" y="4547579"/>
            <a:ext cx="1123500" cy="30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5" name="Google Shape;1565;p37"/>
          <p:cNvCxnSpPr/>
          <p:nvPr/>
        </p:nvCxnSpPr>
        <p:spPr>
          <a:xfrm>
            <a:off x="5577690" y="3616729"/>
            <a:ext cx="1166400" cy="99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6" name="Google Shape;1566;p37"/>
          <p:cNvCxnSpPr/>
          <p:nvPr/>
        </p:nvCxnSpPr>
        <p:spPr>
          <a:xfrm>
            <a:off x="8937850" y="4081788"/>
            <a:ext cx="1123500" cy="48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67" name="Google Shape;1567;p37"/>
          <p:cNvSpPr/>
          <p:nvPr/>
        </p:nvSpPr>
        <p:spPr>
          <a:xfrm>
            <a:off x="3380500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37"/>
          <p:cNvSpPr/>
          <p:nvPr/>
        </p:nvSpPr>
        <p:spPr>
          <a:xfrm>
            <a:off x="2237447" y="4873544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37"/>
          <p:cNvSpPr/>
          <p:nvPr/>
        </p:nvSpPr>
        <p:spPr>
          <a:xfrm>
            <a:off x="4462850" y="47989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37"/>
          <p:cNvSpPr/>
          <p:nvPr/>
        </p:nvSpPr>
        <p:spPr>
          <a:xfrm>
            <a:off x="5525025" y="35955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37"/>
          <p:cNvSpPr/>
          <p:nvPr/>
        </p:nvSpPr>
        <p:spPr>
          <a:xfrm>
            <a:off x="6672838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37"/>
          <p:cNvSpPr/>
          <p:nvPr/>
        </p:nvSpPr>
        <p:spPr>
          <a:xfrm>
            <a:off x="7804234" y="43928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37"/>
          <p:cNvSpPr/>
          <p:nvPr/>
        </p:nvSpPr>
        <p:spPr>
          <a:xfrm>
            <a:off x="8872938" y="3999966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37"/>
          <p:cNvSpPr/>
          <p:nvPr/>
        </p:nvSpPr>
        <p:spPr>
          <a:xfrm>
            <a:off x="9972884" y="450887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37"/>
          <p:cNvSpPr/>
          <p:nvPr/>
        </p:nvSpPr>
        <p:spPr>
          <a:xfrm>
            <a:off x="11250913" y="420962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3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/>
          <p:nvPr/>
        </p:nvSpPr>
        <p:spPr>
          <a:xfrm>
            <a:off x="1849662" y="3129324"/>
            <a:ext cx="8993938" cy="3539695"/>
          </a:xfrm>
          <a:prstGeom prst="round2SameRect">
            <a:avLst>
              <a:gd fmla="val 4822" name="adj1"/>
              <a:gd fmla="val 2706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449485" y="3129324"/>
            <a:ext cx="1269649" cy="3539695"/>
          </a:xfrm>
          <a:prstGeom prst="round2SameRect">
            <a:avLst>
              <a:gd fmla="val 9945" name="adj1"/>
              <a:gd fmla="val 11409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6" name="Google Shape;206;p20"/>
          <p:cNvCxnSpPr/>
          <p:nvPr/>
        </p:nvCxnSpPr>
        <p:spPr>
          <a:xfrm>
            <a:off x="449484" y="4251566"/>
            <a:ext cx="1269649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0"/>
          <p:cNvCxnSpPr/>
          <p:nvPr/>
        </p:nvCxnSpPr>
        <p:spPr>
          <a:xfrm flipH="1" rot="10800000">
            <a:off x="1849661" y="4251567"/>
            <a:ext cx="8987967" cy="23841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20"/>
          <p:cNvGrpSpPr/>
          <p:nvPr/>
        </p:nvGrpSpPr>
        <p:grpSpPr>
          <a:xfrm>
            <a:off x="1849663" y="1887822"/>
            <a:ext cx="1574003" cy="1111405"/>
            <a:chOff x="2185989" y="1546451"/>
            <a:chExt cx="1574003" cy="1111405"/>
          </a:xfrm>
        </p:grpSpPr>
        <p:sp>
          <p:nvSpPr>
            <p:cNvPr id="209" name="Google Shape;209;p20"/>
            <p:cNvSpPr/>
            <p:nvPr/>
          </p:nvSpPr>
          <p:spPr>
            <a:xfrm>
              <a:off x="218598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2351806" y="1855872"/>
              <a:ext cx="1242369" cy="48923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Wants a news curation apps. Planning and analyzing is required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11" name="Google Shape;211;p20"/>
          <p:cNvGrpSpPr/>
          <p:nvPr/>
        </p:nvGrpSpPr>
        <p:grpSpPr>
          <a:xfrm>
            <a:off x="5554033" y="1887822"/>
            <a:ext cx="1574003" cy="1111405"/>
            <a:chOff x="5890359" y="1546451"/>
            <a:chExt cx="1574003" cy="1111405"/>
          </a:xfrm>
        </p:grpSpPr>
        <p:sp>
          <p:nvSpPr>
            <p:cNvPr id="212" name="Google Shape;212;p20"/>
            <p:cNvSpPr/>
            <p:nvPr/>
          </p:nvSpPr>
          <p:spPr>
            <a:xfrm>
              <a:off x="589035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6056176" y="1772516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Registers as paying user, receive activation email, updates accounts</a:t>
              </a:r>
              <a:endParaRPr>
                <a:solidFill>
                  <a:srgbClr val="09100F"/>
                </a:solidFill>
              </a:endParaRPr>
            </a:p>
          </p:txBody>
        </p:sp>
      </p:grpSp>
      <p:sp>
        <p:nvSpPr>
          <p:cNvPr id="214" name="Google Shape;214;p20"/>
          <p:cNvSpPr/>
          <p:nvPr/>
        </p:nvSpPr>
        <p:spPr>
          <a:xfrm>
            <a:off x="7212072" y="1887822"/>
            <a:ext cx="1971695" cy="1111405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5" name="Google Shape;215;p20"/>
          <p:cNvCxnSpPr>
            <a:stCxn id="214" idx="3"/>
            <a:endCxn id="214" idx="1"/>
          </p:cNvCxnSpPr>
          <p:nvPr/>
        </p:nvCxnSpPr>
        <p:spPr>
          <a:xfrm>
            <a:off x="8197919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20"/>
          <p:cNvSpPr txBox="1"/>
          <p:nvPr/>
        </p:nvSpPr>
        <p:spPr>
          <a:xfrm>
            <a:off x="7274314" y="2198907"/>
            <a:ext cx="861362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Does not see the kind of news that interests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8277779" y="2198907"/>
            <a:ext cx="843744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Applies  filters &amp; tags, sees the desired news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18" name="Google Shape;218;p20"/>
          <p:cNvGrpSpPr/>
          <p:nvPr/>
        </p:nvGrpSpPr>
        <p:grpSpPr>
          <a:xfrm>
            <a:off x="9269599" y="1887820"/>
            <a:ext cx="1574003" cy="1111405"/>
            <a:chOff x="9605925" y="1546449"/>
            <a:chExt cx="1574003" cy="1111405"/>
          </a:xfrm>
        </p:grpSpPr>
        <p:sp>
          <p:nvSpPr>
            <p:cNvPr id="219" name="Google Shape;219;p20"/>
            <p:cNvSpPr/>
            <p:nvPr/>
          </p:nvSpPr>
          <p:spPr>
            <a:xfrm>
              <a:off x="9605925" y="1546449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9771742" y="1772514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Receives offers for relevant events, discount for products, write review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21" name="Google Shape;221;p20"/>
          <p:cNvCxnSpPr/>
          <p:nvPr/>
        </p:nvCxnSpPr>
        <p:spPr>
          <a:xfrm>
            <a:off x="449485" y="1882860"/>
            <a:ext cx="1269600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20"/>
          <p:cNvSpPr/>
          <p:nvPr/>
        </p:nvSpPr>
        <p:spPr>
          <a:xfrm>
            <a:off x="3503524" y="1887822"/>
            <a:ext cx="1971600" cy="1111500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23" name="Google Shape;223;p20"/>
          <p:cNvCxnSpPr>
            <a:stCxn id="222" idx="3"/>
            <a:endCxn id="222" idx="1"/>
          </p:cNvCxnSpPr>
          <p:nvPr/>
        </p:nvCxnSpPr>
        <p:spPr>
          <a:xfrm>
            <a:off x="4489324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20"/>
          <p:cNvSpPr txBox="1"/>
          <p:nvPr/>
        </p:nvSpPr>
        <p:spPr>
          <a:xfrm>
            <a:off x="3565767" y="2198907"/>
            <a:ext cx="861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Discover landing page via search, compare apps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4549526" y="2115551"/>
            <a:ext cx="861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Browser features, gets trails, create accounts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26" name="Google Shape;226;p20"/>
          <p:cNvGrpSpPr/>
          <p:nvPr/>
        </p:nvGrpSpPr>
        <p:grpSpPr>
          <a:xfrm>
            <a:off x="449485" y="1914320"/>
            <a:ext cx="1269649" cy="1082322"/>
            <a:chOff x="785811" y="1546449"/>
            <a:chExt cx="1269649" cy="1093918"/>
          </a:xfrm>
        </p:grpSpPr>
        <p:sp>
          <p:nvSpPr>
            <p:cNvPr id="227" name="Google Shape;227;p20"/>
            <p:cNvSpPr/>
            <p:nvPr/>
          </p:nvSpPr>
          <p:spPr>
            <a:xfrm>
              <a:off x="785811" y="1546449"/>
              <a:ext cx="1269649" cy="1093918"/>
            </a:xfrm>
            <a:prstGeom prst="round2SameRect">
              <a:avLst>
                <a:gd fmla="val 0" name="adj1"/>
                <a:gd fmla="val 11409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915905" y="2019515"/>
              <a:ext cx="662253" cy="16526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Steps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29" name="Google Shape;229;p20"/>
          <p:cNvSpPr txBox="1"/>
          <p:nvPr/>
        </p:nvSpPr>
        <p:spPr>
          <a:xfrm>
            <a:off x="577904" y="3608692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577904" y="4494259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Departments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577904" y="4865249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577904" y="5230870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Design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577904" y="5596491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Engineering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577904" y="5962112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User Experience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577904" y="6327733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Customer Success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2106748" y="3129321"/>
            <a:ext cx="1055977" cy="983771"/>
            <a:chOff x="2443074" y="2787950"/>
            <a:chExt cx="1055977" cy="983771"/>
          </a:xfrm>
        </p:grpSpPr>
        <p:sp>
          <p:nvSpPr>
            <p:cNvPr id="237" name="Google Shape;237;p20"/>
            <p:cNvSpPr txBox="1"/>
            <p:nvPr/>
          </p:nvSpPr>
          <p:spPr>
            <a:xfrm rot="-5400000">
              <a:off x="2029096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Online Ads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8" name="Google Shape;238;p20"/>
            <p:cNvSpPr txBox="1"/>
            <p:nvPr/>
          </p:nvSpPr>
          <p:spPr>
            <a:xfrm rot="-5400000">
              <a:off x="2329151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Blog  Content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 rot="-5400000">
              <a:off x="2629206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News Releases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 rot="-5400000">
              <a:off x="2929261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C0C0C"/>
                </a:solidFill>
              </a:endParaRPr>
            </a:p>
          </p:txBody>
        </p:sp>
      </p:grpSp>
      <p:cxnSp>
        <p:nvCxnSpPr>
          <p:cNvPr id="241" name="Google Shape;241;p20"/>
          <p:cNvCxnSpPr/>
          <p:nvPr/>
        </p:nvCxnSpPr>
        <p:spPr>
          <a:xfrm>
            <a:off x="2666261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20"/>
          <p:cNvSpPr/>
          <p:nvPr/>
        </p:nvSpPr>
        <p:spPr>
          <a:xfrm>
            <a:off x="2540261" y="4449358"/>
            <a:ext cx="252000" cy="252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2594261" y="4895010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2594261" y="523248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5" name="Google Shape;245;p20"/>
          <p:cNvGrpSpPr/>
          <p:nvPr/>
        </p:nvGrpSpPr>
        <p:grpSpPr>
          <a:xfrm>
            <a:off x="3771811" y="3121842"/>
            <a:ext cx="755922" cy="983770"/>
            <a:chOff x="4108137" y="2780471"/>
            <a:chExt cx="755922" cy="983770"/>
          </a:xfrm>
        </p:grpSpPr>
        <p:sp>
          <p:nvSpPr>
            <p:cNvPr id="246" name="Google Shape;246;p20"/>
            <p:cNvSpPr txBox="1"/>
            <p:nvPr/>
          </p:nvSpPr>
          <p:spPr>
            <a:xfrm rot="-5400000">
              <a:off x="3694159" y="319445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7" name="Google Shape;247;p20"/>
            <p:cNvSpPr txBox="1"/>
            <p:nvPr/>
          </p:nvSpPr>
          <p:spPr>
            <a:xfrm rot="-5400000">
              <a:off x="3994214" y="319445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Apps Discovery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8" name="Google Shape;248;p20"/>
            <p:cNvSpPr txBox="1"/>
            <p:nvPr/>
          </p:nvSpPr>
          <p:spPr>
            <a:xfrm rot="-5400000">
              <a:off x="4294269" y="319444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 - Shop</a:t>
              </a:r>
              <a:endParaRPr>
                <a:solidFill>
                  <a:srgbClr val="0C0C0C"/>
                </a:solidFill>
              </a:endParaRPr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4671976" y="3121840"/>
            <a:ext cx="455867" cy="983769"/>
            <a:chOff x="5008302" y="2780469"/>
            <a:chExt cx="455867" cy="983769"/>
          </a:xfrm>
        </p:grpSpPr>
        <p:sp>
          <p:nvSpPr>
            <p:cNvPr id="250" name="Google Shape;250;p20"/>
            <p:cNvSpPr txBox="1"/>
            <p:nvPr/>
          </p:nvSpPr>
          <p:spPr>
            <a:xfrm rot="-5400000">
              <a:off x="4594324" y="319444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Sign Up Page</a:t>
              </a:r>
              <a:endParaRPr/>
            </a:p>
          </p:txBody>
        </p:sp>
        <p:sp>
          <p:nvSpPr>
            <p:cNvPr id="251" name="Google Shape;251;p20"/>
            <p:cNvSpPr txBox="1"/>
            <p:nvPr/>
          </p:nvSpPr>
          <p:spPr>
            <a:xfrm rot="-5400000">
              <a:off x="4894379" y="3194447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Product Page</a:t>
              </a:r>
              <a:endParaRPr/>
            </a:p>
          </p:txBody>
        </p:sp>
      </p:grpSp>
      <p:cxnSp>
        <p:nvCxnSpPr>
          <p:cNvPr id="252" name="Google Shape;252;p20"/>
          <p:cNvCxnSpPr/>
          <p:nvPr/>
        </p:nvCxnSpPr>
        <p:spPr>
          <a:xfrm>
            <a:off x="4163234" y="4260423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20"/>
          <p:cNvSpPr/>
          <p:nvPr/>
        </p:nvSpPr>
        <p:spPr>
          <a:xfrm>
            <a:off x="4037234" y="444187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0"/>
          <p:cNvCxnSpPr/>
          <p:nvPr/>
        </p:nvCxnSpPr>
        <p:spPr>
          <a:xfrm>
            <a:off x="4916819" y="4268684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20"/>
          <p:cNvSpPr/>
          <p:nvPr/>
        </p:nvSpPr>
        <p:spPr>
          <a:xfrm>
            <a:off x="4790819" y="4450139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20"/>
          <p:cNvGrpSpPr/>
          <p:nvPr/>
        </p:nvGrpSpPr>
        <p:grpSpPr>
          <a:xfrm>
            <a:off x="5796212" y="3129322"/>
            <a:ext cx="1055977" cy="983771"/>
            <a:chOff x="6132538" y="2787951"/>
            <a:chExt cx="1055977" cy="983771"/>
          </a:xfrm>
        </p:grpSpPr>
        <p:sp>
          <p:nvSpPr>
            <p:cNvPr id="257" name="Google Shape;257;p20"/>
            <p:cNvSpPr txBox="1"/>
            <p:nvPr/>
          </p:nvSpPr>
          <p:spPr>
            <a:xfrm rot="-5400000">
              <a:off x="5718560" y="320193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Engagement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58" name="Google Shape;258;p20"/>
            <p:cNvSpPr txBox="1"/>
            <p:nvPr/>
          </p:nvSpPr>
          <p:spPr>
            <a:xfrm rot="-5400000">
              <a:off x="601861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Interaction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59" name="Google Shape;259;p20"/>
            <p:cNvSpPr txBox="1"/>
            <p:nvPr/>
          </p:nvSpPr>
          <p:spPr>
            <a:xfrm rot="-5400000">
              <a:off x="631867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User Experience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 rot="-5400000">
              <a:off x="661872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Personalization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61" name="Google Shape;261;p20"/>
          <p:cNvCxnSpPr/>
          <p:nvPr/>
        </p:nvCxnSpPr>
        <p:spPr>
          <a:xfrm>
            <a:off x="6355725" y="4267904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0"/>
          <p:cNvSpPr/>
          <p:nvPr/>
        </p:nvSpPr>
        <p:spPr>
          <a:xfrm>
            <a:off x="6229725" y="444935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6283725" y="4895011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6283725" y="5232486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5" name="Google Shape;265;p20"/>
          <p:cNvGrpSpPr/>
          <p:nvPr/>
        </p:nvGrpSpPr>
        <p:grpSpPr>
          <a:xfrm>
            <a:off x="7652727" y="3129323"/>
            <a:ext cx="455867" cy="983769"/>
            <a:chOff x="7989053" y="2787952"/>
            <a:chExt cx="455867" cy="983769"/>
          </a:xfrm>
        </p:grpSpPr>
        <p:sp>
          <p:nvSpPr>
            <p:cNvPr id="266" name="Google Shape;266;p20"/>
            <p:cNvSpPr txBox="1"/>
            <p:nvPr/>
          </p:nvSpPr>
          <p:spPr>
            <a:xfrm rot="-5400000">
              <a:off x="757507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Emails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 rot="-5400000">
              <a:off x="787513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Chat Options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8252837" y="3129321"/>
            <a:ext cx="455867" cy="983769"/>
            <a:chOff x="8589163" y="2787950"/>
            <a:chExt cx="455867" cy="983769"/>
          </a:xfrm>
        </p:grpSpPr>
        <p:sp>
          <p:nvSpPr>
            <p:cNvPr id="269" name="Google Shape;269;p20"/>
            <p:cNvSpPr txBox="1"/>
            <p:nvPr/>
          </p:nvSpPr>
          <p:spPr>
            <a:xfrm rot="-5400000">
              <a:off x="817518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All Features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 rot="-5400000">
              <a:off x="8475240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Optimizations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71" name="Google Shape;271;p20"/>
          <p:cNvCxnSpPr/>
          <p:nvPr/>
        </p:nvCxnSpPr>
        <p:spPr>
          <a:xfrm>
            <a:off x="7904128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20"/>
          <p:cNvSpPr/>
          <p:nvPr/>
        </p:nvSpPr>
        <p:spPr>
          <a:xfrm>
            <a:off x="7778128" y="444935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7832128" y="489501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7832128" y="5232485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75" name="Google Shape;275;p20"/>
          <p:cNvCxnSpPr/>
          <p:nvPr/>
        </p:nvCxnSpPr>
        <p:spPr>
          <a:xfrm>
            <a:off x="8504154" y="4265035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20"/>
          <p:cNvSpPr/>
          <p:nvPr/>
        </p:nvSpPr>
        <p:spPr>
          <a:xfrm>
            <a:off x="8378154" y="4452466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8432154" y="4898118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8432154" y="5235593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8432154" y="5610606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8431943" y="5968877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7832128" y="5608279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7832128" y="596655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7832128" y="6332171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4" name="Google Shape;284;p20"/>
          <p:cNvGrpSpPr/>
          <p:nvPr/>
        </p:nvGrpSpPr>
        <p:grpSpPr>
          <a:xfrm>
            <a:off x="9327890" y="3130101"/>
            <a:ext cx="1356032" cy="983772"/>
            <a:chOff x="9664216" y="2788730"/>
            <a:chExt cx="1356032" cy="983772"/>
          </a:xfrm>
        </p:grpSpPr>
        <p:sp>
          <p:nvSpPr>
            <p:cNvPr id="285" name="Google Shape;285;p20"/>
            <p:cNvSpPr txBox="1"/>
            <p:nvPr/>
          </p:nvSpPr>
          <p:spPr>
            <a:xfrm rot="-5400000">
              <a:off x="9250238" y="320271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 App Purchase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6" name="Google Shape;286;p20"/>
            <p:cNvSpPr txBox="1"/>
            <p:nvPr/>
          </p:nvSpPr>
          <p:spPr>
            <a:xfrm rot="-5400000">
              <a:off x="9550293" y="320271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SMS Notifications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7" name="Google Shape;287;p20"/>
            <p:cNvSpPr txBox="1"/>
            <p:nvPr/>
          </p:nvSpPr>
          <p:spPr>
            <a:xfrm rot="-5400000">
              <a:off x="9850348" y="320271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Vendor Partners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 rot="-5400000">
              <a:off x="10150403" y="320270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9" name="Google Shape;289;p20"/>
            <p:cNvSpPr txBox="1"/>
            <p:nvPr/>
          </p:nvSpPr>
          <p:spPr>
            <a:xfrm rot="-5400000">
              <a:off x="10450458" y="320270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Reviews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90" name="Google Shape;290;p20"/>
          <p:cNvCxnSpPr/>
          <p:nvPr/>
        </p:nvCxnSpPr>
        <p:spPr>
          <a:xfrm>
            <a:off x="10013778" y="4263768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20"/>
          <p:cNvSpPr/>
          <p:nvPr/>
        </p:nvSpPr>
        <p:spPr>
          <a:xfrm>
            <a:off x="9887778" y="4450139"/>
            <a:ext cx="252000" cy="252000"/>
          </a:xfrm>
          <a:prstGeom prst="ellipse">
            <a:avLst/>
          </a:prstGeom>
          <a:solidFill>
            <a:srgbClr val="B5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9941778" y="48957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9941778" y="5233266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9941778" y="560827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5" name="Google Shape;295;p20"/>
          <p:cNvGrpSpPr/>
          <p:nvPr/>
        </p:nvGrpSpPr>
        <p:grpSpPr>
          <a:xfrm>
            <a:off x="450529" y="1450967"/>
            <a:ext cx="1269649" cy="436852"/>
            <a:chOff x="786855" y="1109596"/>
            <a:chExt cx="1269649" cy="436852"/>
          </a:xfrm>
        </p:grpSpPr>
        <p:sp>
          <p:nvSpPr>
            <p:cNvPr id="296" name="Google Shape;296;p20"/>
            <p:cNvSpPr/>
            <p:nvPr/>
          </p:nvSpPr>
          <p:spPr>
            <a:xfrm>
              <a:off x="786855" y="1109596"/>
              <a:ext cx="1269649" cy="4368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914230" y="1253518"/>
              <a:ext cx="662253" cy="16350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Stages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98" name="Google Shape;298;p20"/>
          <p:cNvSpPr/>
          <p:nvPr/>
        </p:nvSpPr>
        <p:spPr>
          <a:xfrm>
            <a:off x="1850707" y="1450970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3505612" y="1450970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558210" y="1450969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Acquisition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7212071" y="1450967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9263625" y="1450967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4091234" y="488753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4091234" y="522500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4091234" y="560001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4844819" y="489579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4844819" y="523326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4844819" y="5608279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4844608" y="596655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2594246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4089382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483364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62813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7834627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8429573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99389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38"/>
          <p:cNvSpPr/>
          <p:nvPr/>
        </p:nvSpPr>
        <p:spPr>
          <a:xfrm>
            <a:off x="8671900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1" name="Google Shape;1581;p38"/>
          <p:cNvSpPr/>
          <p:nvPr/>
        </p:nvSpPr>
        <p:spPr>
          <a:xfrm>
            <a:off x="4707707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2" name="Google Shape;1582;p38"/>
          <p:cNvSpPr/>
          <p:nvPr/>
        </p:nvSpPr>
        <p:spPr>
          <a:xfrm>
            <a:off x="6709506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3" name="Google Shape;1583;p38"/>
          <p:cNvSpPr/>
          <p:nvPr/>
        </p:nvSpPr>
        <p:spPr>
          <a:xfrm>
            <a:off x="757400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4" name="Google Shape;1584;p38"/>
          <p:cNvSpPr/>
          <p:nvPr/>
        </p:nvSpPr>
        <p:spPr>
          <a:xfrm>
            <a:off x="2744551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85" name="Google Shape;1585;p38"/>
          <p:cNvGrpSpPr/>
          <p:nvPr/>
        </p:nvGrpSpPr>
        <p:grpSpPr>
          <a:xfrm>
            <a:off x="412018" y="2693254"/>
            <a:ext cx="10016428" cy="2681979"/>
            <a:chOff x="1242823" y="5441631"/>
            <a:chExt cx="21221246" cy="5363957"/>
          </a:xfrm>
        </p:grpSpPr>
        <p:cxnSp>
          <p:nvCxnSpPr>
            <p:cNvPr id="1586" name="Google Shape;1586;p38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7" name="Google Shape;1587;p38"/>
            <p:cNvCxnSpPr/>
            <p:nvPr/>
          </p:nvCxnSpPr>
          <p:spPr>
            <a:xfrm>
              <a:off x="1242823" y="8112906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8" name="Google Shape;1588;p38"/>
            <p:cNvCxnSpPr/>
            <p:nvPr/>
          </p:nvCxnSpPr>
          <p:spPr>
            <a:xfrm>
              <a:off x="1242823" y="10805588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89" name="Google Shape;1589;p38"/>
          <p:cNvSpPr/>
          <p:nvPr/>
        </p:nvSpPr>
        <p:spPr>
          <a:xfrm>
            <a:off x="654875" y="1464553"/>
            <a:ext cx="1869900" cy="114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0" name="Google Shape;1590;p38"/>
          <p:cNvSpPr/>
          <p:nvPr/>
        </p:nvSpPr>
        <p:spPr>
          <a:xfrm>
            <a:off x="2630710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1" name="Google Shape;1591;p38"/>
          <p:cNvSpPr/>
          <p:nvPr/>
        </p:nvSpPr>
        <p:spPr>
          <a:xfrm>
            <a:off x="460654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2" name="Google Shape;1592;p38"/>
          <p:cNvSpPr/>
          <p:nvPr/>
        </p:nvSpPr>
        <p:spPr>
          <a:xfrm>
            <a:off x="6582381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3" name="Google Shape;1593;p38"/>
          <p:cNvSpPr/>
          <p:nvPr/>
        </p:nvSpPr>
        <p:spPr>
          <a:xfrm>
            <a:off x="855821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5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4" name="Google Shape;1594;p38"/>
          <p:cNvSpPr/>
          <p:nvPr/>
        </p:nvSpPr>
        <p:spPr>
          <a:xfrm>
            <a:off x="654875" y="2795599"/>
            <a:ext cx="1869900" cy="112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5" name="Google Shape;1595;p38"/>
          <p:cNvSpPr/>
          <p:nvPr/>
        </p:nvSpPr>
        <p:spPr>
          <a:xfrm>
            <a:off x="2630710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6" name="Google Shape;1596;p38"/>
          <p:cNvSpPr/>
          <p:nvPr/>
        </p:nvSpPr>
        <p:spPr>
          <a:xfrm>
            <a:off x="460654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7" name="Google Shape;1597;p38"/>
          <p:cNvSpPr/>
          <p:nvPr/>
        </p:nvSpPr>
        <p:spPr>
          <a:xfrm>
            <a:off x="6582381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8" name="Google Shape;1598;p38"/>
          <p:cNvSpPr/>
          <p:nvPr/>
        </p:nvSpPr>
        <p:spPr>
          <a:xfrm>
            <a:off x="855821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9" name="Google Shape;1599;p38"/>
          <p:cNvSpPr/>
          <p:nvPr/>
        </p:nvSpPr>
        <p:spPr>
          <a:xfrm>
            <a:off x="654875" y="5486373"/>
            <a:ext cx="1869900" cy="112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0" name="Google Shape;1600;p38"/>
          <p:cNvSpPr/>
          <p:nvPr/>
        </p:nvSpPr>
        <p:spPr>
          <a:xfrm>
            <a:off x="2630710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1" name="Google Shape;1601;p38"/>
          <p:cNvSpPr/>
          <p:nvPr/>
        </p:nvSpPr>
        <p:spPr>
          <a:xfrm>
            <a:off x="460654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2" name="Google Shape;1602;p38"/>
          <p:cNvSpPr/>
          <p:nvPr/>
        </p:nvSpPr>
        <p:spPr>
          <a:xfrm>
            <a:off x="6582381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3" name="Google Shape;1603;p38"/>
          <p:cNvSpPr/>
          <p:nvPr/>
        </p:nvSpPr>
        <p:spPr>
          <a:xfrm>
            <a:off x="855821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4" name="Google Shape;1604;p38"/>
          <p:cNvSpPr/>
          <p:nvPr/>
        </p:nvSpPr>
        <p:spPr>
          <a:xfrm rot="-5400000">
            <a:off x="23273" y="1841505"/>
            <a:ext cx="11625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5" name="Google Shape;1605;p38"/>
          <p:cNvSpPr/>
          <p:nvPr/>
        </p:nvSpPr>
        <p:spPr>
          <a:xfrm rot="-5400000">
            <a:off x="35424" y="3177073"/>
            <a:ext cx="11382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6" name="Google Shape;1606;p38"/>
          <p:cNvSpPr/>
          <p:nvPr/>
        </p:nvSpPr>
        <p:spPr>
          <a:xfrm rot="-5400000">
            <a:off x="24924" y="4531963"/>
            <a:ext cx="1159200" cy="375000"/>
          </a:xfrm>
          <a:prstGeom prst="round2SameRect">
            <a:avLst>
              <a:gd fmla="val 27238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7" name="Google Shape;1607;p38"/>
          <p:cNvSpPr/>
          <p:nvPr/>
        </p:nvSpPr>
        <p:spPr>
          <a:xfrm rot="-5400000">
            <a:off x="31324" y="5867094"/>
            <a:ext cx="11364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8" name="Google Shape;1608;p38"/>
          <p:cNvSpPr/>
          <p:nvPr/>
        </p:nvSpPr>
        <p:spPr>
          <a:xfrm>
            <a:off x="7398775" y="4208600"/>
            <a:ext cx="375000" cy="3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38"/>
          <p:cNvSpPr/>
          <p:nvPr/>
        </p:nvSpPr>
        <p:spPr>
          <a:xfrm>
            <a:off x="5337700" y="4466475"/>
            <a:ext cx="375000" cy="3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0" name="Google Shape;1610;p38"/>
          <p:cNvGrpSpPr/>
          <p:nvPr/>
        </p:nvGrpSpPr>
        <p:grpSpPr>
          <a:xfrm>
            <a:off x="5378418" y="4509991"/>
            <a:ext cx="288006" cy="287987"/>
            <a:chOff x="7392988" y="2541588"/>
            <a:chExt cx="300038" cy="296863"/>
          </a:xfrm>
        </p:grpSpPr>
        <p:sp>
          <p:nvSpPr>
            <p:cNvPr id="1611" name="Google Shape;1611;p38"/>
            <p:cNvSpPr/>
            <p:nvPr/>
          </p:nvSpPr>
          <p:spPr>
            <a:xfrm>
              <a:off x="7392988" y="2541588"/>
              <a:ext cx="300038" cy="296863"/>
            </a:xfrm>
            <a:custGeom>
              <a:rect b="b" l="l" r="r" t="t"/>
              <a:pathLst>
                <a:path extrusionOk="0" h="116" w="117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8" y="86"/>
                    <a:pt x="8" y="58"/>
                  </a:cubicBezTo>
                  <a:cubicBezTo>
                    <a:pt x="8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7488238" y="2616200"/>
              <a:ext cx="36513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7562850" y="2616200"/>
              <a:ext cx="34925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7467600" y="2725738"/>
              <a:ext cx="150813" cy="206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15" name="Google Shape;1615;p38"/>
          <p:cNvGrpSpPr/>
          <p:nvPr/>
        </p:nvGrpSpPr>
        <p:grpSpPr>
          <a:xfrm>
            <a:off x="7442282" y="4252106"/>
            <a:ext cx="287987" cy="287987"/>
            <a:chOff x="6207125" y="2541588"/>
            <a:chExt cx="296863" cy="296863"/>
          </a:xfrm>
        </p:grpSpPr>
        <p:sp>
          <p:nvSpPr>
            <p:cNvPr id="1616" name="Google Shape;1616;p38"/>
            <p:cNvSpPr/>
            <p:nvPr/>
          </p:nvSpPr>
          <p:spPr>
            <a:xfrm>
              <a:off x="6207125" y="2541588"/>
              <a:ext cx="296863" cy="296863"/>
            </a:xfrm>
            <a:custGeom>
              <a:rect b="b" l="l" r="r" t="t"/>
              <a:pathLst>
                <a:path extrusionOk="0" h="116" w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6262688" y="2708275"/>
              <a:ext cx="184150" cy="55563"/>
            </a:xfrm>
            <a:custGeom>
              <a:rect b="b" l="l" r="r" t="t"/>
              <a:pathLst>
                <a:path extrusionOk="0" h="22" w="72">
                  <a:moveTo>
                    <a:pt x="71" y="0"/>
                  </a:moveTo>
                  <a:cubicBezTo>
                    <a:pt x="62" y="9"/>
                    <a:pt x="50" y="15"/>
                    <a:pt x="36" y="15"/>
                  </a:cubicBezTo>
                  <a:cubicBezTo>
                    <a:pt x="22" y="15"/>
                    <a:pt x="1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3"/>
                    <a:pt x="18" y="22"/>
                    <a:pt x="36" y="22"/>
                  </a:cubicBezTo>
                  <a:cubicBezTo>
                    <a:pt x="54" y="22"/>
                    <a:pt x="62" y="13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6299200" y="2616200"/>
              <a:ext cx="381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6372225" y="2616200"/>
              <a:ext cx="396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20" name="Google Shape;1620;p3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21" name="Google Shape;1621;p38"/>
          <p:cNvSpPr/>
          <p:nvPr/>
        </p:nvSpPr>
        <p:spPr>
          <a:xfrm>
            <a:off x="3278125" y="42427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2" name="Google Shape;1622;p38"/>
          <p:cNvSpPr/>
          <p:nvPr/>
        </p:nvSpPr>
        <p:spPr>
          <a:xfrm>
            <a:off x="5338450" y="4467238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3" name="Google Shape;1623;p38"/>
          <p:cNvSpPr/>
          <p:nvPr/>
        </p:nvSpPr>
        <p:spPr>
          <a:xfrm>
            <a:off x="7394413" y="420002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4" name="Google Shape;16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200" y="4502988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863" y="42785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163" y="4235775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38"/>
          <p:cNvSpPr/>
          <p:nvPr/>
        </p:nvSpPr>
        <p:spPr>
          <a:xfrm>
            <a:off x="1254825" y="4797984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8" name="Google Shape;16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0575" y="4833734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9" name="Google Shape;1629;p38"/>
          <p:cNvCxnSpPr>
            <a:endCxn id="1621" idx="2"/>
          </p:cNvCxnSpPr>
          <p:nvPr/>
        </p:nvCxnSpPr>
        <p:spPr>
          <a:xfrm flipH="1" rot="10800000">
            <a:off x="1628425" y="4429525"/>
            <a:ext cx="1649700" cy="5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0" name="Google Shape;1630;p38"/>
          <p:cNvCxnSpPr/>
          <p:nvPr/>
        </p:nvCxnSpPr>
        <p:spPr>
          <a:xfrm rot="10800000">
            <a:off x="3634150" y="4466475"/>
            <a:ext cx="1686000" cy="2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1" name="Google Shape;1631;p38"/>
          <p:cNvCxnSpPr>
            <a:stCxn id="1623" idx="2"/>
          </p:cNvCxnSpPr>
          <p:nvPr/>
        </p:nvCxnSpPr>
        <p:spPr>
          <a:xfrm flipH="1">
            <a:off x="5729713" y="4386775"/>
            <a:ext cx="1664700" cy="2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32" name="Google Shape;1632;p38"/>
          <p:cNvSpPr/>
          <p:nvPr/>
        </p:nvSpPr>
        <p:spPr>
          <a:xfrm>
            <a:off x="9406863" y="4181483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3" name="Google Shape;16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2613" y="4217233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p38"/>
          <p:cNvCxnSpPr>
            <a:stCxn id="1632" idx="2"/>
          </p:cNvCxnSpPr>
          <p:nvPr/>
        </p:nvCxnSpPr>
        <p:spPr>
          <a:xfrm flipH="1">
            <a:off x="7773663" y="4368233"/>
            <a:ext cx="1633200" cy="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9"/>
          <p:cNvSpPr/>
          <p:nvPr/>
        </p:nvSpPr>
        <p:spPr>
          <a:xfrm>
            <a:off x="1040422" y="1934105"/>
            <a:ext cx="10303200" cy="924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0" name="Google Shape;1640;p39"/>
          <p:cNvSpPr/>
          <p:nvPr/>
        </p:nvSpPr>
        <p:spPr>
          <a:xfrm rot="-5400000">
            <a:off x="6116271" y="-2748160"/>
            <a:ext cx="151500" cy="10303200"/>
          </a:xfrm>
          <a:prstGeom prst="downArrow">
            <a:avLst>
              <a:gd fmla="val 24288" name="adj1"/>
              <a:gd fmla="val 7761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042373" y="1407674"/>
            <a:ext cx="1800000" cy="419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563214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4086570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5607411" y="1406962"/>
            <a:ext cx="42306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9543731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6" name="Google Shape;1646;p39"/>
          <p:cNvSpPr/>
          <p:nvPr/>
        </p:nvSpPr>
        <p:spPr>
          <a:xfrm rot="-5400000">
            <a:off x="189918" y="2135402"/>
            <a:ext cx="9240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1223936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Website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265862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408366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Started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550890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6934143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Planning Board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8357201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Parking Lot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9770754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040422" y="2964923"/>
            <a:ext cx="10303200" cy="3587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5" name="Google Shape;1655;p39"/>
          <p:cNvSpPr/>
          <p:nvPr/>
        </p:nvSpPr>
        <p:spPr>
          <a:xfrm rot="-5400000">
            <a:off x="-1141633" y="4497548"/>
            <a:ext cx="35871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Facing Interactions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223936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65862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 Info.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408366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Tour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550890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Add/Edit Bars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6934143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Configure Cost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8357201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9770754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Choose Plans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1223936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Pricing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265862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Authentication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08366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Intercom Chat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550890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Lanes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6934143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Column Weights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8357201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Sheets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9770754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Enter Billing Info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1223936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Testimonial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265862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Message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408366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Roadmaps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50890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Customize Legends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6934143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Select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8357201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Drag Items to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9770754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Confirmations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1223936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265862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Email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408366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Free Webinar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0" name="Google Shape;1680;p39"/>
          <p:cNvSpPr/>
          <p:nvPr/>
        </p:nvSpPr>
        <p:spPr>
          <a:xfrm>
            <a:off x="550890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Date &amp; Timelines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1" name="Google Shape;1681;p39"/>
          <p:cNvSpPr/>
          <p:nvPr/>
        </p:nvSpPr>
        <p:spPr>
          <a:xfrm>
            <a:off x="6934143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Rank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2" name="Google Shape;1682;p39"/>
          <p:cNvSpPr/>
          <p:nvPr/>
        </p:nvSpPr>
        <p:spPr>
          <a:xfrm>
            <a:off x="1223936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3" name="Google Shape;1683;p39"/>
          <p:cNvSpPr/>
          <p:nvPr/>
        </p:nvSpPr>
        <p:spPr>
          <a:xfrm>
            <a:off x="408366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4" name="Google Shape;1684;p39"/>
          <p:cNvSpPr/>
          <p:nvPr/>
        </p:nvSpPr>
        <p:spPr>
          <a:xfrm>
            <a:off x="550890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Milestones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5" name="Google Shape;1685;p39"/>
          <p:cNvSpPr/>
          <p:nvPr/>
        </p:nvSpPr>
        <p:spPr>
          <a:xfrm>
            <a:off x="1223936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6" name="Google Shape;1686;p39"/>
          <p:cNvSpPr/>
          <p:nvPr/>
        </p:nvSpPr>
        <p:spPr>
          <a:xfrm>
            <a:off x="4083662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Help/FAQ’s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7" name="Google Shape;1687;p3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0"/>
          <p:cNvSpPr/>
          <p:nvPr/>
        </p:nvSpPr>
        <p:spPr>
          <a:xfrm>
            <a:off x="1042374" y="1440980"/>
            <a:ext cx="1800000" cy="401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3" name="Google Shape;1693;p40"/>
          <p:cNvSpPr/>
          <p:nvPr/>
        </p:nvSpPr>
        <p:spPr>
          <a:xfrm>
            <a:off x="2563215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4" name="Google Shape;1694;p40"/>
          <p:cNvSpPr/>
          <p:nvPr/>
        </p:nvSpPr>
        <p:spPr>
          <a:xfrm>
            <a:off x="4086571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5" name="Google Shape;1695;p40"/>
          <p:cNvSpPr/>
          <p:nvPr/>
        </p:nvSpPr>
        <p:spPr>
          <a:xfrm>
            <a:off x="5607412" y="1440299"/>
            <a:ext cx="42306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6" name="Google Shape;1696;p40"/>
          <p:cNvSpPr/>
          <p:nvPr/>
        </p:nvSpPr>
        <p:spPr>
          <a:xfrm>
            <a:off x="9543732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7" name="Google Shape;1697;p40"/>
          <p:cNvSpPr/>
          <p:nvPr/>
        </p:nvSpPr>
        <p:spPr>
          <a:xfrm>
            <a:off x="1040422" y="1944733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8" name="Google Shape;1698;p40"/>
          <p:cNvSpPr/>
          <p:nvPr/>
        </p:nvSpPr>
        <p:spPr>
          <a:xfrm rot="-5400000">
            <a:off x="-538182" y="2873958"/>
            <a:ext cx="23802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Points, Obstacles &amp; Objections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9" name="Google Shape;1699;p40"/>
          <p:cNvSpPr/>
          <p:nvPr/>
        </p:nvSpPr>
        <p:spPr>
          <a:xfrm>
            <a:off x="1187360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Difficult to tell about different product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0" name="Google Shape;1700;p40"/>
          <p:cNvSpPr/>
          <p:nvPr/>
        </p:nvSpPr>
        <p:spPr>
          <a:xfrm>
            <a:off x="262204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to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1" name="Google Shape;1701;p40"/>
          <p:cNvSpPr/>
          <p:nvPr/>
        </p:nvSpPr>
        <p:spPr>
          <a:xfrm>
            <a:off x="404708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Can’t bring tour back once ended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2" name="Google Shape;1702;p40"/>
          <p:cNvSpPr/>
          <p:nvPr/>
        </p:nvSpPr>
        <p:spPr>
          <a:xfrm>
            <a:off x="547232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how much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there to 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3" name="Google Shape;1703;p40"/>
          <p:cNvSpPr/>
          <p:nvPr/>
        </p:nvSpPr>
        <p:spPr>
          <a:xfrm>
            <a:off x="6897567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This method is different than last one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4" name="Google Shape;1704;p40"/>
          <p:cNvSpPr/>
          <p:nvPr/>
        </p:nvSpPr>
        <p:spPr>
          <a:xfrm>
            <a:off x="8320625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5" name="Google Shape;1705;p40"/>
          <p:cNvSpPr/>
          <p:nvPr/>
        </p:nvSpPr>
        <p:spPr>
          <a:xfrm>
            <a:off x="9734178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It expires soon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6" name="Google Shape;1706;p40"/>
          <p:cNvSpPr/>
          <p:nvPr/>
        </p:nvSpPr>
        <p:spPr>
          <a:xfrm>
            <a:off x="1187360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to try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7" name="Google Shape;1707;p40"/>
          <p:cNvSpPr/>
          <p:nvPr/>
        </p:nvSpPr>
        <p:spPr>
          <a:xfrm>
            <a:off x="262204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need to give card credential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8" name="Google Shape;1708;p40"/>
          <p:cNvSpPr/>
          <p:nvPr/>
        </p:nvSpPr>
        <p:spPr>
          <a:xfrm>
            <a:off x="404708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step after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9" name="Google Shape;1709;p40"/>
          <p:cNvSpPr/>
          <p:nvPr/>
        </p:nvSpPr>
        <p:spPr>
          <a:xfrm>
            <a:off x="547232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0" name="Google Shape;1710;p40"/>
          <p:cNvSpPr/>
          <p:nvPr/>
        </p:nvSpPr>
        <p:spPr>
          <a:xfrm>
            <a:off x="6897567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1" name="Google Shape;1711;p40"/>
          <p:cNvSpPr/>
          <p:nvPr/>
        </p:nvSpPr>
        <p:spPr>
          <a:xfrm>
            <a:off x="9734178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Don’t know free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trail days left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2" name="Google Shape;1712;p40"/>
          <p:cNvSpPr/>
          <p:nvPr/>
        </p:nvSpPr>
        <p:spPr>
          <a:xfrm>
            <a:off x="1187360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Some info. Is generic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3" name="Google Shape;1713;p40"/>
          <p:cNvSpPr/>
          <p:nvPr/>
        </p:nvSpPr>
        <p:spPr>
          <a:xfrm>
            <a:off x="262204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 still have questions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4" name="Google Shape;1714;p40"/>
          <p:cNvSpPr/>
          <p:nvPr/>
        </p:nvSpPr>
        <p:spPr>
          <a:xfrm>
            <a:off x="404708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Start with importing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5" name="Google Shape;1715;p40"/>
          <p:cNvSpPr/>
          <p:nvPr/>
        </p:nvSpPr>
        <p:spPr>
          <a:xfrm>
            <a:off x="547232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6" name="Google Shape;1716;p40"/>
          <p:cNvSpPr/>
          <p:nvPr/>
        </p:nvSpPr>
        <p:spPr>
          <a:xfrm>
            <a:off x="1187360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I get in enterprise plan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7" name="Google Shape;1717;p40"/>
          <p:cNvSpPr/>
          <p:nvPr/>
        </p:nvSpPr>
        <p:spPr>
          <a:xfrm>
            <a:off x="4047086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sample templates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8" name="Google Shape;1718;p40"/>
          <p:cNvSpPr/>
          <p:nvPr/>
        </p:nvSpPr>
        <p:spPr>
          <a:xfrm>
            <a:off x="1040422" y="4426984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9" name="Google Shape;1719;p40"/>
          <p:cNvSpPr/>
          <p:nvPr/>
        </p:nvSpPr>
        <p:spPr>
          <a:xfrm rot="-5400000">
            <a:off x="-538182" y="5356209"/>
            <a:ext cx="23802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Insights &amp; 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20" name="Google Shape;1720;p40"/>
          <p:cNvSpPr/>
          <p:nvPr/>
        </p:nvSpPr>
        <p:spPr>
          <a:xfrm>
            <a:off x="1187360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Target on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landing pages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1" name="Google Shape;1721;p40"/>
          <p:cNvSpPr/>
          <p:nvPr/>
        </p:nvSpPr>
        <p:spPr>
          <a:xfrm>
            <a:off x="262204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Include FAQ’s in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page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2" name="Google Shape;1722;p40"/>
          <p:cNvSpPr/>
          <p:nvPr/>
        </p:nvSpPr>
        <p:spPr>
          <a:xfrm>
            <a:off x="404708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welcome screen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3" name="Google Shape;1723;p40"/>
          <p:cNvSpPr/>
          <p:nvPr/>
        </p:nvSpPr>
        <p:spPr>
          <a:xfrm>
            <a:off x="547232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4" name="Google Shape;1724;p40"/>
          <p:cNvSpPr/>
          <p:nvPr/>
        </p:nvSpPr>
        <p:spPr>
          <a:xfrm>
            <a:off x="6897567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5" name="Google Shape;1725;p40"/>
          <p:cNvSpPr/>
          <p:nvPr/>
        </p:nvSpPr>
        <p:spPr>
          <a:xfrm>
            <a:off x="8320625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6" name="Google Shape;1726;p40"/>
          <p:cNvSpPr/>
          <p:nvPr/>
        </p:nvSpPr>
        <p:spPr>
          <a:xfrm>
            <a:off x="9734178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Big subscribe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button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7" name="Google Shape;1727;p40"/>
          <p:cNvSpPr/>
          <p:nvPr/>
        </p:nvSpPr>
        <p:spPr>
          <a:xfrm>
            <a:off x="1187360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Updated 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8" name="Google Shape;1728;p40"/>
          <p:cNvSpPr/>
          <p:nvPr/>
        </p:nvSpPr>
        <p:spPr>
          <a:xfrm>
            <a:off x="262204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Ask for more user info. during 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9" name="Google Shape;1729;p40"/>
          <p:cNvSpPr/>
          <p:nvPr/>
        </p:nvSpPr>
        <p:spPr>
          <a:xfrm>
            <a:off x="404708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Upgrade &amp; improved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0" name="Google Shape;1730;p40"/>
          <p:cNvSpPr/>
          <p:nvPr/>
        </p:nvSpPr>
        <p:spPr>
          <a:xfrm>
            <a:off x="547232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1" name="Google Shape;1731;p40"/>
          <p:cNvSpPr/>
          <p:nvPr/>
        </p:nvSpPr>
        <p:spPr>
          <a:xfrm>
            <a:off x="6897567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2" name="Google Shape;1732;p40"/>
          <p:cNvSpPr/>
          <p:nvPr/>
        </p:nvSpPr>
        <p:spPr>
          <a:xfrm>
            <a:off x="6897566" y="573922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3" name="Google Shape;1733;p40"/>
          <p:cNvSpPr/>
          <p:nvPr/>
        </p:nvSpPr>
        <p:spPr>
          <a:xfrm>
            <a:off x="1187360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Interactive marketing widgets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4" name="Google Shape;1734;p40"/>
          <p:cNvSpPr/>
          <p:nvPr/>
        </p:nvSpPr>
        <p:spPr>
          <a:xfrm>
            <a:off x="262204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for trials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5" name="Google Shape;1735;p40"/>
          <p:cNvSpPr/>
          <p:nvPr/>
        </p:nvSpPr>
        <p:spPr>
          <a:xfrm>
            <a:off x="404708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6" name="Google Shape;1736;p40"/>
          <p:cNvSpPr/>
          <p:nvPr/>
        </p:nvSpPr>
        <p:spPr>
          <a:xfrm>
            <a:off x="547232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7" name="Google Shape;1737;p40"/>
          <p:cNvSpPr/>
          <p:nvPr/>
        </p:nvSpPr>
        <p:spPr>
          <a:xfrm>
            <a:off x="1187360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directly &amp; Enterprise brochure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8" name="Google Shape;1738;p40"/>
          <p:cNvSpPr/>
          <p:nvPr/>
        </p:nvSpPr>
        <p:spPr>
          <a:xfrm>
            <a:off x="4047086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9" name="Google Shape;1739;p40"/>
          <p:cNvSpPr/>
          <p:nvPr/>
        </p:nvSpPr>
        <p:spPr>
          <a:xfrm>
            <a:off x="8327429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0" name="Google Shape;1740;p40"/>
          <p:cNvSpPr/>
          <p:nvPr/>
        </p:nvSpPr>
        <p:spPr>
          <a:xfrm>
            <a:off x="8327429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1" name="Google Shape;1741;p40"/>
          <p:cNvSpPr/>
          <p:nvPr/>
        </p:nvSpPr>
        <p:spPr>
          <a:xfrm>
            <a:off x="8327429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JIRA issues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2" name="Google Shape;1742;p4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 (cont.)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p41"/>
          <p:cNvGrpSpPr/>
          <p:nvPr/>
        </p:nvGrpSpPr>
        <p:grpSpPr>
          <a:xfrm>
            <a:off x="1048095" y="2296502"/>
            <a:ext cx="8692468" cy="194394"/>
            <a:chOff x="1733895" y="1991702"/>
            <a:chExt cx="8692468" cy="194394"/>
          </a:xfrm>
        </p:grpSpPr>
        <p:grpSp>
          <p:nvGrpSpPr>
            <p:cNvPr id="1748" name="Google Shape;1748;p41"/>
            <p:cNvGrpSpPr/>
            <p:nvPr/>
          </p:nvGrpSpPr>
          <p:grpSpPr>
            <a:xfrm>
              <a:off x="1733895" y="1991702"/>
              <a:ext cx="238964" cy="194394"/>
              <a:chOff x="2440563" y="2469685"/>
              <a:chExt cx="199564" cy="194394"/>
            </a:xfrm>
          </p:grpSpPr>
          <p:sp>
            <p:nvSpPr>
              <p:cNvPr id="1749" name="Google Shape;1749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0" name="Google Shape;1750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1" name="Google Shape;1751;p41"/>
            <p:cNvGrpSpPr/>
            <p:nvPr/>
          </p:nvGrpSpPr>
          <p:grpSpPr>
            <a:xfrm>
              <a:off x="3424595" y="1991702"/>
              <a:ext cx="238964" cy="194394"/>
              <a:chOff x="2440563" y="2469685"/>
              <a:chExt cx="199564" cy="194394"/>
            </a:xfrm>
          </p:grpSpPr>
          <p:sp>
            <p:nvSpPr>
              <p:cNvPr id="1752" name="Google Shape;1752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3" name="Google Shape;1753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4" name="Google Shape;1754;p41"/>
            <p:cNvGrpSpPr/>
            <p:nvPr/>
          </p:nvGrpSpPr>
          <p:grpSpPr>
            <a:xfrm>
              <a:off x="5115295" y="1991702"/>
              <a:ext cx="238964" cy="194394"/>
              <a:chOff x="2440563" y="2469685"/>
              <a:chExt cx="199564" cy="194394"/>
            </a:xfrm>
          </p:grpSpPr>
          <p:sp>
            <p:nvSpPr>
              <p:cNvPr id="1755" name="Google Shape;1755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6" name="Google Shape;1756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7" name="Google Shape;1757;p41"/>
            <p:cNvGrpSpPr/>
            <p:nvPr/>
          </p:nvGrpSpPr>
          <p:grpSpPr>
            <a:xfrm>
              <a:off x="6805996" y="1991702"/>
              <a:ext cx="238964" cy="194394"/>
              <a:chOff x="2440563" y="2469685"/>
              <a:chExt cx="199564" cy="194394"/>
            </a:xfrm>
          </p:grpSpPr>
          <p:sp>
            <p:nvSpPr>
              <p:cNvPr id="1758" name="Google Shape;1758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9" name="Google Shape;1759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0" name="Google Shape;1760;p41"/>
            <p:cNvGrpSpPr/>
            <p:nvPr/>
          </p:nvGrpSpPr>
          <p:grpSpPr>
            <a:xfrm>
              <a:off x="8496696" y="1991702"/>
              <a:ext cx="238964" cy="194394"/>
              <a:chOff x="2440563" y="2469685"/>
              <a:chExt cx="199564" cy="194394"/>
            </a:xfrm>
          </p:grpSpPr>
          <p:sp>
            <p:nvSpPr>
              <p:cNvPr id="1761" name="Google Shape;1761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2" name="Google Shape;1762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3" name="Google Shape;1763;p41"/>
            <p:cNvGrpSpPr/>
            <p:nvPr/>
          </p:nvGrpSpPr>
          <p:grpSpPr>
            <a:xfrm>
              <a:off x="10187399" y="1991702"/>
              <a:ext cx="238964" cy="194394"/>
              <a:chOff x="2440563" y="2469685"/>
              <a:chExt cx="199564" cy="194394"/>
            </a:xfrm>
          </p:grpSpPr>
          <p:sp>
            <p:nvSpPr>
              <p:cNvPr id="1764" name="Google Shape;1764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5" name="Google Shape;1765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766" name="Google Shape;1766;p41"/>
          <p:cNvSpPr/>
          <p:nvPr/>
        </p:nvSpPr>
        <p:spPr>
          <a:xfrm>
            <a:off x="419637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Need or Want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7" name="Google Shape;1767;p41"/>
          <p:cNvSpPr/>
          <p:nvPr/>
        </p:nvSpPr>
        <p:spPr>
          <a:xfrm>
            <a:off x="2110338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?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8" name="Google Shape;1768;p41"/>
          <p:cNvSpPr/>
          <p:nvPr/>
        </p:nvSpPr>
        <p:spPr>
          <a:xfrm>
            <a:off x="3801039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9" name="Google Shape;1769;p41"/>
          <p:cNvSpPr/>
          <p:nvPr/>
        </p:nvSpPr>
        <p:spPr>
          <a:xfrm>
            <a:off x="5491740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of Action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0" name="Google Shape;1770;p41"/>
          <p:cNvSpPr/>
          <p:nvPr/>
        </p:nvSpPr>
        <p:spPr>
          <a:xfrm>
            <a:off x="7182442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1" name="Google Shape;1771;p41"/>
          <p:cNvSpPr/>
          <p:nvPr/>
        </p:nvSpPr>
        <p:spPr>
          <a:xfrm>
            <a:off x="8873143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Good Decision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2" name="Google Shape;1772;p41"/>
          <p:cNvSpPr/>
          <p:nvPr/>
        </p:nvSpPr>
        <p:spPr>
          <a:xfrm>
            <a:off x="4196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Trigger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3" name="Google Shape;1773;p41"/>
          <p:cNvSpPr/>
          <p:nvPr/>
        </p:nvSpPr>
        <p:spPr>
          <a:xfrm>
            <a:off x="21103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Exploration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4" name="Google Shape;1774;p41"/>
          <p:cNvSpPr/>
          <p:nvPr/>
        </p:nvSpPr>
        <p:spPr>
          <a:xfrm>
            <a:off x="38010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Choice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5" name="Google Shape;1775;p41"/>
          <p:cNvSpPr/>
          <p:nvPr/>
        </p:nvSpPr>
        <p:spPr>
          <a:xfrm>
            <a:off x="54917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6" name="Google Shape;1776;p41"/>
          <p:cNvSpPr/>
          <p:nvPr/>
        </p:nvSpPr>
        <p:spPr>
          <a:xfrm>
            <a:off x="7182439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Take action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7" name="Google Shape;1777;p41"/>
          <p:cNvSpPr/>
          <p:nvPr/>
        </p:nvSpPr>
        <p:spPr>
          <a:xfrm>
            <a:off x="8873142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Review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78" name="Google Shape;1778;p41"/>
          <p:cNvGrpSpPr/>
          <p:nvPr/>
        </p:nvGrpSpPr>
        <p:grpSpPr>
          <a:xfrm>
            <a:off x="1759147" y="2894011"/>
            <a:ext cx="548641" cy="842984"/>
            <a:chOff x="2444947" y="2589211"/>
            <a:chExt cx="548641" cy="842984"/>
          </a:xfrm>
        </p:grpSpPr>
        <p:sp>
          <p:nvSpPr>
            <p:cNvPr id="1779" name="Google Shape;1779;p41"/>
            <p:cNvSpPr/>
            <p:nvPr/>
          </p:nvSpPr>
          <p:spPr>
            <a:xfrm rot="-5400000">
              <a:off x="2641543" y="2392615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0" name="Google Shape;1780;p41"/>
            <p:cNvSpPr/>
            <p:nvPr/>
          </p:nvSpPr>
          <p:spPr>
            <a:xfrm rot="-5400000">
              <a:off x="2641544" y="3080151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1" name="Google Shape;1781;p41"/>
          <p:cNvGrpSpPr/>
          <p:nvPr/>
        </p:nvGrpSpPr>
        <p:grpSpPr>
          <a:xfrm>
            <a:off x="3449845" y="2894012"/>
            <a:ext cx="548642" cy="842984"/>
            <a:chOff x="4135645" y="2589212"/>
            <a:chExt cx="548642" cy="842984"/>
          </a:xfrm>
        </p:grpSpPr>
        <p:sp>
          <p:nvSpPr>
            <p:cNvPr id="1782" name="Google Shape;1782;p41"/>
            <p:cNvSpPr/>
            <p:nvPr/>
          </p:nvSpPr>
          <p:spPr>
            <a:xfrm rot="-5400000">
              <a:off x="4332241" y="2392616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 rot="-5400000">
              <a:off x="4332243" y="3080152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4" name="Google Shape;1784;p41"/>
          <p:cNvGrpSpPr/>
          <p:nvPr/>
        </p:nvGrpSpPr>
        <p:grpSpPr>
          <a:xfrm>
            <a:off x="5140549" y="2894010"/>
            <a:ext cx="548642" cy="842984"/>
            <a:chOff x="5826349" y="2589210"/>
            <a:chExt cx="548642" cy="842984"/>
          </a:xfrm>
        </p:grpSpPr>
        <p:sp>
          <p:nvSpPr>
            <p:cNvPr id="1785" name="Google Shape;1785;p41"/>
            <p:cNvSpPr/>
            <p:nvPr/>
          </p:nvSpPr>
          <p:spPr>
            <a:xfrm rot="-5400000">
              <a:off x="6022945" y="2392614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 rot="-5400000">
              <a:off x="6022947" y="3080150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7" name="Google Shape;1787;p41"/>
          <p:cNvGrpSpPr/>
          <p:nvPr/>
        </p:nvGrpSpPr>
        <p:grpSpPr>
          <a:xfrm>
            <a:off x="6831250" y="2894009"/>
            <a:ext cx="548641" cy="842984"/>
            <a:chOff x="7517050" y="2589209"/>
            <a:chExt cx="548641" cy="842984"/>
          </a:xfrm>
        </p:grpSpPr>
        <p:sp>
          <p:nvSpPr>
            <p:cNvPr id="1788" name="Google Shape;1788;p41"/>
            <p:cNvSpPr/>
            <p:nvPr/>
          </p:nvSpPr>
          <p:spPr>
            <a:xfrm rot="-5400000">
              <a:off x="77136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9" name="Google Shape;1789;p41"/>
            <p:cNvSpPr/>
            <p:nvPr/>
          </p:nvSpPr>
          <p:spPr>
            <a:xfrm rot="-5400000">
              <a:off x="7713647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90" name="Google Shape;1790;p41"/>
          <p:cNvGrpSpPr/>
          <p:nvPr/>
        </p:nvGrpSpPr>
        <p:grpSpPr>
          <a:xfrm>
            <a:off x="8521950" y="2894009"/>
            <a:ext cx="548642" cy="842984"/>
            <a:chOff x="9207750" y="2589209"/>
            <a:chExt cx="548642" cy="842984"/>
          </a:xfrm>
        </p:grpSpPr>
        <p:sp>
          <p:nvSpPr>
            <p:cNvPr id="1791" name="Google Shape;1791;p41"/>
            <p:cNvSpPr/>
            <p:nvPr/>
          </p:nvSpPr>
          <p:spPr>
            <a:xfrm rot="-5400000">
              <a:off x="94043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2" name="Google Shape;1792;p41"/>
            <p:cNvSpPr/>
            <p:nvPr/>
          </p:nvSpPr>
          <p:spPr>
            <a:xfrm rot="-5400000">
              <a:off x="9404348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793" name="Google Shape;1793;p41"/>
          <p:cNvSpPr/>
          <p:nvPr/>
        </p:nvSpPr>
        <p:spPr>
          <a:xfrm rot="5400000">
            <a:off x="4139912" y="329830"/>
            <a:ext cx="2540700" cy="9981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4" name="Google Shape;1794;p41"/>
          <p:cNvSpPr/>
          <p:nvPr/>
        </p:nvSpPr>
        <p:spPr>
          <a:xfrm rot="-5400000">
            <a:off x="4139787" y="366005"/>
            <a:ext cx="2540700" cy="99810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5" name="Google Shape;1795;p41"/>
          <p:cNvSpPr txBox="1"/>
          <p:nvPr/>
        </p:nvSpPr>
        <p:spPr>
          <a:xfrm>
            <a:off x="8781179" y="6180820"/>
            <a:ext cx="127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Wasted Media Budget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6" name="Google Shape;1796;p41"/>
          <p:cNvSpPr txBox="1"/>
          <p:nvPr/>
        </p:nvSpPr>
        <p:spPr>
          <a:xfrm>
            <a:off x="818687" y="4377622"/>
            <a:ext cx="1505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Broad Reach Placements, TV, Newspaper, Outdoor, Online Display Media (CPM)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7" name="Google Shape;1797;p41"/>
          <p:cNvSpPr txBox="1"/>
          <p:nvPr/>
        </p:nvSpPr>
        <p:spPr>
          <a:xfrm>
            <a:off x="3145586" y="4377622"/>
            <a:ext cx="1522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Target Reach Placement, TV (DR), Radio, POS, DR Mail Performance Media, Search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8" name="Google Shape;1798;p41"/>
          <p:cNvSpPr txBox="1"/>
          <p:nvPr/>
        </p:nvSpPr>
        <p:spPr>
          <a:xfrm>
            <a:off x="5716223" y="4377622"/>
            <a:ext cx="1292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Retail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9" name="Google Shape;1799;p4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2"/>
          <p:cNvSpPr/>
          <p:nvPr/>
        </p:nvSpPr>
        <p:spPr>
          <a:xfrm>
            <a:off x="790753" y="1832975"/>
            <a:ext cx="1870008" cy="4621505"/>
          </a:xfrm>
          <a:prstGeom prst="rect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5" name="Google Shape;1805;p42"/>
          <p:cNvSpPr/>
          <p:nvPr/>
        </p:nvSpPr>
        <p:spPr>
          <a:xfrm>
            <a:off x="2660761" y="1832975"/>
            <a:ext cx="1987151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6" name="Google Shape;1806;p42"/>
          <p:cNvSpPr/>
          <p:nvPr/>
        </p:nvSpPr>
        <p:spPr>
          <a:xfrm>
            <a:off x="4647637" y="1832975"/>
            <a:ext cx="1992808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7" name="Google Shape;1807;p42"/>
          <p:cNvSpPr/>
          <p:nvPr/>
        </p:nvSpPr>
        <p:spPr>
          <a:xfrm>
            <a:off x="6639715" y="1832975"/>
            <a:ext cx="1992809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8" name="Google Shape;1808;p42"/>
          <p:cNvSpPr/>
          <p:nvPr/>
        </p:nvSpPr>
        <p:spPr>
          <a:xfrm>
            <a:off x="8632556" y="1832975"/>
            <a:ext cx="1975834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9" name="Google Shape;1809;p42"/>
          <p:cNvSpPr/>
          <p:nvPr/>
        </p:nvSpPr>
        <p:spPr>
          <a:xfrm flipH="1" rot="-5400000">
            <a:off x="-166604" y="5482743"/>
            <a:ext cx="1568400" cy="375000"/>
          </a:xfrm>
          <a:prstGeom prst="homePlate">
            <a:avLst>
              <a:gd fmla="val 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Need to…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0" name="Google Shape;1810;p42"/>
          <p:cNvSpPr/>
          <p:nvPr/>
        </p:nvSpPr>
        <p:spPr>
          <a:xfrm flipH="1" rot="-5400000">
            <a:off x="-409187" y="4019235"/>
            <a:ext cx="20487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1" name="Google Shape;1811;p42"/>
          <p:cNvSpPr/>
          <p:nvPr/>
        </p:nvSpPr>
        <p:spPr>
          <a:xfrm flipH="1" rot="-5400000">
            <a:off x="-318440" y="2372563"/>
            <a:ext cx="18672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Typical Question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2" name="Google Shape;1812;p42"/>
          <p:cNvSpPr/>
          <p:nvPr/>
        </p:nvSpPr>
        <p:spPr>
          <a:xfrm>
            <a:off x="922325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3" name="Google Shape;1813;p42"/>
          <p:cNvSpPr/>
          <p:nvPr/>
        </p:nvSpPr>
        <p:spPr>
          <a:xfrm>
            <a:off x="100157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4" name="Google Shape;1814;p42"/>
          <p:cNvSpPr/>
          <p:nvPr/>
        </p:nvSpPr>
        <p:spPr>
          <a:xfrm>
            <a:off x="2844808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5" name="Google Shape;1815;p42"/>
          <p:cNvSpPr/>
          <p:nvPr/>
        </p:nvSpPr>
        <p:spPr>
          <a:xfrm>
            <a:off x="2936248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Comparison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6" name="Google Shape;1816;p42"/>
          <p:cNvSpPr/>
          <p:nvPr/>
        </p:nvSpPr>
        <p:spPr>
          <a:xfrm>
            <a:off x="4834513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7" name="Google Shape;1817;p42"/>
          <p:cNvSpPr/>
          <p:nvPr/>
        </p:nvSpPr>
        <p:spPr>
          <a:xfrm>
            <a:off x="492595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Workshop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8" name="Google Shape;1818;p42"/>
          <p:cNvSpPr/>
          <p:nvPr/>
        </p:nvSpPr>
        <p:spPr>
          <a:xfrm>
            <a:off x="6832687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9" name="Google Shape;1819;p42"/>
          <p:cNvSpPr/>
          <p:nvPr/>
        </p:nvSpPr>
        <p:spPr>
          <a:xfrm>
            <a:off x="6911935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Quote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0" name="Google Shape;1820;p42"/>
          <p:cNvSpPr/>
          <p:nvPr/>
        </p:nvSpPr>
        <p:spPr>
          <a:xfrm>
            <a:off x="8817041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1" name="Google Shape;1821;p42"/>
          <p:cNvSpPr/>
          <p:nvPr/>
        </p:nvSpPr>
        <p:spPr>
          <a:xfrm>
            <a:off x="8896289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Sign-off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2" name="Google Shape;1822;p42"/>
          <p:cNvSpPr txBox="1"/>
          <p:nvPr/>
        </p:nvSpPr>
        <p:spPr>
          <a:xfrm>
            <a:off x="998746" y="2318389"/>
            <a:ext cx="1614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make an app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platform should use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much does it cost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protect my idea ?</a:t>
            </a:r>
            <a:endParaRPr sz="800"/>
          </a:p>
        </p:txBody>
      </p:sp>
      <p:sp>
        <p:nvSpPr>
          <p:cNvPr id="1823" name="Google Shape;1823;p42"/>
          <p:cNvSpPr txBox="1"/>
          <p:nvPr/>
        </p:nvSpPr>
        <p:spPr>
          <a:xfrm>
            <a:off x="2935002" y="2314280"/>
            <a:ext cx="1387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should I look for in an app developer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Cost vs quality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have they worked with before ?</a:t>
            </a:r>
            <a:endParaRPr sz="800"/>
          </a:p>
        </p:txBody>
      </p:sp>
      <p:sp>
        <p:nvSpPr>
          <p:cNvPr id="1824" name="Google Shape;1824;p42"/>
          <p:cNvSpPr txBox="1"/>
          <p:nvPr/>
        </p:nvSpPr>
        <p:spPr>
          <a:xfrm>
            <a:off x="4917029" y="2314280"/>
            <a:ext cx="13974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know the app will be successful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will be the product owner/decision maker ?</a:t>
            </a:r>
            <a:endParaRPr sz="800"/>
          </a:p>
        </p:txBody>
      </p:sp>
      <p:sp>
        <p:nvSpPr>
          <p:cNvPr id="1825" name="Google Shape;1825;p42"/>
          <p:cNvSpPr txBox="1"/>
          <p:nvPr/>
        </p:nvSpPr>
        <p:spPr>
          <a:xfrm>
            <a:off x="6909876" y="2314275"/>
            <a:ext cx="15276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does this compare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other business opportunities do I have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really want to take this leap ?</a:t>
            </a:r>
            <a:endParaRPr sz="800"/>
          </a:p>
        </p:txBody>
      </p:sp>
      <p:sp>
        <p:nvSpPr>
          <p:cNvPr id="1826" name="Google Shape;1826;p42"/>
          <p:cNvSpPr txBox="1"/>
          <p:nvPr/>
        </p:nvSpPr>
        <p:spPr>
          <a:xfrm>
            <a:off x="8893461" y="2314280"/>
            <a:ext cx="13866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else do I need to do to set up the business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When will I get me finished product ?</a:t>
            </a:r>
            <a:endParaRPr sz="800"/>
          </a:p>
        </p:txBody>
      </p:sp>
      <p:cxnSp>
        <p:nvCxnSpPr>
          <p:cNvPr id="1827" name="Google Shape;1827;p42"/>
          <p:cNvCxnSpPr/>
          <p:nvPr/>
        </p:nvCxnSpPr>
        <p:spPr>
          <a:xfrm>
            <a:off x="802608" y="3305757"/>
            <a:ext cx="98058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28" name="Google Shape;1828;p42"/>
          <p:cNvCxnSpPr/>
          <p:nvPr/>
        </p:nvCxnSpPr>
        <p:spPr>
          <a:xfrm>
            <a:off x="817848" y="5046927"/>
            <a:ext cx="9805800" cy="0"/>
          </a:xfrm>
          <a:prstGeom prst="straightConnector1">
            <a:avLst/>
          </a:prstGeom>
          <a:noFill/>
          <a:ln cap="flat" cmpd="sng" w="222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9" name="Google Shape;1829;p42"/>
          <p:cNvSpPr txBox="1"/>
          <p:nvPr/>
        </p:nvSpPr>
        <p:spPr>
          <a:xfrm>
            <a:off x="913110" y="544869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Be present, ensure that we are found. Give confidence in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us as a company and give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them reason to contact us</a:t>
            </a:r>
            <a:endParaRPr sz="800"/>
          </a:p>
        </p:txBody>
      </p:sp>
      <p:sp>
        <p:nvSpPr>
          <p:cNvPr id="1830" name="Google Shape;1830;p42"/>
          <p:cNvSpPr txBox="1"/>
          <p:nvPr/>
        </p:nvSpPr>
        <p:spPr>
          <a:xfrm>
            <a:off x="2850110" y="5458883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Explain process of an app development, best practices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and show our past success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stories. Be open, honest.</a:t>
            </a:r>
            <a:endParaRPr sz="800"/>
          </a:p>
        </p:txBody>
      </p:sp>
      <p:sp>
        <p:nvSpPr>
          <p:cNvPr id="1831" name="Google Shape;1831;p42"/>
          <p:cNvSpPr txBox="1"/>
          <p:nvPr/>
        </p:nvSpPr>
        <p:spPr>
          <a:xfrm>
            <a:off x="4840154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them to really understand what is involved - that nothing is an overnight success. Establish that we will be there to guide them. </a:t>
            </a:r>
            <a:endParaRPr sz="800"/>
          </a:p>
        </p:txBody>
      </p:sp>
      <p:sp>
        <p:nvSpPr>
          <p:cNvPr id="1832" name="Google Shape;1832;p42"/>
          <p:cNvSpPr txBox="1"/>
          <p:nvPr/>
        </p:nvSpPr>
        <p:spPr>
          <a:xfrm>
            <a:off x="6832687" y="546043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Display why we are the best team for the job and justify or pricing with substantiated information. Welcome questions. </a:t>
            </a:r>
            <a:endParaRPr sz="800"/>
          </a:p>
        </p:txBody>
      </p:sp>
      <p:sp>
        <p:nvSpPr>
          <p:cNvPr id="1833" name="Google Shape;1833;p42"/>
          <p:cNvSpPr txBox="1"/>
          <p:nvPr/>
        </p:nvSpPr>
        <p:spPr>
          <a:xfrm>
            <a:off x="8812578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clear expectation. Keep them informed with relevant information. Communicate frequently. Ask for feedback on how we’re doing.</a:t>
            </a:r>
            <a:endParaRPr sz="800"/>
          </a:p>
        </p:txBody>
      </p:sp>
      <p:grpSp>
        <p:nvGrpSpPr>
          <p:cNvPr id="1834" name="Google Shape;1834;p42"/>
          <p:cNvGrpSpPr/>
          <p:nvPr/>
        </p:nvGrpSpPr>
        <p:grpSpPr>
          <a:xfrm>
            <a:off x="817792" y="4293505"/>
            <a:ext cx="1845289" cy="747418"/>
            <a:chOff x="1511325" y="2826733"/>
            <a:chExt cx="1539922" cy="1880769"/>
          </a:xfrm>
        </p:grpSpPr>
        <p:sp>
          <p:nvSpPr>
            <p:cNvPr id="1835" name="Google Shape;1835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37" name="Google Shape;1837;p42"/>
          <p:cNvGrpSpPr/>
          <p:nvPr/>
        </p:nvGrpSpPr>
        <p:grpSpPr>
          <a:xfrm>
            <a:off x="2662096" y="3485959"/>
            <a:ext cx="1990503" cy="1555020"/>
            <a:chOff x="1511325" y="2826733"/>
            <a:chExt cx="1539922" cy="1880769"/>
          </a:xfrm>
        </p:grpSpPr>
        <p:sp>
          <p:nvSpPr>
            <p:cNvPr id="1838" name="Google Shape;1838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0" name="Google Shape;1840;p42"/>
          <p:cNvGrpSpPr/>
          <p:nvPr/>
        </p:nvGrpSpPr>
        <p:grpSpPr>
          <a:xfrm>
            <a:off x="4652559" y="3962296"/>
            <a:ext cx="1987115" cy="1078245"/>
            <a:chOff x="1511325" y="2826733"/>
            <a:chExt cx="1539922" cy="1880769"/>
          </a:xfrm>
        </p:grpSpPr>
        <p:sp>
          <p:nvSpPr>
            <p:cNvPr id="1841" name="Google Shape;1841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3" name="Google Shape;1843;p42"/>
          <p:cNvGrpSpPr/>
          <p:nvPr/>
        </p:nvGrpSpPr>
        <p:grpSpPr>
          <a:xfrm>
            <a:off x="6639614" y="4293388"/>
            <a:ext cx="1991735" cy="747041"/>
            <a:chOff x="1511325" y="2826733"/>
            <a:chExt cx="1539922" cy="1880769"/>
          </a:xfrm>
        </p:grpSpPr>
        <p:sp>
          <p:nvSpPr>
            <p:cNvPr id="1844" name="Google Shape;1844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6" name="Google Shape;1846;p42"/>
          <p:cNvGrpSpPr/>
          <p:nvPr/>
        </p:nvGrpSpPr>
        <p:grpSpPr>
          <a:xfrm>
            <a:off x="8631512" y="3482840"/>
            <a:ext cx="1987115" cy="1558593"/>
            <a:chOff x="1511325" y="2826733"/>
            <a:chExt cx="1539922" cy="1880769"/>
          </a:xfrm>
        </p:grpSpPr>
        <p:sp>
          <p:nvSpPr>
            <p:cNvPr id="1847" name="Google Shape;1847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49" name="Google Shape;1849;p4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50" name="Google Shape;1850;p42"/>
          <p:cNvSpPr/>
          <p:nvPr/>
        </p:nvSpPr>
        <p:spPr>
          <a:xfrm>
            <a:off x="1545625" y="4076633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1" name="Google Shape;18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75" y="4112383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42"/>
          <p:cNvSpPr/>
          <p:nvPr/>
        </p:nvSpPr>
        <p:spPr>
          <a:xfrm>
            <a:off x="7440012" y="4076071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3" name="Google Shape;18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762" y="4111821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42"/>
          <p:cNvSpPr/>
          <p:nvPr/>
        </p:nvSpPr>
        <p:spPr>
          <a:xfrm>
            <a:off x="3466000" y="33503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5" name="Google Shape;18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738" y="3386088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6" name="Google Shape;1856;p42"/>
          <p:cNvSpPr/>
          <p:nvPr/>
        </p:nvSpPr>
        <p:spPr>
          <a:xfrm>
            <a:off x="9428475" y="3345100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7" name="Google Shape;18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4213" y="3380850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42"/>
          <p:cNvSpPr/>
          <p:nvPr/>
        </p:nvSpPr>
        <p:spPr>
          <a:xfrm>
            <a:off x="5459275" y="38576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9" name="Google Shape;185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25" y="3893388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" name="Google Shape;1864;p43"/>
          <p:cNvGraphicFramePr/>
          <p:nvPr/>
        </p:nvGraphicFramePr>
        <p:xfrm>
          <a:off x="452095" y="1331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{58AAB950-5B37-4858-8B7E-708E8A845C18}</a:tableStyleId>
              </a:tblPr>
              <a:tblGrid>
                <a:gridCol w="2360875"/>
                <a:gridCol w="2921500"/>
                <a:gridCol w="2641175"/>
                <a:gridCol w="2641175"/>
              </a:tblGrid>
              <a:tr h="47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Buyer’s Journey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Awareness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Consideration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Decision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or where is the buyer researching?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will we move the buyer along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his or her journey with us in mind?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5" name="Google Shape;1865;p43"/>
          <p:cNvGraphicFramePr/>
          <p:nvPr/>
        </p:nvGraphicFramePr>
        <p:xfrm>
          <a:off x="452095" y="3941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{74BF706C-A13C-416E-A4C9-45459CABD1D1}</a:tableStyleId>
              </a:tblPr>
              <a:tblGrid>
                <a:gridCol w="2376000"/>
                <a:gridCol w="1594725"/>
                <a:gridCol w="1635625"/>
                <a:gridCol w="1687125"/>
                <a:gridCol w="1674250"/>
                <a:gridCol w="1596975"/>
              </a:tblGrid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Current State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2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3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4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5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6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with the business?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do we want to change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about this step?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and/or why will we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this change?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66" name="Google Shape;1866;p4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1" name="Google Shape;1871;p44"/>
          <p:cNvGraphicFramePr/>
          <p:nvPr/>
        </p:nvGraphicFramePr>
        <p:xfrm>
          <a:off x="425879" y="1362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{58AAB950-5B37-4858-8B7E-708E8A845C18}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4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Lead Nurturing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Stranger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Subscriber/Lead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MQL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Opportunity/Demo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Deal Closed to Go-Live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lead thinking, feeling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Who is lead hearing or talking to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content lead interacting with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expedite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this process?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make the lead more comfortable in decision making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2" name="Google Shape;1872;p44"/>
          <p:cNvGraphicFramePr/>
          <p:nvPr/>
        </p:nvGraphicFramePr>
        <p:xfrm>
          <a:off x="425878" y="415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{74BF706C-A13C-416E-A4C9-45459CABD1D1}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3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Journey: Future State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1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2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3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4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5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the business?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above section differ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than current and previous states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 we feel this will alter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journey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73" name="Google Shape;1873;p4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8" name="Google Shape;1878;p45"/>
          <p:cNvGraphicFramePr/>
          <p:nvPr/>
        </p:nvGraphicFramePr>
        <p:xfrm>
          <a:off x="434618" y="1504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{58AAB950-5B37-4858-8B7E-708E8A845C18}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37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A Day in the Life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Every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Late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Afternoon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Negative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thinking, feelin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g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action or  priorities?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biggest pla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customer interact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our product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our product be better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utilized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9" name="Google Shape;1879;p45"/>
          <p:cNvGraphicFramePr/>
          <p:nvPr/>
        </p:nvGraphicFramePr>
        <p:xfrm>
          <a:off x="434617" y="4219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{74BF706C-A13C-416E-A4C9-45459CABD1D1}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4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Customer Churn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#2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#3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#4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#5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did the customer experience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feeling after this incident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does this ultimately cause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to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we improve this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experience to reduce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80" name="Google Shape;1880;p4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/>
          <p:nvPr/>
        </p:nvSpPr>
        <p:spPr>
          <a:xfrm>
            <a:off x="2297083" y="1397076"/>
            <a:ext cx="2086500" cy="720000"/>
          </a:xfrm>
          <a:prstGeom prst="homePlate">
            <a:avLst>
              <a:gd fmla="val 49639" name="adj"/>
            </a:avLst>
          </a:prstGeom>
          <a:solidFill>
            <a:srgbClr val="7F7F7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4026007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Consideration</a:t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5757791" y="1395855"/>
            <a:ext cx="2086500" cy="720000"/>
          </a:xfrm>
          <a:prstGeom prst="chevron">
            <a:avLst>
              <a:gd fmla="val 50855" name="adj"/>
            </a:avLst>
          </a:prstGeom>
          <a:solidFill>
            <a:srgbClr val="656565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Acquisition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7477626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Service</a:t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9209410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4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2297083" y="2128951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4040394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5771838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750706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923053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432861" y="1423185"/>
            <a:ext cx="1846800" cy="6912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Stages</a:t>
            </a:r>
            <a:endParaRPr sz="1300"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555537" y="1766483"/>
            <a:ext cx="1045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Identify all main stages of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your customer journey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432861" y="2130050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Goal</a:t>
            </a:r>
            <a:endParaRPr>
              <a:solidFill>
                <a:schemeClr val="accent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55537" y="2475767"/>
            <a:ext cx="1304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user want to accomplish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 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2297083" y="2860826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4040394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5771838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750706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923053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432861" y="2861925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Action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555537" y="3203555"/>
            <a:ext cx="123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Describe which action user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need to do to reach the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2297083" y="3593440"/>
            <a:ext cx="2225400" cy="989700"/>
          </a:xfrm>
          <a:prstGeom prst="homePlate">
            <a:avLst>
              <a:gd fmla="val 49639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4030638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5767051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7491517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9227930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432861" y="3590737"/>
            <a:ext cx="1846800" cy="9897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 &amp; Channels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555537" y="4080650"/>
            <a:ext cx="1321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How do user get information to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Make a decision on reach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2297083" y="4591440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4040394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771838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750706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923053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432861" y="4592539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Thoughts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555537" y="4934169"/>
            <a:ext cx="1103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user thinking or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expecting In these actions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2297083" y="5323315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4040394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5771838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750706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923053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432861" y="5324414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Overall Experience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3" name="Google Shape;363;p21"/>
          <p:cNvSpPr txBox="1"/>
          <p:nvPr/>
        </p:nvSpPr>
        <p:spPr>
          <a:xfrm>
            <a:off x="555537" y="5666044"/>
            <a:ext cx="106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users feeling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2297083" y="6055672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4040394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5771838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750706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23053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432861" y="6056771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543814" y="6398401"/>
            <a:ext cx="1419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problems or negating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experience that user’s are facing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2794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28873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2794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2887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2650575" y="3759875"/>
            <a:ext cx="61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2683521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3383338" y="4033625"/>
            <a:ext cx="4545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3426175" y="4090475"/>
            <a:ext cx="36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2794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2887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 are interesting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2794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2887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Interested, curious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2794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2887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Information overloaded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4546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4639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To find the best shoes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4546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46399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Compare &amp; evaluate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4688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4672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5258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5288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4546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4639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Hard to make decision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4546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4639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Requires efforts but excited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4546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4639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It’s hard to trust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6223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62428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effortless &amp; get the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best price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6223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1"/>
          <p:cNvSpPr txBox="1"/>
          <p:nvPr/>
        </p:nvSpPr>
        <p:spPr>
          <a:xfrm>
            <a:off x="6316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on website &amp; add to 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63644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63485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Add to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69352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69647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Make payment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6223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316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 hope I get right size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21"/>
          <p:cNvSpPr/>
          <p:nvPr/>
        </p:nvSpPr>
        <p:spPr>
          <a:xfrm>
            <a:off x="6223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6316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Payment is painful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6223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6316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Free shipping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7975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8068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Receive package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7975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7995425" y="312899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Track package, contact customer care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21"/>
          <p:cNvSpPr/>
          <p:nvPr/>
        </p:nvSpPr>
        <p:spPr>
          <a:xfrm>
            <a:off x="8117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8101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8687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1"/>
          <p:cNvSpPr txBox="1"/>
          <p:nvPr/>
        </p:nvSpPr>
        <p:spPr>
          <a:xfrm>
            <a:off x="8717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notes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7975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8068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7975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8068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Excited &amp; frustrated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7975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8068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Optional pick up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97285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97480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Repeat good customer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97285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98215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Sign up to loyalty programs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98696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1"/>
          <p:cNvSpPr txBox="1"/>
          <p:nvPr/>
        </p:nvSpPr>
        <p:spPr>
          <a:xfrm>
            <a:off x="98537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Subscribe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104404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1"/>
          <p:cNvSpPr txBox="1"/>
          <p:nvPr/>
        </p:nvSpPr>
        <p:spPr>
          <a:xfrm>
            <a:off x="104699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Note tagging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97285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1"/>
          <p:cNvSpPr txBox="1"/>
          <p:nvPr/>
        </p:nvSpPr>
        <p:spPr>
          <a:xfrm>
            <a:off x="9748050" y="4873248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Love my shoes, post on Instagram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97285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98215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Positive, happy to share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97285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98215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Reply to comments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/>
          <p:nvPr/>
        </p:nvSpPr>
        <p:spPr>
          <a:xfrm>
            <a:off x="185652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22"/>
          <p:cNvSpPr/>
          <p:nvPr/>
        </p:nvSpPr>
        <p:spPr>
          <a:xfrm>
            <a:off x="3643414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5463208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727276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2"/>
          <p:cNvSpPr/>
          <p:nvPr/>
        </p:nvSpPr>
        <p:spPr>
          <a:xfrm>
            <a:off x="9104273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423957" y="4965601"/>
            <a:ext cx="10602300" cy="1478400"/>
          </a:xfrm>
          <a:prstGeom prst="roundRect">
            <a:avLst>
              <a:gd fmla="val 840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423957" y="1691457"/>
            <a:ext cx="10602300" cy="666300"/>
          </a:xfrm>
          <a:prstGeom prst="roundRect">
            <a:avLst>
              <a:gd fmla="val 1330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423957" y="2458101"/>
            <a:ext cx="10602300" cy="1082700"/>
          </a:xfrm>
          <a:prstGeom prst="roundRect">
            <a:avLst>
              <a:gd fmla="val 1162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423957" y="3646256"/>
            <a:ext cx="10602300" cy="1219200"/>
          </a:xfrm>
          <a:prstGeom prst="roundRect">
            <a:avLst>
              <a:gd fmla="val 8458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22"/>
          <p:cNvSpPr txBox="1"/>
          <p:nvPr/>
        </p:nvSpPr>
        <p:spPr>
          <a:xfrm>
            <a:off x="647127" y="1947719"/>
            <a:ext cx="45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6" name="Google Shape;456;p22"/>
          <p:cNvSpPr txBox="1"/>
          <p:nvPr/>
        </p:nvSpPr>
        <p:spPr>
          <a:xfrm>
            <a:off x="652301" y="2922566"/>
            <a:ext cx="36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7" name="Google Shape;457;p22"/>
          <p:cNvSpPr txBox="1"/>
          <p:nvPr/>
        </p:nvSpPr>
        <p:spPr>
          <a:xfrm>
            <a:off x="645023" y="4178868"/>
            <a:ext cx="823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8" name="Google Shape;458;p22"/>
          <p:cNvSpPr txBox="1"/>
          <p:nvPr/>
        </p:nvSpPr>
        <p:spPr>
          <a:xfrm>
            <a:off x="652301" y="5627814"/>
            <a:ext cx="101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CSAT Measures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59" name="Google Shape;459;p22"/>
          <p:cNvCxnSpPr/>
          <p:nvPr/>
        </p:nvCxnSpPr>
        <p:spPr>
          <a:xfrm>
            <a:off x="179025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0" name="Google Shape;460;p22"/>
          <p:cNvCxnSpPr/>
          <p:nvPr/>
        </p:nvCxnSpPr>
        <p:spPr>
          <a:xfrm>
            <a:off x="357714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1" name="Google Shape;461;p22"/>
          <p:cNvCxnSpPr/>
          <p:nvPr/>
        </p:nvCxnSpPr>
        <p:spPr>
          <a:xfrm>
            <a:off x="537546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2" name="Google Shape;462;p22"/>
          <p:cNvCxnSpPr/>
          <p:nvPr/>
        </p:nvCxnSpPr>
        <p:spPr>
          <a:xfrm>
            <a:off x="7194757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3" name="Google Shape;463;p22"/>
          <p:cNvCxnSpPr/>
          <p:nvPr/>
        </p:nvCxnSpPr>
        <p:spPr>
          <a:xfrm>
            <a:off x="901433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4" name="Google Shape;464;p22"/>
          <p:cNvSpPr/>
          <p:nvPr/>
        </p:nvSpPr>
        <p:spPr>
          <a:xfrm>
            <a:off x="1931397" y="2534231"/>
            <a:ext cx="1059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 Call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2192186" y="2996622"/>
            <a:ext cx="1161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Trials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6" name="Google Shape;466;p22"/>
          <p:cNvSpPr/>
          <p:nvPr/>
        </p:nvSpPr>
        <p:spPr>
          <a:xfrm>
            <a:off x="3079015" y="2544964"/>
            <a:ext cx="18963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Training and Scope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7" name="Google Shape;467;p22"/>
          <p:cNvSpPr txBox="1"/>
          <p:nvPr/>
        </p:nvSpPr>
        <p:spPr>
          <a:xfrm>
            <a:off x="9274674" y="1893858"/>
            <a:ext cx="12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 &amp; Upsell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8" name="Google Shape;468;p22"/>
          <p:cNvSpPr txBox="1"/>
          <p:nvPr/>
        </p:nvSpPr>
        <p:spPr>
          <a:xfrm>
            <a:off x="2273618" y="1893858"/>
            <a:ext cx="81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Pre-sales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9" name="Google Shape;469;p22"/>
          <p:cNvSpPr txBox="1"/>
          <p:nvPr/>
        </p:nvSpPr>
        <p:spPr>
          <a:xfrm>
            <a:off x="3983021" y="1893858"/>
            <a:ext cx="979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p22"/>
          <p:cNvSpPr txBox="1"/>
          <p:nvPr/>
        </p:nvSpPr>
        <p:spPr>
          <a:xfrm>
            <a:off x="5823607" y="1893858"/>
            <a:ext cx="95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Early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1" name="Google Shape;471;p22"/>
          <p:cNvSpPr txBox="1"/>
          <p:nvPr/>
        </p:nvSpPr>
        <p:spPr>
          <a:xfrm>
            <a:off x="7568269" y="1893858"/>
            <a:ext cx="1100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Mature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3689144" y="2996622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Setting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5337562" y="2544964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Initial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5150972" y="2996622"/>
            <a:ext cx="20478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Develop Super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6876968" y="2544964"/>
            <a:ext cx="21042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Major Rollout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7329429" y="3009073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Forum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9158215" y="2544964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8717190" y="3005027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9725628" y="2996622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Upsell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80" name="Google Shape;480;p22"/>
          <p:cNvSpPr txBox="1"/>
          <p:nvPr/>
        </p:nvSpPr>
        <p:spPr>
          <a:xfrm>
            <a:off x="1973776" y="5346475"/>
            <a:ext cx="1199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Did we answer your questions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you need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2"/>
          <p:cNvSpPr txBox="1"/>
          <p:nvPr/>
        </p:nvSpPr>
        <p:spPr>
          <a:xfrm>
            <a:off x="37598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doing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did we serve your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today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22"/>
          <p:cNvSpPr txBox="1"/>
          <p:nvPr/>
        </p:nvSpPr>
        <p:spPr>
          <a:xfrm>
            <a:off x="55796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performing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you need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22"/>
          <p:cNvSpPr txBox="1"/>
          <p:nvPr/>
        </p:nvSpPr>
        <p:spPr>
          <a:xfrm>
            <a:off x="7377124" y="5346475"/>
            <a:ext cx="131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Are there more feature required to add on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22"/>
          <p:cNvSpPr txBox="1"/>
          <p:nvPr/>
        </p:nvSpPr>
        <p:spPr>
          <a:xfrm>
            <a:off x="9190176" y="5346425"/>
            <a:ext cx="1313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Would you recommend us based on your experience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2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3787124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3807112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Wizard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4472924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4492912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3787124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22"/>
          <p:cNvSpPr txBox="1"/>
          <p:nvPr/>
        </p:nvSpPr>
        <p:spPr>
          <a:xfrm>
            <a:off x="3807112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4472924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4492912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5645087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5665075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Onboard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6330887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6350875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Intro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5645087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5665075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Admin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6330887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2"/>
          <p:cNvSpPr txBox="1"/>
          <p:nvPr/>
        </p:nvSpPr>
        <p:spPr>
          <a:xfrm>
            <a:off x="6350875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74486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74686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81344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22"/>
          <p:cNvSpPr txBox="1"/>
          <p:nvPr/>
        </p:nvSpPr>
        <p:spPr>
          <a:xfrm>
            <a:off x="81544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74486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74686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81344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81544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22"/>
          <p:cNvSpPr/>
          <p:nvPr/>
        </p:nvSpPr>
        <p:spPr>
          <a:xfrm>
            <a:off x="92774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22"/>
          <p:cNvSpPr txBox="1"/>
          <p:nvPr/>
        </p:nvSpPr>
        <p:spPr>
          <a:xfrm>
            <a:off x="92974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Proposal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99632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22"/>
          <p:cNvSpPr txBox="1"/>
          <p:nvPr/>
        </p:nvSpPr>
        <p:spPr>
          <a:xfrm>
            <a:off x="99832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CSAT Call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92774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92974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Forum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99632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99832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2034524" y="401916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2054512" y="410686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2720324" y="4019153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2740312" y="410685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/>
          <p:nvPr/>
        </p:nvSpPr>
        <p:spPr>
          <a:xfrm>
            <a:off x="1208650" y="2803300"/>
            <a:ext cx="10740000" cy="3940200"/>
          </a:xfrm>
          <a:prstGeom prst="round2SameRect">
            <a:avLst>
              <a:gd fmla="val 2779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429388" y="3389322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521686" y="3468741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Marketing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429388" y="4092566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521686" y="4171985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429388" y="4795410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521686" y="4874829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Success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429388" y="5498254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521686" y="5577673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429388" y="6201098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521686" y="6280517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429388" y="1830011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521686" y="1909430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539" name="Google Shape;539;p23"/>
          <p:cNvGrpSpPr/>
          <p:nvPr/>
        </p:nvGrpSpPr>
        <p:grpSpPr>
          <a:xfrm>
            <a:off x="2007800" y="3648751"/>
            <a:ext cx="9940412" cy="2811776"/>
            <a:chOff x="2084086" y="3343941"/>
            <a:chExt cx="10031700" cy="2811776"/>
          </a:xfrm>
        </p:grpSpPr>
        <p:cxnSp>
          <p:nvCxnSpPr>
            <p:cNvPr id="540" name="Google Shape;540;p23"/>
            <p:cNvCxnSpPr/>
            <p:nvPr/>
          </p:nvCxnSpPr>
          <p:spPr>
            <a:xfrm>
              <a:off x="2084086" y="3343941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1" name="Google Shape;541;p23"/>
            <p:cNvCxnSpPr/>
            <p:nvPr/>
          </p:nvCxnSpPr>
          <p:spPr>
            <a:xfrm>
              <a:off x="2084086" y="4047185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2" name="Google Shape;542;p23"/>
            <p:cNvCxnSpPr/>
            <p:nvPr/>
          </p:nvCxnSpPr>
          <p:spPr>
            <a:xfrm>
              <a:off x="2084086" y="4750029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p23"/>
            <p:cNvCxnSpPr/>
            <p:nvPr/>
          </p:nvCxnSpPr>
          <p:spPr>
            <a:xfrm>
              <a:off x="2084086" y="5452873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23"/>
            <p:cNvCxnSpPr/>
            <p:nvPr/>
          </p:nvCxnSpPr>
          <p:spPr>
            <a:xfrm>
              <a:off x="2084086" y="6155717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45" name="Google Shape;545;p23"/>
          <p:cNvGrpSpPr/>
          <p:nvPr/>
        </p:nvGrpSpPr>
        <p:grpSpPr>
          <a:xfrm>
            <a:off x="3373075" y="3149178"/>
            <a:ext cx="7462100" cy="3594268"/>
            <a:chOff x="3449275" y="2844400"/>
            <a:chExt cx="7462100" cy="4013700"/>
          </a:xfrm>
        </p:grpSpPr>
        <p:cxnSp>
          <p:nvCxnSpPr>
            <p:cNvPr id="546" name="Google Shape;546;p23"/>
            <p:cNvCxnSpPr/>
            <p:nvPr/>
          </p:nvCxnSpPr>
          <p:spPr>
            <a:xfrm>
              <a:off x="34492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23"/>
            <p:cNvCxnSpPr/>
            <p:nvPr/>
          </p:nvCxnSpPr>
          <p:spPr>
            <a:xfrm>
              <a:off x="531480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3"/>
            <p:cNvCxnSpPr/>
            <p:nvPr/>
          </p:nvCxnSpPr>
          <p:spPr>
            <a:xfrm>
              <a:off x="718032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3"/>
            <p:cNvCxnSpPr/>
            <p:nvPr/>
          </p:nvCxnSpPr>
          <p:spPr>
            <a:xfrm>
              <a:off x="904585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3"/>
            <p:cNvCxnSpPr/>
            <p:nvPr/>
          </p:nvCxnSpPr>
          <p:spPr>
            <a:xfrm>
              <a:off x="109113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551" name="Google Shape;551;p23"/>
          <p:cNvSpPr txBox="1"/>
          <p:nvPr/>
        </p:nvSpPr>
        <p:spPr>
          <a:xfrm>
            <a:off x="2386864" y="1972055"/>
            <a:ext cx="62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Focus on the customer’s perspective first &amp; then optimize the experience across the company.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52" name="Google Shape;552;p23"/>
          <p:cNvCxnSpPr>
            <a:stCxn id="537" idx="0"/>
          </p:cNvCxnSpPr>
          <p:nvPr/>
        </p:nvCxnSpPr>
        <p:spPr>
          <a:xfrm rot="-5400000">
            <a:off x="6182188" y="-3511789"/>
            <a:ext cx="370200" cy="103134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553" name="Google Shape;553;p23"/>
          <p:cNvSpPr/>
          <p:nvPr/>
        </p:nvSpPr>
        <p:spPr>
          <a:xfrm>
            <a:off x="3227617" y="3496051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5094600" y="3496051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5094600" y="4216140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6964613" y="4216140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23"/>
          <p:cNvSpPr/>
          <p:nvPr/>
        </p:nvSpPr>
        <p:spPr>
          <a:xfrm>
            <a:off x="8832534" y="4216140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8832534" y="491334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3227617" y="4913347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3"/>
          <p:cNvSpPr/>
          <p:nvPr/>
        </p:nvSpPr>
        <p:spPr>
          <a:xfrm>
            <a:off x="3227617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23"/>
          <p:cNvSpPr/>
          <p:nvPr/>
        </p:nvSpPr>
        <p:spPr>
          <a:xfrm>
            <a:off x="6964613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8832534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10691175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10691175" y="632541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5" name="Google Shape;565;p23"/>
          <p:cNvSpPr/>
          <p:nvPr/>
        </p:nvSpPr>
        <p:spPr>
          <a:xfrm>
            <a:off x="5094600" y="6325417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23"/>
          <p:cNvSpPr/>
          <p:nvPr/>
        </p:nvSpPr>
        <p:spPr>
          <a:xfrm>
            <a:off x="24995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3"/>
          <p:cNvSpPr/>
          <p:nvPr/>
        </p:nvSpPr>
        <p:spPr>
          <a:xfrm>
            <a:off x="25918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First visit or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brand impression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8" name="Google Shape;568;p23"/>
          <p:cNvSpPr/>
          <p:nvPr/>
        </p:nvSpPr>
        <p:spPr>
          <a:xfrm>
            <a:off x="436510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445740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Engaging &amp;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Evaluation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0" name="Google Shape;570;p23"/>
          <p:cNvSpPr/>
          <p:nvPr/>
        </p:nvSpPr>
        <p:spPr>
          <a:xfrm>
            <a:off x="623062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23"/>
          <p:cNvSpPr/>
          <p:nvPr/>
        </p:nvSpPr>
        <p:spPr>
          <a:xfrm>
            <a:off x="632292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Buying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809615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818845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Adopt &amp; Grow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4" name="Google Shape;574;p23"/>
          <p:cNvSpPr/>
          <p:nvPr/>
        </p:nvSpPr>
        <p:spPr>
          <a:xfrm>
            <a:off x="99616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23"/>
          <p:cNvSpPr/>
          <p:nvPr/>
        </p:nvSpPr>
        <p:spPr>
          <a:xfrm>
            <a:off x="100539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Value Realization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Success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"/>
          <p:cNvSpPr/>
          <p:nvPr/>
        </p:nvSpPr>
        <p:spPr>
          <a:xfrm>
            <a:off x="550600" y="1356300"/>
            <a:ext cx="4827600" cy="1112100"/>
          </a:xfrm>
          <a:prstGeom prst="roundRect">
            <a:avLst>
              <a:gd fmla="val 10554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24"/>
          <p:cNvSpPr txBox="1"/>
          <p:nvPr/>
        </p:nvSpPr>
        <p:spPr>
          <a:xfrm>
            <a:off x="862926" y="1544621"/>
            <a:ext cx="747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John Smith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3" name="Google Shape;583;p24"/>
          <p:cNvSpPr txBox="1"/>
          <p:nvPr/>
        </p:nvSpPr>
        <p:spPr>
          <a:xfrm>
            <a:off x="904954" y="1819840"/>
            <a:ext cx="3131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Scenario : John needs to switch his current mobile plan. </a:t>
            </a:r>
            <a:b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He wants a plan that can save his money without having to sacrifice usage limits. 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5516300" y="1361319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5" name="Google Shape;585;p24"/>
          <p:cNvSpPr txBox="1"/>
          <p:nvPr/>
        </p:nvSpPr>
        <p:spPr>
          <a:xfrm>
            <a:off x="5794530" y="1549556"/>
            <a:ext cx="782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Expectation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6" name="Google Shape;586;p24"/>
          <p:cNvSpPr txBox="1"/>
          <p:nvPr/>
        </p:nvSpPr>
        <p:spPr>
          <a:xfrm>
            <a:off x="5846525" y="1824762"/>
            <a:ext cx="3372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Clear online information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Ability to compare plan breakdowns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Friendly and helpful customer support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652331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531373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531373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24"/>
          <p:cNvSpPr txBox="1"/>
          <p:nvPr/>
        </p:nvSpPr>
        <p:spPr>
          <a:xfrm>
            <a:off x="95938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Define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798175" y="3406400"/>
            <a:ext cx="1419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 current plan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Define parameters for a new plan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3144795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3023837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3023837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3292250" y="3409425"/>
            <a:ext cx="1601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Researches companies </a:t>
            </a:r>
            <a:b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and offers on consumer report websites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Uses current carrier website tools to compare options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5637259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5516301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5516301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5775748" y="3401075"/>
            <a:ext cx="18351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current carrier to tell them she is shopping around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competitors to see what they can offer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8129723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8008765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8008765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24"/>
          <p:cNvSpPr txBox="1"/>
          <p:nvPr/>
        </p:nvSpPr>
        <p:spPr>
          <a:xfrm>
            <a:off x="8298550" y="3410150"/>
            <a:ext cx="1554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Decides on a new plan and calls customer service to switch service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531373" y="5479575"/>
            <a:ext cx="4827600" cy="1112100"/>
          </a:xfrm>
          <a:prstGeom prst="roundRect">
            <a:avLst>
              <a:gd fmla="val 4459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5516301" y="5479575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24"/>
          <p:cNvSpPr txBox="1"/>
          <p:nvPr/>
        </p:nvSpPr>
        <p:spPr>
          <a:xfrm>
            <a:off x="5729352" y="5667523"/>
            <a:ext cx="27770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Internal Ownership + Metrics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5747465" y="5966667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Team : reduce average call time to 2 minutes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 Team : add functionality to allow user to compare our plans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Team : competing offers to create competitor database</a:t>
            </a:r>
            <a:endParaRPr sz="800"/>
          </a:p>
        </p:txBody>
      </p:sp>
      <p:sp>
        <p:nvSpPr>
          <p:cNvPr id="608" name="Google Shape;608;p24"/>
          <p:cNvSpPr txBox="1"/>
          <p:nvPr/>
        </p:nvSpPr>
        <p:spPr>
          <a:xfrm>
            <a:off x="874454" y="5684886"/>
            <a:ext cx="12623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9" name="Google Shape;609;p24"/>
          <p:cNvSpPr txBox="1"/>
          <p:nvPr/>
        </p:nvSpPr>
        <p:spPr>
          <a:xfrm>
            <a:off x="899540" y="5968216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alternate company’s offer for her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Breakdown current plan into $ amount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via text messaging or chat</a:t>
            </a:r>
            <a:endParaRPr sz="800"/>
          </a:p>
        </p:txBody>
      </p:sp>
      <p:grpSp>
        <p:nvGrpSpPr>
          <p:cNvPr id="610" name="Google Shape;610;p24"/>
          <p:cNvGrpSpPr/>
          <p:nvPr/>
        </p:nvGrpSpPr>
        <p:grpSpPr>
          <a:xfrm>
            <a:off x="4547972" y="1568115"/>
            <a:ext cx="730296" cy="730296"/>
            <a:chOff x="4889516" y="1037935"/>
            <a:chExt cx="1080000" cy="1080000"/>
          </a:xfrm>
        </p:grpSpPr>
        <p:sp>
          <p:nvSpPr>
            <p:cNvPr id="611" name="Google Shape;611;p24"/>
            <p:cNvSpPr/>
            <p:nvPr/>
          </p:nvSpPr>
          <p:spPr>
            <a:xfrm>
              <a:off x="4889516" y="1037935"/>
              <a:ext cx="1080000" cy="1080000"/>
            </a:xfrm>
            <a:prstGeom prst="roundRect">
              <a:avLst>
                <a:gd fmla="val 50000" name="adj"/>
              </a:avLst>
            </a:prstGeom>
            <a:solidFill>
              <a:srgbClr val="F4F4F4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4943516" y="1091935"/>
              <a:ext cx="972000" cy="972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3" name="Google Shape;613;p24"/>
          <p:cNvGrpSpPr/>
          <p:nvPr/>
        </p:nvGrpSpPr>
        <p:grpSpPr>
          <a:xfrm>
            <a:off x="1518644" y="4029742"/>
            <a:ext cx="921266" cy="426962"/>
            <a:chOff x="4198831" y="5081301"/>
            <a:chExt cx="3287889" cy="896038"/>
          </a:xfrm>
        </p:grpSpPr>
        <p:sp>
          <p:nvSpPr>
            <p:cNvPr id="614" name="Google Shape;614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16" name="Google Shape;616;p24"/>
          <p:cNvSpPr txBox="1"/>
          <p:nvPr/>
        </p:nvSpPr>
        <p:spPr>
          <a:xfrm>
            <a:off x="1558929" y="4082111"/>
            <a:ext cx="84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 wonder if I can pay less”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7" name="Google Shape;617;p24"/>
          <p:cNvGrpSpPr/>
          <p:nvPr/>
        </p:nvGrpSpPr>
        <p:grpSpPr>
          <a:xfrm>
            <a:off x="3391786" y="4483305"/>
            <a:ext cx="921266" cy="382519"/>
            <a:chOff x="4198831" y="5081301"/>
            <a:chExt cx="3287889" cy="896038"/>
          </a:xfrm>
        </p:grpSpPr>
        <p:sp>
          <p:nvSpPr>
            <p:cNvPr id="618" name="Google Shape;618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0" name="Google Shape;620;p24"/>
          <p:cNvSpPr txBox="1"/>
          <p:nvPr/>
        </p:nvSpPr>
        <p:spPr>
          <a:xfrm>
            <a:off x="3432034" y="455226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“That offer seems like good deal”</a:t>
            </a:r>
            <a:endParaRPr sz="700"/>
          </a:p>
        </p:txBody>
      </p:sp>
      <p:grpSp>
        <p:nvGrpSpPr>
          <p:cNvPr id="621" name="Google Shape;621;p24"/>
          <p:cNvGrpSpPr/>
          <p:nvPr/>
        </p:nvGrpSpPr>
        <p:grpSpPr>
          <a:xfrm rot="10800000">
            <a:off x="6883265" y="4233910"/>
            <a:ext cx="921266" cy="382540"/>
            <a:chOff x="4198831" y="4852995"/>
            <a:chExt cx="3287889" cy="900305"/>
          </a:xfrm>
        </p:grpSpPr>
        <p:sp>
          <p:nvSpPr>
            <p:cNvPr id="622" name="Google Shape;622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963559" y="4852995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4" name="Google Shape;624;p24"/>
          <p:cNvSpPr txBox="1"/>
          <p:nvPr/>
        </p:nvSpPr>
        <p:spPr>
          <a:xfrm>
            <a:off x="6923265" y="4290382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“Over it, I’m switching power”</a:t>
            </a:r>
            <a:endParaRPr sz="700"/>
          </a:p>
        </p:txBody>
      </p:sp>
      <p:grpSp>
        <p:nvGrpSpPr>
          <p:cNvPr id="625" name="Google Shape;625;p24"/>
          <p:cNvGrpSpPr/>
          <p:nvPr/>
        </p:nvGrpSpPr>
        <p:grpSpPr>
          <a:xfrm>
            <a:off x="5314986" y="4118148"/>
            <a:ext cx="921266" cy="404561"/>
            <a:chOff x="4198831" y="5081301"/>
            <a:chExt cx="3287889" cy="896038"/>
          </a:xfrm>
        </p:grpSpPr>
        <p:sp>
          <p:nvSpPr>
            <p:cNvPr id="626" name="Google Shape;626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8" name="Google Shape;628;p24"/>
          <p:cNvSpPr txBox="1"/>
          <p:nvPr/>
        </p:nvSpPr>
        <p:spPr>
          <a:xfrm>
            <a:off x="5355255" y="420145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”Ugh, why is this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so difficult ?”</a:t>
            </a:r>
            <a:endParaRPr sz="700"/>
          </a:p>
        </p:txBody>
      </p:sp>
      <p:grpSp>
        <p:nvGrpSpPr>
          <p:cNvPr id="629" name="Google Shape;629;p24"/>
          <p:cNvGrpSpPr/>
          <p:nvPr/>
        </p:nvGrpSpPr>
        <p:grpSpPr>
          <a:xfrm rot="10800000">
            <a:off x="8678347" y="4626841"/>
            <a:ext cx="921266" cy="421765"/>
            <a:chOff x="4198831" y="5081301"/>
            <a:chExt cx="3287889" cy="896038"/>
          </a:xfrm>
        </p:grpSpPr>
        <p:sp>
          <p:nvSpPr>
            <p:cNvPr id="630" name="Google Shape;630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32" name="Google Shape;632;p24"/>
          <p:cNvSpPr txBox="1"/>
          <p:nvPr/>
        </p:nvSpPr>
        <p:spPr>
          <a:xfrm>
            <a:off x="8718304" y="4830264"/>
            <a:ext cx="841053" cy="153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“Well, I guess that was worth it”</a:t>
            </a:r>
            <a:endParaRPr sz="700"/>
          </a:p>
        </p:txBody>
      </p:sp>
      <p:sp>
        <p:nvSpPr>
          <p:cNvPr id="633" name="Google Shape;633;p2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4" name="Google Shape;634;p24"/>
          <p:cNvSpPr txBox="1"/>
          <p:nvPr/>
        </p:nvSpPr>
        <p:spPr>
          <a:xfrm>
            <a:off x="3489232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59200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Negotiate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6" name="Google Shape;636;p24"/>
          <p:cNvSpPr txBox="1"/>
          <p:nvPr/>
        </p:nvSpPr>
        <p:spPr>
          <a:xfrm>
            <a:off x="84346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Select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7" name="Google Shape;637;p24"/>
          <p:cNvSpPr/>
          <p:nvPr/>
        </p:nvSpPr>
        <p:spPr>
          <a:xfrm>
            <a:off x="605325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24"/>
          <p:cNvSpPr/>
          <p:nvPr/>
        </p:nvSpPr>
        <p:spPr>
          <a:xfrm>
            <a:off x="15795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24"/>
          <p:cNvSpPr/>
          <p:nvPr/>
        </p:nvSpPr>
        <p:spPr>
          <a:xfrm>
            <a:off x="2538963" y="49626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24"/>
          <p:cNvSpPr/>
          <p:nvPr/>
        </p:nvSpPr>
        <p:spPr>
          <a:xfrm>
            <a:off x="3489213" y="49272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24"/>
          <p:cNvSpPr/>
          <p:nvPr/>
        </p:nvSpPr>
        <p:spPr>
          <a:xfrm>
            <a:off x="4486213" y="44508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24"/>
          <p:cNvSpPr/>
          <p:nvPr/>
        </p:nvSpPr>
        <p:spPr>
          <a:xfrm>
            <a:off x="5439150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24"/>
          <p:cNvSpPr/>
          <p:nvPr/>
        </p:nvSpPr>
        <p:spPr>
          <a:xfrm>
            <a:off x="6382813" y="4865700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24"/>
          <p:cNvSpPr/>
          <p:nvPr/>
        </p:nvSpPr>
        <p:spPr>
          <a:xfrm>
            <a:off x="7373913" y="46431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5" name="Google Shape;645;p24"/>
          <p:cNvSpPr/>
          <p:nvPr/>
        </p:nvSpPr>
        <p:spPr>
          <a:xfrm>
            <a:off x="8347438" y="45687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6" name="Google Shape;646;p24"/>
          <p:cNvSpPr/>
          <p:nvPr/>
        </p:nvSpPr>
        <p:spPr>
          <a:xfrm>
            <a:off x="9328513" y="44802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24"/>
          <p:cNvSpPr/>
          <p:nvPr/>
        </p:nvSpPr>
        <p:spPr>
          <a:xfrm>
            <a:off x="102757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8" name="Google Shape;648;p24"/>
          <p:cNvSpPr/>
          <p:nvPr/>
        </p:nvSpPr>
        <p:spPr>
          <a:xfrm>
            <a:off x="678325" y="4456294"/>
            <a:ext cx="1950975" cy="579000"/>
          </a:xfrm>
          <a:custGeom>
            <a:rect b="b" l="l" r="r" t="t"/>
            <a:pathLst>
              <a:path extrusionOk="0" h="23160" w="78039">
                <a:moveTo>
                  <a:pt x="0" y="5555"/>
                </a:moveTo>
                <a:cubicBezTo>
                  <a:pt x="13187" y="2916"/>
                  <a:pt x="27840" y="-3158"/>
                  <a:pt x="40202" y="2139"/>
                </a:cubicBezTo>
                <a:cubicBezTo>
                  <a:pt x="53464" y="7822"/>
                  <a:pt x="65137" y="16703"/>
                  <a:pt x="78039" y="2316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49" name="Google Shape;649;p24"/>
          <p:cNvSpPr/>
          <p:nvPr/>
        </p:nvSpPr>
        <p:spPr>
          <a:xfrm>
            <a:off x="4586850" y="4509775"/>
            <a:ext cx="1885300" cy="426975"/>
          </a:xfrm>
          <a:custGeom>
            <a:rect b="b" l="l" r="r" t="t"/>
            <a:pathLst>
              <a:path extrusionOk="0" h="17079" w="75412">
                <a:moveTo>
                  <a:pt x="0" y="0"/>
                </a:moveTo>
                <a:cubicBezTo>
                  <a:pt x="13544" y="0"/>
                  <a:pt x="27325" y="397"/>
                  <a:pt x="40465" y="3679"/>
                </a:cubicBezTo>
                <a:cubicBezTo>
                  <a:pt x="52569" y="6702"/>
                  <a:pt x="63573" y="13143"/>
                  <a:pt x="75412" y="17079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0" name="Google Shape;650;p24"/>
          <p:cNvSpPr/>
          <p:nvPr/>
        </p:nvSpPr>
        <p:spPr>
          <a:xfrm>
            <a:off x="2620375" y="4505950"/>
            <a:ext cx="1920625" cy="631275"/>
          </a:xfrm>
          <a:custGeom>
            <a:rect b="b" l="l" r="r" t="t"/>
            <a:pathLst>
              <a:path extrusionOk="0" h="25251" w="76825">
                <a:moveTo>
                  <a:pt x="0" y="20923"/>
                </a:moveTo>
                <a:cubicBezTo>
                  <a:pt x="7252" y="23829"/>
                  <a:pt x="15423" y="26223"/>
                  <a:pt x="23110" y="24827"/>
                </a:cubicBezTo>
                <a:cubicBezTo>
                  <a:pt x="31218" y="23355"/>
                  <a:pt x="37913" y="17582"/>
                  <a:pt x="45283" y="13897"/>
                </a:cubicBezTo>
                <a:cubicBezTo>
                  <a:pt x="55559" y="8759"/>
                  <a:pt x="65924" y="3630"/>
                  <a:pt x="76825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1" name="Google Shape;651;p24"/>
          <p:cNvSpPr/>
          <p:nvPr/>
        </p:nvSpPr>
        <p:spPr>
          <a:xfrm>
            <a:off x="6450025" y="4720700"/>
            <a:ext cx="967500" cy="226050"/>
          </a:xfrm>
          <a:custGeom>
            <a:rect b="b" l="l" r="r" t="t"/>
            <a:pathLst>
              <a:path extrusionOk="0" h="9042" w="38700">
                <a:moveTo>
                  <a:pt x="0" y="8800"/>
                </a:moveTo>
                <a:cubicBezTo>
                  <a:pt x="13175" y="9998"/>
                  <a:pt x="27214" y="6564"/>
                  <a:pt x="38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2" name="Google Shape;652;p24"/>
          <p:cNvSpPr/>
          <p:nvPr/>
        </p:nvSpPr>
        <p:spPr>
          <a:xfrm>
            <a:off x="7452525" y="4637917"/>
            <a:ext cx="950000" cy="72775"/>
          </a:xfrm>
          <a:custGeom>
            <a:rect b="b" l="l" r="r" t="t"/>
            <a:pathLst>
              <a:path extrusionOk="0" h="2911" w="38000">
                <a:moveTo>
                  <a:pt x="0" y="2911"/>
                </a:moveTo>
                <a:cubicBezTo>
                  <a:pt x="12324" y="-170"/>
                  <a:pt x="25297" y="11"/>
                  <a:pt x="38000" y="11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3" name="Google Shape;653;p24"/>
          <p:cNvSpPr/>
          <p:nvPr/>
        </p:nvSpPr>
        <p:spPr>
          <a:xfrm>
            <a:off x="8423775" y="4483200"/>
            <a:ext cx="1892500" cy="152500"/>
          </a:xfrm>
          <a:custGeom>
            <a:rect b="b" l="l" r="r" t="t"/>
            <a:pathLst>
              <a:path extrusionOk="0" h="6100" w="75700">
                <a:moveTo>
                  <a:pt x="0" y="6100"/>
                </a:moveTo>
                <a:cubicBezTo>
                  <a:pt x="25315" y="6100"/>
                  <a:pt x="50385" y="0"/>
                  <a:pt x="75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"/>
          <p:cNvSpPr/>
          <p:nvPr/>
        </p:nvSpPr>
        <p:spPr>
          <a:xfrm>
            <a:off x="907593" y="2522089"/>
            <a:ext cx="10377307" cy="2583057"/>
          </a:xfrm>
          <a:prstGeom prst="roundRect">
            <a:avLst>
              <a:gd fmla="val 439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9" name="Google Shape;659;p25"/>
          <p:cNvSpPr/>
          <p:nvPr/>
        </p:nvSpPr>
        <p:spPr>
          <a:xfrm>
            <a:off x="2637179" y="1944245"/>
            <a:ext cx="1729586" cy="436853"/>
          </a:xfrm>
          <a:prstGeom prst="homePlate">
            <a:avLst>
              <a:gd fmla="val 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Explore Itineraries</a:t>
            </a:r>
            <a:endParaRPr/>
          </a:p>
        </p:txBody>
      </p:sp>
      <p:sp>
        <p:nvSpPr>
          <p:cNvPr id="660" name="Google Shape;660;p25"/>
          <p:cNvSpPr/>
          <p:nvPr/>
        </p:nvSpPr>
        <p:spPr>
          <a:xfrm>
            <a:off x="4366765" y="1944245"/>
            <a:ext cx="1729586" cy="436853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a Tour</a:t>
            </a:r>
            <a:endParaRPr/>
          </a:p>
        </p:txBody>
      </p:sp>
      <p:sp>
        <p:nvSpPr>
          <p:cNvPr id="661" name="Google Shape;661;p25"/>
          <p:cNvSpPr/>
          <p:nvPr/>
        </p:nvSpPr>
        <p:spPr>
          <a:xfrm>
            <a:off x="6096246" y="1944245"/>
            <a:ext cx="1729586" cy="436853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Pre-Tour</a:t>
            </a:r>
            <a:endParaRPr/>
          </a:p>
        </p:txBody>
      </p:sp>
      <p:sp>
        <p:nvSpPr>
          <p:cNvPr id="662" name="Google Shape;662;p25"/>
          <p:cNvSpPr/>
          <p:nvPr/>
        </p:nvSpPr>
        <p:spPr>
          <a:xfrm>
            <a:off x="7825832" y="1944244"/>
            <a:ext cx="1729586" cy="436853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During Tour</a:t>
            </a:r>
            <a:endParaRPr/>
          </a:p>
        </p:txBody>
      </p:sp>
      <p:sp>
        <p:nvSpPr>
          <p:cNvPr id="663" name="Google Shape;663;p25"/>
          <p:cNvSpPr/>
          <p:nvPr/>
        </p:nvSpPr>
        <p:spPr>
          <a:xfrm rot="5400000">
            <a:off x="10201187" y="1297879"/>
            <a:ext cx="436852" cy="1729586"/>
          </a:xfrm>
          <a:prstGeom prst="round2SameRect">
            <a:avLst>
              <a:gd fmla="val 27569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5"/>
          <p:cNvSpPr txBox="1"/>
          <p:nvPr/>
        </p:nvSpPr>
        <p:spPr>
          <a:xfrm>
            <a:off x="9554808" y="1979516"/>
            <a:ext cx="1694312" cy="366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Post-Tour</a:t>
            </a:r>
            <a:endParaRPr/>
          </a:p>
        </p:txBody>
      </p:sp>
      <p:sp>
        <p:nvSpPr>
          <p:cNvPr id="665" name="Google Shape;665;p25"/>
          <p:cNvSpPr/>
          <p:nvPr/>
        </p:nvSpPr>
        <p:spPr>
          <a:xfrm rot="-5400000">
            <a:off x="1553468" y="1297878"/>
            <a:ext cx="436852" cy="1729586"/>
          </a:xfrm>
          <a:prstGeom prst="round2SameRect">
            <a:avLst>
              <a:gd fmla="val 20853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5"/>
          <p:cNvSpPr txBox="1"/>
          <p:nvPr/>
        </p:nvSpPr>
        <p:spPr>
          <a:xfrm>
            <a:off x="933764" y="1970923"/>
            <a:ext cx="1702905" cy="383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 of Journey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67" name="Google Shape;667;p25"/>
          <p:cNvSpPr/>
          <p:nvPr/>
        </p:nvSpPr>
        <p:spPr>
          <a:xfrm rot="-5400000">
            <a:off x="107109" y="3697109"/>
            <a:ext cx="1599983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25"/>
          <p:cNvSpPr/>
          <p:nvPr/>
        </p:nvSpPr>
        <p:spPr>
          <a:xfrm>
            <a:off x="907593" y="5240526"/>
            <a:ext cx="10377307" cy="1261833"/>
          </a:xfrm>
          <a:prstGeom prst="roundRect">
            <a:avLst>
              <a:gd fmla="val 784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25"/>
          <p:cNvSpPr/>
          <p:nvPr/>
        </p:nvSpPr>
        <p:spPr>
          <a:xfrm rot="-5400000">
            <a:off x="404045" y="5754935"/>
            <a:ext cx="1006110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0" name="Google Shape;670;p25"/>
          <p:cNvCxnSpPr/>
          <p:nvPr/>
        </p:nvCxnSpPr>
        <p:spPr>
          <a:xfrm>
            <a:off x="1269603" y="3813618"/>
            <a:ext cx="965328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71" name="Google Shape;671;p25"/>
          <p:cNvGrpSpPr/>
          <p:nvPr/>
        </p:nvGrpSpPr>
        <p:grpSpPr>
          <a:xfrm>
            <a:off x="2637179" y="2725597"/>
            <a:ext cx="6918135" cy="2176040"/>
            <a:chOff x="2637179" y="2725597"/>
            <a:chExt cx="6918135" cy="2176040"/>
          </a:xfrm>
        </p:grpSpPr>
        <p:cxnSp>
          <p:nvCxnSpPr>
            <p:cNvPr id="672" name="Google Shape;672;p25"/>
            <p:cNvCxnSpPr/>
            <p:nvPr/>
          </p:nvCxnSpPr>
          <p:spPr>
            <a:xfrm>
              <a:off x="2637179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4343696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6096000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7825833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9555314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77" name="Google Shape;677;p25"/>
          <p:cNvGrpSpPr/>
          <p:nvPr/>
        </p:nvGrpSpPr>
        <p:grpSpPr>
          <a:xfrm>
            <a:off x="2637179" y="5379962"/>
            <a:ext cx="6918135" cy="982960"/>
            <a:chOff x="2637179" y="5391537"/>
            <a:chExt cx="6918135" cy="2176040"/>
          </a:xfrm>
        </p:grpSpPr>
        <p:cxnSp>
          <p:nvCxnSpPr>
            <p:cNvPr id="678" name="Google Shape;678;p25"/>
            <p:cNvCxnSpPr/>
            <p:nvPr/>
          </p:nvCxnSpPr>
          <p:spPr>
            <a:xfrm>
              <a:off x="2637179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4343696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6096000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25833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9555314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683" name="Google Shape;683;p25"/>
          <p:cNvSpPr txBox="1"/>
          <p:nvPr/>
        </p:nvSpPr>
        <p:spPr>
          <a:xfrm>
            <a:off x="2762997" y="2946219"/>
            <a:ext cx="1605081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Pre-sales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</p:txBody>
      </p:sp>
      <p:sp>
        <p:nvSpPr>
          <p:cNvPr id="684" name="Google Shape;684;p25"/>
          <p:cNvSpPr/>
          <p:nvPr/>
        </p:nvSpPr>
        <p:spPr>
          <a:xfrm>
            <a:off x="1221094" y="3051347"/>
            <a:ext cx="1102338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5" name="Google Shape;685;p25"/>
          <p:cNvSpPr/>
          <p:nvPr/>
        </p:nvSpPr>
        <p:spPr>
          <a:xfrm>
            <a:off x="1075295" y="4334151"/>
            <a:ext cx="1391703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6" name="Google Shape;686;p25"/>
          <p:cNvSpPr/>
          <p:nvPr/>
        </p:nvSpPr>
        <p:spPr>
          <a:xfrm>
            <a:off x="1216361" y="5685685"/>
            <a:ext cx="1102338" cy="371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7" name="Google Shape;687;p25"/>
          <p:cNvSpPr txBox="1"/>
          <p:nvPr/>
        </p:nvSpPr>
        <p:spPr>
          <a:xfrm>
            <a:off x="451387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Company apps</a:t>
            </a:r>
            <a:endParaRPr sz="800"/>
          </a:p>
        </p:txBody>
      </p:sp>
      <p:sp>
        <p:nvSpPr>
          <p:cNvPr id="688" name="Google Shape;688;p25"/>
          <p:cNvSpPr txBox="1"/>
          <p:nvPr/>
        </p:nvSpPr>
        <p:spPr>
          <a:xfrm>
            <a:off x="624335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Tickets details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 page</a:t>
            </a:r>
            <a:endParaRPr sz="800"/>
          </a:p>
        </p:txBody>
      </p:sp>
      <p:sp>
        <p:nvSpPr>
          <p:cNvPr id="689" name="Google Shape;689;p25"/>
          <p:cNvSpPr txBox="1"/>
          <p:nvPr/>
        </p:nvSpPr>
        <p:spPr>
          <a:xfrm>
            <a:off x="7972832" y="2939289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guide</a:t>
            </a:r>
            <a:endParaRPr sz="800"/>
          </a:p>
        </p:txBody>
      </p:sp>
      <p:sp>
        <p:nvSpPr>
          <p:cNvPr id="690" name="Google Shape;690;p25"/>
          <p:cNvSpPr txBox="1"/>
          <p:nvPr/>
        </p:nvSpPr>
        <p:spPr>
          <a:xfrm>
            <a:off x="9702783" y="2946861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Photo album</a:t>
            </a:r>
            <a:endParaRPr sz="800"/>
          </a:p>
        </p:txBody>
      </p:sp>
      <p:sp>
        <p:nvSpPr>
          <p:cNvPr id="691" name="Google Shape;691;p25"/>
          <p:cNvSpPr txBox="1"/>
          <p:nvPr/>
        </p:nvSpPr>
        <p:spPr>
          <a:xfrm>
            <a:off x="2763000" y="4030700"/>
            <a:ext cx="14562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tour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Brochure not printable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real time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way to compare tours</a:t>
            </a:r>
            <a:endParaRPr sz="800"/>
          </a:p>
        </p:txBody>
      </p:sp>
      <p:sp>
        <p:nvSpPr>
          <p:cNvPr id="692" name="Google Shape;692;p25"/>
          <p:cNvSpPr txBox="1"/>
          <p:nvPr/>
        </p:nvSpPr>
        <p:spPr>
          <a:xfrm>
            <a:off x="4513879" y="4007588"/>
            <a:ext cx="10821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Complicated booking process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book via smart devices</a:t>
            </a:r>
            <a:endParaRPr sz="800"/>
          </a:p>
        </p:txBody>
      </p:sp>
      <p:sp>
        <p:nvSpPr>
          <p:cNvPr id="693" name="Google Shape;693;p25"/>
          <p:cNvSpPr txBox="1"/>
          <p:nvPr/>
        </p:nvSpPr>
        <p:spPr>
          <a:xfrm>
            <a:off x="6243349" y="4007600"/>
            <a:ext cx="14805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direct way for printing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recommendation that aids the preparation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local travelling information</a:t>
            </a:r>
            <a:endParaRPr sz="800"/>
          </a:p>
        </p:txBody>
      </p:sp>
      <p:sp>
        <p:nvSpPr>
          <p:cNvPr id="694" name="Google Shape;694;p25"/>
          <p:cNvSpPr txBox="1"/>
          <p:nvPr/>
        </p:nvSpPr>
        <p:spPr>
          <a:xfrm>
            <a:off x="7972833" y="3987142"/>
            <a:ext cx="14562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 due to being persuaded to buy expensive souvenir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communicate with local people</a:t>
            </a:r>
            <a:endParaRPr sz="800"/>
          </a:p>
        </p:txBody>
      </p:sp>
      <p:sp>
        <p:nvSpPr>
          <p:cNvPr id="695" name="Google Shape;695;p25"/>
          <p:cNvSpPr txBox="1"/>
          <p:nvPr/>
        </p:nvSpPr>
        <p:spPr>
          <a:xfrm>
            <a:off x="9702784" y="3987142"/>
            <a:ext cx="15822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Delighted when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receiving the album</a:t>
            </a:r>
            <a:endParaRPr sz="800"/>
          </a:p>
        </p:txBody>
      </p:sp>
      <p:sp>
        <p:nvSpPr>
          <p:cNvPr id="696" name="Google Shape;696;p25"/>
          <p:cNvSpPr txBox="1"/>
          <p:nvPr/>
        </p:nvSpPr>
        <p:spPr>
          <a:xfrm>
            <a:off x="2763000" y="5436000"/>
            <a:ext cx="1501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advanced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printable brochures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social media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Allow comparison of tours</a:t>
            </a:r>
            <a:endParaRPr sz="800"/>
          </a:p>
        </p:txBody>
      </p:sp>
      <p:sp>
        <p:nvSpPr>
          <p:cNvPr id="697" name="Google Shape;697;p25"/>
          <p:cNvSpPr txBox="1"/>
          <p:nvPr/>
        </p:nvSpPr>
        <p:spPr>
          <a:xfrm>
            <a:off x="4513875" y="5412900"/>
            <a:ext cx="1170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Simplify the page flow of booking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hints to fields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booking via apps</a:t>
            </a:r>
            <a:endParaRPr sz="800"/>
          </a:p>
        </p:txBody>
      </p:sp>
      <p:sp>
        <p:nvSpPr>
          <p:cNvPr id="698" name="Google Shape;698;p25"/>
          <p:cNvSpPr txBox="1"/>
          <p:nvPr/>
        </p:nvSpPr>
        <p:spPr>
          <a:xfrm>
            <a:off x="6243358" y="5412893"/>
            <a:ext cx="1480539" cy="904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 direct plan function for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Provide the planning checklist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Shows how to travel to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 airport</a:t>
            </a:r>
            <a:endParaRPr sz="800"/>
          </a:p>
        </p:txBody>
      </p:sp>
      <p:sp>
        <p:nvSpPr>
          <p:cNvPr id="699" name="Google Shape;699;p25"/>
          <p:cNvSpPr txBox="1"/>
          <p:nvPr/>
        </p:nvSpPr>
        <p:spPr>
          <a:xfrm>
            <a:off x="7972833" y="5392447"/>
            <a:ext cx="148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Train tour guide for better communication skills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Ensure that the tour guide knows the language required to communicate</a:t>
            </a:r>
            <a:endParaRPr sz="800"/>
          </a:p>
        </p:txBody>
      </p:sp>
      <p:sp>
        <p:nvSpPr>
          <p:cNvPr id="700" name="Google Shape;700;p25"/>
          <p:cNvSpPr txBox="1"/>
          <p:nvPr/>
        </p:nvSpPr>
        <p:spPr>
          <a:xfrm>
            <a:off x="9702785" y="5392447"/>
            <a:ext cx="1123712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Easy album sharing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based album collection</a:t>
            </a:r>
            <a:endParaRPr sz="800"/>
          </a:p>
        </p:txBody>
      </p:sp>
      <p:sp>
        <p:nvSpPr>
          <p:cNvPr id="701" name="Google Shape;701;p2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02" name="Google Shape;702;p25"/>
          <p:cNvSpPr txBox="1"/>
          <p:nvPr/>
        </p:nvSpPr>
        <p:spPr>
          <a:xfrm>
            <a:off x="8507298" y="907632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 ? </a:t>
            </a:r>
            <a:endParaRPr/>
          </a:p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 ?</a:t>
            </a:r>
            <a:endParaRPr b="0"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3" name="Google Shape;703;p25"/>
          <p:cNvGrpSpPr/>
          <p:nvPr/>
        </p:nvGrpSpPr>
        <p:grpSpPr>
          <a:xfrm>
            <a:off x="7362080" y="809150"/>
            <a:ext cx="3887052" cy="593093"/>
            <a:chOff x="4147525" y="1130325"/>
            <a:chExt cx="3887052" cy="593093"/>
          </a:xfrm>
        </p:grpSpPr>
        <p:sp>
          <p:nvSpPr>
            <p:cNvPr id="704" name="Google Shape;704;p25"/>
            <p:cNvSpPr/>
            <p:nvPr/>
          </p:nvSpPr>
          <p:spPr>
            <a:xfrm>
              <a:off x="4446877" y="1163618"/>
              <a:ext cx="3587700" cy="559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147525" y="1130325"/>
              <a:ext cx="573600" cy="5736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06" name="Google Shape;706;p25"/>
          <p:cNvSpPr txBox="1"/>
          <p:nvPr/>
        </p:nvSpPr>
        <p:spPr>
          <a:xfrm>
            <a:off x="8507298" y="914754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travelling? 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visit?</a:t>
            </a:r>
            <a:endParaRPr i="0" sz="9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6"/>
          <p:cNvSpPr txBox="1"/>
          <p:nvPr/>
        </p:nvSpPr>
        <p:spPr>
          <a:xfrm flipH="1">
            <a:off x="1083525" y="5311893"/>
            <a:ext cx="1580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 &amp; Awareness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2" name="Google Shape;712;p26"/>
          <p:cNvSpPr txBox="1"/>
          <p:nvPr/>
        </p:nvSpPr>
        <p:spPr>
          <a:xfrm flipH="1">
            <a:off x="1236217" y="5624445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/ search advertising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Email / text marketing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Loyalty programs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YouTube / Video ads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Television or Billboard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26"/>
          <p:cNvSpPr/>
          <p:nvPr/>
        </p:nvSpPr>
        <p:spPr>
          <a:xfrm flipH="1">
            <a:off x="1109862" y="2398506"/>
            <a:ext cx="7722486" cy="2646540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4" name="Google Shape;714;p26"/>
          <p:cNvSpPr/>
          <p:nvPr/>
        </p:nvSpPr>
        <p:spPr>
          <a:xfrm flipH="1">
            <a:off x="2334344" y="2687297"/>
            <a:ext cx="898200" cy="206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5" name="Google Shape;715;p26"/>
          <p:cNvSpPr/>
          <p:nvPr/>
        </p:nvSpPr>
        <p:spPr>
          <a:xfrm flipH="1">
            <a:off x="4117987" y="2976448"/>
            <a:ext cx="717600" cy="14847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26"/>
          <p:cNvSpPr/>
          <p:nvPr/>
        </p:nvSpPr>
        <p:spPr>
          <a:xfrm flipH="1">
            <a:off x="5861485" y="3259506"/>
            <a:ext cx="600300" cy="909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7" name="Google Shape;717;p26"/>
          <p:cNvCxnSpPr/>
          <p:nvPr/>
        </p:nvCxnSpPr>
        <p:spPr>
          <a:xfrm>
            <a:off x="6151837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8" name="Google Shape;718;p26"/>
          <p:cNvCxnSpPr/>
          <p:nvPr/>
        </p:nvCxnSpPr>
        <p:spPr>
          <a:xfrm>
            <a:off x="44768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9" name="Google Shape;719;p26"/>
          <p:cNvCxnSpPr/>
          <p:nvPr/>
        </p:nvCxnSpPr>
        <p:spPr>
          <a:xfrm>
            <a:off x="2783493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20" name="Google Shape;720;p26"/>
          <p:cNvCxnSpPr/>
          <p:nvPr/>
        </p:nvCxnSpPr>
        <p:spPr>
          <a:xfrm>
            <a:off x="10986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1" name="Google Shape;721;p26"/>
          <p:cNvSpPr/>
          <p:nvPr/>
        </p:nvSpPr>
        <p:spPr>
          <a:xfrm>
            <a:off x="8784901" y="2976448"/>
            <a:ext cx="2748330" cy="1484784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26"/>
          <p:cNvSpPr/>
          <p:nvPr/>
        </p:nvSpPr>
        <p:spPr>
          <a:xfrm flipH="1">
            <a:off x="10242985" y="3259506"/>
            <a:ext cx="600300" cy="909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23" name="Google Shape;723;p26"/>
          <p:cNvCxnSpPr/>
          <p:nvPr/>
        </p:nvCxnSpPr>
        <p:spPr>
          <a:xfrm>
            <a:off x="10505955" y="1334061"/>
            <a:ext cx="2730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4" name="Google Shape;724;p26"/>
          <p:cNvSpPr/>
          <p:nvPr/>
        </p:nvSpPr>
        <p:spPr>
          <a:xfrm>
            <a:off x="576876" y="3535293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26"/>
          <p:cNvSpPr/>
          <p:nvPr/>
        </p:nvSpPr>
        <p:spPr>
          <a:xfrm>
            <a:off x="576876" y="2687297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6" name="Google Shape;726;p26"/>
          <p:cNvSpPr/>
          <p:nvPr/>
        </p:nvSpPr>
        <p:spPr>
          <a:xfrm>
            <a:off x="576876" y="4365861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7" name="Google Shape;727;p26"/>
          <p:cNvSpPr txBox="1"/>
          <p:nvPr/>
        </p:nvSpPr>
        <p:spPr>
          <a:xfrm flipH="1">
            <a:off x="2826966" y="531737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28" name="Google Shape;728;p26"/>
          <p:cNvSpPr txBox="1"/>
          <p:nvPr/>
        </p:nvSpPr>
        <p:spPr>
          <a:xfrm flipH="1">
            <a:off x="2929558" y="562992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Organic Search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PPC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Directories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Apps (GPS)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9" name="Google Shape;729;p26"/>
          <p:cNvSpPr txBox="1"/>
          <p:nvPr/>
        </p:nvSpPr>
        <p:spPr>
          <a:xfrm flipH="1">
            <a:off x="450198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0" name="Google Shape;730;p26"/>
          <p:cNvSpPr txBox="1"/>
          <p:nvPr/>
        </p:nvSpPr>
        <p:spPr>
          <a:xfrm flipH="1">
            <a:off x="4604577" y="5633072"/>
            <a:ext cx="1427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Blogs &amp; Article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1" name="Google Shape;731;p26"/>
          <p:cNvSpPr txBox="1"/>
          <p:nvPr/>
        </p:nvSpPr>
        <p:spPr>
          <a:xfrm flipH="1">
            <a:off x="6194450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2" name="Google Shape;732;p26"/>
          <p:cNvSpPr txBox="1"/>
          <p:nvPr/>
        </p:nvSpPr>
        <p:spPr>
          <a:xfrm flipH="1">
            <a:off x="6297042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Online booking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Purchase via app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In-store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Salesperson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3" name="Google Shape;733;p26"/>
          <p:cNvSpPr txBox="1"/>
          <p:nvPr/>
        </p:nvSpPr>
        <p:spPr>
          <a:xfrm flipH="1">
            <a:off x="885887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4" name="Google Shape;734;p26"/>
          <p:cNvSpPr txBox="1"/>
          <p:nvPr/>
        </p:nvSpPr>
        <p:spPr>
          <a:xfrm flipH="1">
            <a:off x="8961467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Post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Expectation vs Reality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Write a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35" name="Google Shape;735;p26"/>
          <p:cNvCxnSpPr/>
          <p:nvPr/>
        </p:nvCxnSpPr>
        <p:spPr>
          <a:xfrm>
            <a:off x="7842220" y="1967938"/>
            <a:ext cx="2663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6" name="Google Shape;736;p26"/>
          <p:cNvSpPr/>
          <p:nvPr/>
        </p:nvSpPr>
        <p:spPr>
          <a:xfrm>
            <a:off x="8294690" y="1724341"/>
            <a:ext cx="1761300" cy="48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Contribute to next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person’s decision</a:t>
            </a:r>
            <a:endParaRPr/>
          </a:p>
        </p:txBody>
      </p:sp>
      <p:cxnSp>
        <p:nvCxnSpPr>
          <p:cNvPr id="737" name="Google Shape;737;p26"/>
          <p:cNvCxnSpPr/>
          <p:nvPr/>
        </p:nvCxnSpPr>
        <p:spPr>
          <a:xfrm>
            <a:off x="1083619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8" name="Google Shape;738;p26"/>
          <p:cNvSpPr/>
          <p:nvPr/>
        </p:nvSpPr>
        <p:spPr>
          <a:xfrm>
            <a:off x="1372295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cxnSp>
        <p:nvCxnSpPr>
          <p:cNvPr id="739" name="Google Shape;739;p26"/>
          <p:cNvCxnSpPr/>
          <p:nvPr/>
        </p:nvCxnSpPr>
        <p:spPr>
          <a:xfrm>
            <a:off x="2781974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0" name="Google Shape;740;p26"/>
          <p:cNvSpPr/>
          <p:nvPr/>
        </p:nvSpPr>
        <p:spPr>
          <a:xfrm>
            <a:off x="3070642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Findability</a:t>
            </a:r>
            <a:endParaRPr/>
          </a:p>
        </p:txBody>
      </p:sp>
      <p:cxnSp>
        <p:nvCxnSpPr>
          <p:cNvPr id="741" name="Google Shape;741;p26"/>
          <p:cNvCxnSpPr/>
          <p:nvPr/>
        </p:nvCxnSpPr>
        <p:spPr>
          <a:xfrm>
            <a:off x="4491443" y="1969240"/>
            <a:ext cx="164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2" name="Google Shape;742;p26"/>
          <p:cNvSpPr/>
          <p:nvPr/>
        </p:nvSpPr>
        <p:spPr>
          <a:xfrm>
            <a:off x="4753217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Reputation</a:t>
            </a:r>
            <a:endParaRPr/>
          </a:p>
        </p:txBody>
      </p:sp>
      <p:cxnSp>
        <p:nvCxnSpPr>
          <p:cNvPr id="743" name="Google Shape;743;p26"/>
          <p:cNvCxnSpPr/>
          <p:nvPr/>
        </p:nvCxnSpPr>
        <p:spPr>
          <a:xfrm>
            <a:off x="6153920" y="1965218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4" name="Google Shape;744;p26"/>
          <p:cNvSpPr/>
          <p:nvPr/>
        </p:nvSpPr>
        <p:spPr>
          <a:xfrm>
            <a:off x="6442588" y="1721623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/>
          </a:p>
        </p:txBody>
      </p:sp>
      <p:sp>
        <p:nvSpPr>
          <p:cNvPr id="745" name="Google Shape;745;p26"/>
          <p:cNvSpPr/>
          <p:nvPr/>
        </p:nvSpPr>
        <p:spPr>
          <a:xfrm>
            <a:off x="8602904" y="3421705"/>
            <a:ext cx="520200" cy="5202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5600" sx="85000" rotWithShape="0" algn="tr" dir="8100000" dist="114300" sy="8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6" name="Google Shape;746;p26"/>
          <p:cNvSpPr/>
          <p:nvPr/>
        </p:nvSpPr>
        <p:spPr>
          <a:xfrm flipH="1">
            <a:off x="7731406" y="3543107"/>
            <a:ext cx="221700" cy="33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47" name="Google Shape;747;p26"/>
          <p:cNvCxnSpPr/>
          <p:nvPr/>
        </p:nvCxnSpPr>
        <p:spPr>
          <a:xfrm>
            <a:off x="7845649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48" name="Google Shape;748;p2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7"/>
          <p:cNvSpPr/>
          <p:nvPr/>
        </p:nvSpPr>
        <p:spPr>
          <a:xfrm rot="5400000">
            <a:off x="3411753" y="3757726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27"/>
          <p:cNvSpPr txBox="1"/>
          <p:nvPr/>
        </p:nvSpPr>
        <p:spPr>
          <a:xfrm>
            <a:off x="3264907" y="3904575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27"/>
          <p:cNvSpPr/>
          <p:nvPr/>
        </p:nvSpPr>
        <p:spPr>
          <a:xfrm rot="5400000">
            <a:off x="5314716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7"/>
          <p:cNvSpPr txBox="1"/>
          <p:nvPr/>
        </p:nvSpPr>
        <p:spPr>
          <a:xfrm>
            <a:off x="5167880" y="3904577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7" name="Google Shape;757;p27"/>
          <p:cNvSpPr/>
          <p:nvPr/>
        </p:nvSpPr>
        <p:spPr>
          <a:xfrm rot="5400000">
            <a:off x="7217675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7"/>
          <p:cNvSpPr txBox="1"/>
          <p:nvPr/>
        </p:nvSpPr>
        <p:spPr>
          <a:xfrm>
            <a:off x="7070831" y="3904576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p27"/>
          <p:cNvSpPr/>
          <p:nvPr/>
        </p:nvSpPr>
        <p:spPr>
          <a:xfrm rot="5400000">
            <a:off x="9120635" y="3757727"/>
            <a:ext cx="1531800" cy="1825500"/>
          </a:xfrm>
          <a:prstGeom prst="round2SameRect">
            <a:avLst>
              <a:gd fmla="val 6778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7"/>
          <p:cNvSpPr txBox="1"/>
          <p:nvPr/>
        </p:nvSpPr>
        <p:spPr>
          <a:xfrm>
            <a:off x="8973806" y="3934983"/>
            <a:ext cx="17952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1" name="Google Shape;761;p27"/>
          <p:cNvSpPr/>
          <p:nvPr/>
        </p:nvSpPr>
        <p:spPr>
          <a:xfrm rot="5400000">
            <a:off x="3969574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7"/>
          <p:cNvSpPr txBox="1"/>
          <p:nvPr/>
        </p:nvSpPr>
        <p:spPr>
          <a:xfrm>
            <a:off x="3264766" y="1514258"/>
            <a:ext cx="1825405" cy="415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3" name="Google Shape;763;p27"/>
          <p:cNvSpPr/>
          <p:nvPr/>
        </p:nvSpPr>
        <p:spPr>
          <a:xfrm rot="5400000">
            <a:off x="5872461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7"/>
          <p:cNvSpPr txBox="1"/>
          <p:nvPr/>
        </p:nvSpPr>
        <p:spPr>
          <a:xfrm>
            <a:off x="5167679" y="1514258"/>
            <a:ext cx="1825405" cy="415839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5" name="Google Shape;765;p27"/>
          <p:cNvSpPr/>
          <p:nvPr/>
        </p:nvSpPr>
        <p:spPr>
          <a:xfrm rot="5400000">
            <a:off x="7775349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7"/>
          <p:cNvSpPr txBox="1"/>
          <p:nvPr/>
        </p:nvSpPr>
        <p:spPr>
          <a:xfrm>
            <a:off x="7070565" y="1514258"/>
            <a:ext cx="1825405" cy="4158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7" name="Google Shape;767;p27"/>
          <p:cNvSpPr/>
          <p:nvPr/>
        </p:nvSpPr>
        <p:spPr>
          <a:xfrm rot="5400000">
            <a:off x="9678236" y="809475"/>
            <a:ext cx="415839" cy="1825405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7"/>
          <p:cNvSpPr txBox="1"/>
          <p:nvPr/>
        </p:nvSpPr>
        <p:spPr>
          <a:xfrm>
            <a:off x="8973451" y="1534928"/>
            <a:ext cx="1802488" cy="3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9" name="Google Shape;769;p27"/>
          <p:cNvSpPr/>
          <p:nvPr/>
        </p:nvSpPr>
        <p:spPr>
          <a:xfrm rot="5400000">
            <a:off x="6824137" y="-1541699"/>
            <a:ext cx="415800" cy="7534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7"/>
          <p:cNvSpPr txBox="1"/>
          <p:nvPr/>
        </p:nvSpPr>
        <p:spPr>
          <a:xfrm>
            <a:off x="3264927" y="2038326"/>
            <a:ext cx="7513800" cy="3744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27"/>
          <p:cNvSpPr/>
          <p:nvPr/>
        </p:nvSpPr>
        <p:spPr>
          <a:xfrm rot="5400000">
            <a:off x="1850143" y="1096439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7"/>
          <p:cNvSpPr txBox="1"/>
          <p:nvPr/>
        </p:nvSpPr>
        <p:spPr>
          <a:xfrm>
            <a:off x="940332" y="204490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User Persona 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3" name="Google Shape;773;p27"/>
          <p:cNvSpPr/>
          <p:nvPr/>
        </p:nvSpPr>
        <p:spPr>
          <a:xfrm rot="5400000">
            <a:off x="1850143" y="1771495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7"/>
          <p:cNvSpPr txBox="1"/>
          <p:nvPr/>
        </p:nvSpPr>
        <p:spPr>
          <a:xfrm>
            <a:off x="940332" y="271995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5" name="Google Shape;775;p27"/>
          <p:cNvSpPr/>
          <p:nvPr/>
        </p:nvSpPr>
        <p:spPr>
          <a:xfrm rot="5400000">
            <a:off x="3969754" y="199574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7"/>
          <p:cNvSpPr txBox="1"/>
          <p:nvPr/>
        </p:nvSpPr>
        <p:spPr>
          <a:xfrm>
            <a:off x="326491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7" name="Google Shape;777;p27"/>
          <p:cNvSpPr/>
          <p:nvPr/>
        </p:nvSpPr>
        <p:spPr>
          <a:xfrm rot="5400000">
            <a:off x="587271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7"/>
          <p:cNvSpPr txBox="1"/>
          <p:nvPr/>
        </p:nvSpPr>
        <p:spPr>
          <a:xfrm>
            <a:off x="516786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9" name="Google Shape;779;p27"/>
          <p:cNvSpPr/>
          <p:nvPr/>
        </p:nvSpPr>
        <p:spPr>
          <a:xfrm rot="5400000">
            <a:off x="777567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27"/>
          <p:cNvSpPr txBox="1"/>
          <p:nvPr/>
        </p:nvSpPr>
        <p:spPr>
          <a:xfrm>
            <a:off x="7070842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1" name="Google Shape;781;p27"/>
          <p:cNvSpPr/>
          <p:nvPr/>
        </p:nvSpPr>
        <p:spPr>
          <a:xfrm rot="5400000">
            <a:off x="9678635" y="1995745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7"/>
          <p:cNvSpPr txBox="1"/>
          <p:nvPr/>
        </p:nvSpPr>
        <p:spPr>
          <a:xfrm>
            <a:off x="8973792" y="272126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27"/>
          <p:cNvSpPr/>
          <p:nvPr/>
        </p:nvSpPr>
        <p:spPr>
          <a:xfrm rot="5400000">
            <a:off x="1847743" y="587578"/>
            <a:ext cx="4206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7"/>
          <p:cNvSpPr txBox="1"/>
          <p:nvPr/>
        </p:nvSpPr>
        <p:spPr>
          <a:xfrm>
            <a:off x="940540" y="1533848"/>
            <a:ext cx="2254500" cy="381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Different Stages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5" name="Google Shape;785;p27"/>
          <p:cNvSpPr/>
          <p:nvPr/>
        </p:nvSpPr>
        <p:spPr>
          <a:xfrm rot="5400000">
            <a:off x="1850143" y="2270063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7"/>
          <p:cNvSpPr txBox="1"/>
          <p:nvPr/>
        </p:nvSpPr>
        <p:spPr>
          <a:xfrm>
            <a:off x="940332" y="3218525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7" name="Google Shape;787;p27"/>
          <p:cNvSpPr/>
          <p:nvPr/>
        </p:nvSpPr>
        <p:spPr>
          <a:xfrm rot="5400000">
            <a:off x="3969754" y="2494311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7"/>
          <p:cNvSpPr txBox="1"/>
          <p:nvPr/>
        </p:nvSpPr>
        <p:spPr>
          <a:xfrm>
            <a:off x="326491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27"/>
          <p:cNvSpPr/>
          <p:nvPr/>
        </p:nvSpPr>
        <p:spPr>
          <a:xfrm rot="5400000">
            <a:off x="587271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7"/>
          <p:cNvSpPr txBox="1"/>
          <p:nvPr/>
        </p:nvSpPr>
        <p:spPr>
          <a:xfrm>
            <a:off x="516786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1" name="Google Shape;791;p27"/>
          <p:cNvSpPr/>
          <p:nvPr/>
        </p:nvSpPr>
        <p:spPr>
          <a:xfrm rot="5400000">
            <a:off x="777567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7"/>
          <p:cNvSpPr txBox="1"/>
          <p:nvPr/>
        </p:nvSpPr>
        <p:spPr>
          <a:xfrm>
            <a:off x="7070842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3" name="Google Shape;793;p27"/>
          <p:cNvSpPr/>
          <p:nvPr/>
        </p:nvSpPr>
        <p:spPr>
          <a:xfrm rot="5400000">
            <a:off x="9678635" y="2494313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7"/>
          <p:cNvSpPr txBox="1"/>
          <p:nvPr/>
        </p:nvSpPr>
        <p:spPr>
          <a:xfrm>
            <a:off x="8973792" y="321981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95" name="Google Shape;795;p27"/>
          <p:cNvCxnSpPr/>
          <p:nvPr/>
        </p:nvCxnSpPr>
        <p:spPr>
          <a:xfrm>
            <a:off x="920972" y="2572327"/>
            <a:ext cx="9878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6" name="Google Shape;796;p27"/>
          <p:cNvCxnSpPr/>
          <p:nvPr/>
        </p:nvCxnSpPr>
        <p:spPr>
          <a:xfrm>
            <a:off x="920972" y="3775694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7" name="Google Shape;797;p27"/>
          <p:cNvCxnSpPr/>
          <p:nvPr/>
        </p:nvCxnSpPr>
        <p:spPr>
          <a:xfrm>
            <a:off x="920972" y="5563579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98" name="Google Shape;798;p27"/>
          <p:cNvSpPr/>
          <p:nvPr/>
        </p:nvSpPr>
        <p:spPr>
          <a:xfrm rot="5400000">
            <a:off x="1643293" y="4989796"/>
            <a:ext cx="829500" cy="2274000"/>
          </a:xfrm>
          <a:prstGeom prst="round2SameRect">
            <a:avLst>
              <a:gd fmla="val 0" name="adj1"/>
              <a:gd fmla="val 10585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7"/>
          <p:cNvSpPr txBox="1"/>
          <p:nvPr/>
        </p:nvSpPr>
        <p:spPr>
          <a:xfrm>
            <a:off x="946669" y="5737750"/>
            <a:ext cx="2248500" cy="7782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00" name="Google Shape;800;p27"/>
          <p:cNvSpPr/>
          <p:nvPr/>
        </p:nvSpPr>
        <p:spPr>
          <a:xfrm rot="5400000">
            <a:off x="3762903" y="5214045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7"/>
          <p:cNvSpPr txBox="1"/>
          <p:nvPr/>
        </p:nvSpPr>
        <p:spPr>
          <a:xfrm>
            <a:off x="326492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2" name="Google Shape;802;p27"/>
          <p:cNvSpPr/>
          <p:nvPr/>
        </p:nvSpPr>
        <p:spPr>
          <a:xfrm rot="5400000">
            <a:off x="566586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7"/>
          <p:cNvSpPr txBox="1"/>
          <p:nvPr/>
        </p:nvSpPr>
        <p:spPr>
          <a:xfrm>
            <a:off x="516787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4" name="Google Shape;804;p27"/>
          <p:cNvSpPr/>
          <p:nvPr/>
        </p:nvSpPr>
        <p:spPr>
          <a:xfrm rot="5400000">
            <a:off x="756882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7"/>
          <p:cNvSpPr txBox="1"/>
          <p:nvPr/>
        </p:nvSpPr>
        <p:spPr>
          <a:xfrm>
            <a:off x="7070849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6" name="Google Shape;806;p27"/>
          <p:cNvSpPr/>
          <p:nvPr/>
        </p:nvSpPr>
        <p:spPr>
          <a:xfrm rot="5400000">
            <a:off x="9471785" y="5214046"/>
            <a:ext cx="829500" cy="1825500"/>
          </a:xfrm>
          <a:prstGeom prst="round2SameRect">
            <a:avLst>
              <a:gd fmla="val 14315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7"/>
          <p:cNvSpPr txBox="1"/>
          <p:nvPr/>
        </p:nvSpPr>
        <p:spPr>
          <a:xfrm>
            <a:off x="8973799" y="5746814"/>
            <a:ext cx="1790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8" name="Google Shape;808;p27"/>
          <p:cNvSpPr/>
          <p:nvPr/>
        </p:nvSpPr>
        <p:spPr>
          <a:xfrm>
            <a:off x="691752" y="2685174"/>
            <a:ext cx="147300" cy="986700"/>
          </a:xfrm>
          <a:prstGeom prst="leftBrace">
            <a:avLst>
              <a:gd fmla="val 32539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9" name="Google Shape;809;p27"/>
          <p:cNvSpPr/>
          <p:nvPr/>
        </p:nvSpPr>
        <p:spPr>
          <a:xfrm rot="-5400000">
            <a:off x="-260727" y="3059308"/>
            <a:ext cx="1531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0" name="Google Shape;810;p27"/>
          <p:cNvSpPr/>
          <p:nvPr/>
        </p:nvSpPr>
        <p:spPr>
          <a:xfrm>
            <a:off x="691752" y="5709350"/>
            <a:ext cx="147300" cy="855600"/>
          </a:xfrm>
          <a:prstGeom prst="leftBrace">
            <a:avLst>
              <a:gd fmla="val 38498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1" name="Google Shape;811;p27"/>
          <p:cNvSpPr/>
          <p:nvPr/>
        </p:nvSpPr>
        <p:spPr>
          <a:xfrm rot="-5400000">
            <a:off x="18528" y="6010296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p27"/>
          <p:cNvSpPr/>
          <p:nvPr/>
        </p:nvSpPr>
        <p:spPr>
          <a:xfrm rot="5400000">
            <a:off x="1291393" y="3532661"/>
            <a:ext cx="1533300" cy="2274000"/>
          </a:xfrm>
          <a:prstGeom prst="round2SameRect">
            <a:avLst>
              <a:gd fmla="val 0" name="adj1"/>
              <a:gd fmla="val 532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7"/>
          <p:cNvSpPr txBox="1"/>
          <p:nvPr/>
        </p:nvSpPr>
        <p:spPr>
          <a:xfrm>
            <a:off x="944899" y="3926937"/>
            <a:ext cx="2250000" cy="1485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14" name="Google Shape;814;p27"/>
          <p:cNvCxnSpPr/>
          <p:nvPr/>
        </p:nvCxnSpPr>
        <p:spPr>
          <a:xfrm>
            <a:off x="920972" y="4205887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p27"/>
          <p:cNvCxnSpPr/>
          <p:nvPr/>
        </p:nvCxnSpPr>
        <p:spPr>
          <a:xfrm>
            <a:off x="920972" y="4520333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p27"/>
          <p:cNvCxnSpPr/>
          <p:nvPr/>
        </p:nvCxnSpPr>
        <p:spPr>
          <a:xfrm>
            <a:off x="920972" y="4834778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7" name="Google Shape;817;p27"/>
          <p:cNvCxnSpPr/>
          <p:nvPr/>
        </p:nvCxnSpPr>
        <p:spPr>
          <a:xfrm>
            <a:off x="920971" y="5137649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8" name="Google Shape;818;p27"/>
          <p:cNvSpPr txBox="1"/>
          <p:nvPr/>
        </p:nvSpPr>
        <p:spPr>
          <a:xfrm>
            <a:off x="1166730" y="3989389"/>
            <a:ext cx="61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Very Excited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9" name="Google Shape;819;p27"/>
          <p:cNvSpPr txBox="1"/>
          <p:nvPr/>
        </p:nvSpPr>
        <p:spPr>
          <a:xfrm>
            <a:off x="1166730" y="4303833"/>
            <a:ext cx="336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0" name="Google Shape;820;p27"/>
          <p:cNvSpPr txBox="1"/>
          <p:nvPr/>
        </p:nvSpPr>
        <p:spPr>
          <a:xfrm>
            <a:off x="1166730" y="4618277"/>
            <a:ext cx="817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Neutral Emotion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1" name="Google Shape;821;p27"/>
          <p:cNvSpPr txBox="1"/>
          <p:nvPr/>
        </p:nvSpPr>
        <p:spPr>
          <a:xfrm>
            <a:off x="1166730" y="4921147"/>
            <a:ext cx="465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2" name="Google Shape;822;p27"/>
          <p:cNvSpPr txBox="1"/>
          <p:nvPr/>
        </p:nvSpPr>
        <p:spPr>
          <a:xfrm>
            <a:off x="1166730" y="5224017"/>
            <a:ext cx="657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Angry or Sad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691752" y="3900303"/>
            <a:ext cx="147300" cy="1533300"/>
          </a:xfrm>
          <a:prstGeom prst="leftBrace">
            <a:avLst>
              <a:gd fmla="val 41065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4" name="Google Shape;824;p27"/>
          <p:cNvSpPr/>
          <p:nvPr/>
        </p:nvSpPr>
        <p:spPr>
          <a:xfrm rot="-5400000">
            <a:off x="18528" y="4563304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Emotions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5" name="Google Shape;825;p2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26" name="Google Shape;826;p27"/>
          <p:cNvSpPr/>
          <p:nvPr/>
        </p:nvSpPr>
        <p:spPr>
          <a:xfrm>
            <a:off x="3569500" y="49790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7" name="Google Shape;827;p27"/>
          <p:cNvSpPr/>
          <p:nvPr/>
        </p:nvSpPr>
        <p:spPr>
          <a:xfrm>
            <a:off x="5756150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8" name="Google Shape;828;p27"/>
          <p:cNvSpPr/>
          <p:nvPr/>
        </p:nvSpPr>
        <p:spPr>
          <a:xfrm>
            <a:off x="7928425" y="46009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9" name="Google Shape;829;p27"/>
          <p:cNvSpPr/>
          <p:nvPr/>
        </p:nvSpPr>
        <p:spPr>
          <a:xfrm>
            <a:off x="10115075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0" name="Google Shape;830;p27"/>
          <p:cNvCxnSpPr>
            <a:endCxn id="827" idx="2"/>
          </p:cNvCxnSpPr>
          <p:nvPr/>
        </p:nvCxnSpPr>
        <p:spPr>
          <a:xfrm flipH="1" rot="10800000">
            <a:off x="3951050" y="4414225"/>
            <a:ext cx="1805100" cy="71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27"/>
          <p:cNvCxnSpPr>
            <a:stCxn id="828" idx="2"/>
            <a:endCxn id="827" idx="6"/>
          </p:cNvCxnSpPr>
          <p:nvPr/>
        </p:nvCxnSpPr>
        <p:spPr>
          <a:xfrm rot="10800000">
            <a:off x="6129625" y="4414225"/>
            <a:ext cx="17988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27"/>
          <p:cNvCxnSpPr>
            <a:stCxn id="829" idx="2"/>
            <a:endCxn id="828" idx="6"/>
          </p:cNvCxnSpPr>
          <p:nvPr/>
        </p:nvCxnSpPr>
        <p:spPr>
          <a:xfrm flipH="1">
            <a:off x="8301875" y="4414225"/>
            <a:ext cx="18132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833" name="Google Shape;8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175" y="46367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888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0825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250" y="5014825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