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4" r:id="rId5"/>
  </p:sldMasterIdLst>
  <p:notesMasterIdLst>
    <p:notesMasterId r:id="rId6"/>
  </p:notesMasterIdLst>
  <p:sldIdLst>
    <p:sldId id="256" r:id="rId7"/>
  </p:sldIdLst>
  <p:sldSz cy="5143500" cx="9144000"/>
  <p:notesSz cx="6858000" cy="9144000"/>
  <p:embeddedFontLst>
    <p:embeddedFont>
      <p:font typeface="Poppins"/>
      <p:regular r:id="rId8"/>
      <p:bold r:id="rId9"/>
      <p:italic r:id="rId10"/>
      <p:boldItalic r:id="rId11"/>
    </p:embeddedFont>
    <p:embeddedFont>
      <p:font typeface="Poppins Light"/>
      <p:regular r:id="rId12"/>
      <p:bold r:id="rId13"/>
      <p:italic r:id="rId14"/>
      <p:boldItalic r:id="rId15"/>
    </p:embeddedFont>
    <p:embeddedFont>
      <p:font typeface="Poppins SemiBold"/>
      <p:regular r:id="rId16"/>
      <p:bold r:id="rId17"/>
      <p:italic r:id="rId18"/>
      <p:boldItalic r:id="rId19"/>
    </p:embeddedFont>
    <p:embeddedFont>
      <p:font typeface="Spectral Light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903FC42-5D7D-4801-B804-4E6DEABD747E}">
  <a:tblStyle styleId="{3903FC42-5D7D-4801-B804-4E6DEABD747E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472C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472C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4472C4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4472C4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pectralLight-regular.fntdata"/><Relationship Id="rId11" Type="http://schemas.openxmlformats.org/officeDocument/2006/relationships/font" Target="fonts/Poppins-boldItalic.fntdata"/><Relationship Id="rId22" Type="http://schemas.openxmlformats.org/officeDocument/2006/relationships/font" Target="fonts/SpectralLight-italic.fntdata"/><Relationship Id="rId10" Type="http://schemas.openxmlformats.org/officeDocument/2006/relationships/font" Target="fonts/Poppins-italic.fntdata"/><Relationship Id="rId21" Type="http://schemas.openxmlformats.org/officeDocument/2006/relationships/font" Target="fonts/SpectralLight-bold.fntdata"/><Relationship Id="rId13" Type="http://schemas.openxmlformats.org/officeDocument/2006/relationships/font" Target="fonts/PoppinsLight-bold.fntdata"/><Relationship Id="rId12" Type="http://schemas.openxmlformats.org/officeDocument/2006/relationships/font" Target="fonts/PoppinsLight-regular.fntdata"/><Relationship Id="rId23" Type="http://schemas.openxmlformats.org/officeDocument/2006/relationships/font" Target="fonts/SpectralLigh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Poppins-bold.fntdata"/><Relationship Id="rId15" Type="http://schemas.openxmlformats.org/officeDocument/2006/relationships/font" Target="fonts/PoppinsLight-boldItalic.fntdata"/><Relationship Id="rId14" Type="http://schemas.openxmlformats.org/officeDocument/2006/relationships/font" Target="fonts/PoppinsLight-italic.fntdata"/><Relationship Id="rId17" Type="http://schemas.openxmlformats.org/officeDocument/2006/relationships/font" Target="fonts/PoppinsSemiBold-bold.fntdata"/><Relationship Id="rId16" Type="http://schemas.openxmlformats.org/officeDocument/2006/relationships/font" Target="fonts/PoppinsSemiBold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PoppinsSemiBold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PoppinsSemiBold-italic.fntdata"/><Relationship Id="rId7" Type="http://schemas.openxmlformats.org/officeDocument/2006/relationships/slide" Target="slides/slide1.xml"/><Relationship Id="rId8" Type="http://schemas.openxmlformats.org/officeDocument/2006/relationships/font" Target="fonts/Poppi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ce888c75e4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ce888c75e4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5" name="Google Shape;75;p1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" name="Google Shape;76;p1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11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2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12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88" name="Google Shape;88;p1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9" name="Google Shape;89;p12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2" name="Google Shape;92;p1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3" name="Google Shape;93;p13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5" name="Google Shape;95;p13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6" name="Google Shape;96;p13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8" name="Google Shape;98;p13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9" name="Google Shape;99;p13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3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2" name="Google Shape;102;p1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Google Shape;103;p13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6" name="Google Shape;106;p14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8" name="Google Shape;108;p1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" name="Google Shape;109;p14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1">
  <p:cSld name="TITLE_AND_BODY_1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" type="subTitle"/>
          </p:nvPr>
        </p:nvSpPr>
        <p:spPr>
          <a:xfrm>
            <a:off x="413650" y="1666625"/>
            <a:ext cx="81336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4" name="Google Shape;114;p1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" name="Google Shape;115;p15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16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19" name="Google Shape;119;p16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21" name="Google Shape;121;p16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 1">
  <p:cSld name="TITLE_1_3">
    <p:bg>
      <p:bgPr>
        <a:solidFill>
          <a:srgbClr val="09100F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4" name="Google Shape;124;p17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25" name="Google Shape;125;p1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17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7" name="Google Shape;17;p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4"/>
          <p:cNvSpPr txBox="1"/>
          <p:nvPr>
            <p:ph idx="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" name="Google Shape;30;p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Google Shape;31;p5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6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6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6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5" name="Google Shape;45;p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48" name="Google Shape;48;p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Google Shape;49;p8"/>
          <p:cNvSpPr txBox="1"/>
          <p:nvPr>
            <p:ph idx="1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3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4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3" name="Google Shape;53;p8"/>
          <p:cNvCxnSpPr/>
          <p:nvPr/>
        </p:nvCxnSpPr>
        <p:spPr>
          <a:xfrm>
            <a:off x="4632100" y="1876650"/>
            <a:ext cx="0" cy="2614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8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9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2" name="Google Shape;62;p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Google Shape;63;p9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0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9" name="Google Shape;69;p1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" name="Google Shape;70;p10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413650" y="6049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Sales enablement charter template</a:t>
            </a:r>
            <a:endParaRPr/>
          </a:p>
        </p:txBody>
      </p:sp>
      <p:sp>
        <p:nvSpPr>
          <p:cNvPr id="133" name="Google Shape;133;p1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34" name="Google Shape;134;p18"/>
          <p:cNvGraphicFramePr/>
          <p:nvPr/>
        </p:nvGraphicFramePr>
        <p:xfrm>
          <a:off x="447617" y="12312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{3903FC42-5D7D-4801-B804-4E6DEABD747E}</a:tableStyleId>
              </a:tblPr>
              <a:tblGrid>
                <a:gridCol w="3945775"/>
                <a:gridCol w="4457150"/>
              </a:tblGrid>
              <a:tr h="269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Opportunity Statement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Champions / Sponsor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</a:tr>
              <a:tr h="179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Defines the challenges of the current situation and the value SE can bring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Who is the SE sponsor? (it’s often the head of sales)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269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Mission Statement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Audience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</a:tr>
              <a:tr h="415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Outlines what the enablement function is intended to accomplish. What does the enablement function do? Who does it do it for? Why does the work need to be performed?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Outlines the target audience for SE efforts (sales, presales, partners) and any complexities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5" name="Google Shape;135;p18"/>
          <p:cNvGraphicFramePr/>
          <p:nvPr/>
        </p:nvGraphicFramePr>
        <p:xfrm>
          <a:off x="447617" y="25792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{3903FC42-5D7D-4801-B804-4E6DEABD747E}</a:tableStyleId>
              </a:tblPr>
              <a:tblGrid>
                <a:gridCol w="2679700"/>
                <a:gridCol w="2810875"/>
                <a:gridCol w="2912350"/>
              </a:tblGrid>
              <a:tr h="220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Goals – Scope summary &amp; parameters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Outcomes and metrics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Success drivers &amp; budget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</a:tr>
              <a:tr h="533200">
                <a:tc>
                  <a:txBody>
                    <a:bodyPr/>
                    <a:lstStyle/>
                    <a:p>
                      <a:pPr indent="-2794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is the core scope of sales enablement?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2794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is SE accountable for?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2794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Where does SE start and stop?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2794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functions have inputs or outputs?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2794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are the expected outcomes?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2794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are the measurements of success?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2794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How will SE know it has been successful?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2794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Who is funding the function and programs?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2794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does SE need to be successful?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2794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is the customer journey &amp; how does SE support it?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2204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Logistics and Resources</a:t>
                      </a:r>
                      <a:endParaRPr b="1" sz="9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 hMerge="1"/>
                <a:tc hMerge="1"/>
              </a:tr>
              <a:tr h="220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Risks and dependencies 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Success drivers</a:t>
                      </a:r>
                      <a:endParaRPr b="1" sz="9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Budget</a:t>
                      </a:r>
                      <a:endParaRPr b="1" sz="9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</a:tr>
              <a:tr h="436625">
                <a:tc>
                  <a:txBody>
                    <a:bodyPr/>
                    <a:lstStyle/>
                    <a:p>
                      <a:pPr indent="-2794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are obstacles for success?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2794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will cause the efforts to fail?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2794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Who or what does the SE function depend on?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2794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does SE need to be successful?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2794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How will SE support the customer journey?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2794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Who is funding the function &amp; programs?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2794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resources &amp; tools are needed?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