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SemiBold"/>
      <p:regular r:id="rId18"/>
      <p:bold r:id="rId19"/>
      <p:italic r:id="rId20"/>
      <p:boldItalic r:id="rId21"/>
    </p:embeddedFont>
    <p:embeddedFont>
      <p:font typeface="Spectral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22" Type="http://schemas.openxmlformats.org/officeDocument/2006/relationships/font" Target="fonts/SpectralLight-regular.fntdata"/><Relationship Id="rId21" Type="http://schemas.openxmlformats.org/officeDocument/2006/relationships/font" Target="fonts/PoppinsSemiBold-boldItalic.fntdata"/><Relationship Id="rId24" Type="http://schemas.openxmlformats.org/officeDocument/2006/relationships/font" Target="fonts/SpectralLight-italic.fntdata"/><Relationship Id="rId23" Type="http://schemas.openxmlformats.org/officeDocument/2006/relationships/font" Target="fonts/Spectral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pectral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19" Type="http://schemas.openxmlformats.org/officeDocument/2006/relationships/font" Target="fonts/PoppinsSemiBold-bold.fntdata"/><Relationship Id="rId18" Type="http://schemas.openxmlformats.org/officeDocument/2006/relationships/font" Target="fonts/Poppi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26dded18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26dded18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26dded18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26dded18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26dded18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26dded18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Sandler pain funnel</a:t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8"/>
          <p:cNvSpPr/>
          <p:nvPr/>
        </p:nvSpPr>
        <p:spPr>
          <a:xfrm rot="10800000">
            <a:off x="480275" y="1497300"/>
            <a:ext cx="4007700" cy="34938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8"/>
          <p:cNvSpPr/>
          <p:nvPr/>
        </p:nvSpPr>
        <p:spPr>
          <a:xfrm rot="10800000">
            <a:off x="859625" y="2159400"/>
            <a:ext cx="3249000" cy="28317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18"/>
          <p:cNvSpPr/>
          <p:nvPr/>
        </p:nvSpPr>
        <p:spPr>
          <a:xfrm rot="10800000">
            <a:off x="1269100" y="2873700"/>
            <a:ext cx="2429700" cy="21174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18"/>
          <p:cNvSpPr/>
          <p:nvPr/>
        </p:nvSpPr>
        <p:spPr>
          <a:xfrm rot="10800000">
            <a:off x="1642475" y="3524400"/>
            <a:ext cx="1683300" cy="14667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737550" y="1497300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Level 1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737550" y="2183405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Level 2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737550" y="286513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Level 3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737550" y="351849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b="1" sz="16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4674225" y="3327518"/>
            <a:ext cx="4007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Emotional Impact</a:t>
            </a:r>
            <a:b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Who else in your organisation is aware of and affected by this issue?</a:t>
            </a:r>
            <a:b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Is the organization committed to fixing it now?</a:t>
            </a:r>
            <a:b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What happens if you do nothing?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674225" y="4066300"/>
            <a:ext cx="39285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Is there anything else I should know that would be helpful?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5" name="Google Shape;145;p18"/>
          <p:cNvCxnSpPr/>
          <p:nvPr/>
        </p:nvCxnSpPr>
        <p:spPr>
          <a:xfrm>
            <a:off x="4044700" y="1745550"/>
            <a:ext cx="5244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3605775" y="2584050"/>
            <a:ext cx="963300" cy="0"/>
          </a:xfrm>
          <a:prstGeom prst="straightConnector1">
            <a:avLst/>
          </a:prstGeom>
          <a:noFill/>
          <a:ln cap="flat" cmpd="sng" w="9525">
            <a:solidFill>
              <a:srgbClr val="46464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3230350" y="3423961"/>
            <a:ext cx="1338600" cy="0"/>
          </a:xfrm>
          <a:prstGeom prst="straightConnector1">
            <a:avLst/>
          </a:prstGeom>
          <a:noFill/>
          <a:ln cap="flat" cmpd="sng" w="9525">
            <a:solidFill>
              <a:srgbClr val="8387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2616525" y="4241275"/>
            <a:ext cx="19527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8"/>
          <p:cNvSpPr txBox="1"/>
          <p:nvPr/>
        </p:nvSpPr>
        <p:spPr>
          <a:xfrm>
            <a:off x="4675034" y="2489318"/>
            <a:ext cx="4007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Business Reasons</a:t>
            </a:r>
            <a:b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Out of everything you could have chosen to solve for, why this?</a:t>
            </a:r>
            <a:b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What have you already tried to solve for this? How has this worked?</a:t>
            </a:r>
            <a:b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What is the potential impact of revenue?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4675034" y="1653427"/>
            <a:ext cx="4007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Surface Problems</a:t>
            </a:r>
            <a:b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Tell me more about that …</a:t>
            </a:r>
            <a:b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Can you be more specific? Maybe give me an example?</a:t>
            </a:r>
            <a:b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Why do you suppose this is happening?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Sandler pain funnel</a:t>
            </a:r>
            <a:endParaRPr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9"/>
          <p:cNvSpPr/>
          <p:nvPr/>
        </p:nvSpPr>
        <p:spPr>
          <a:xfrm rot="10800000">
            <a:off x="480275" y="1497300"/>
            <a:ext cx="4007700" cy="34938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19"/>
          <p:cNvSpPr/>
          <p:nvPr/>
        </p:nvSpPr>
        <p:spPr>
          <a:xfrm rot="10800000">
            <a:off x="859625" y="2159400"/>
            <a:ext cx="3249000" cy="28317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9"/>
          <p:cNvSpPr/>
          <p:nvPr/>
        </p:nvSpPr>
        <p:spPr>
          <a:xfrm rot="10800000">
            <a:off x="1269100" y="2873700"/>
            <a:ext cx="2429700" cy="21174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19"/>
          <p:cNvSpPr/>
          <p:nvPr/>
        </p:nvSpPr>
        <p:spPr>
          <a:xfrm rot="10800000">
            <a:off x="1642475" y="3524400"/>
            <a:ext cx="1683300" cy="14667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737550" y="1497300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Level 1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737550" y="2183405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Level 2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737550" y="286513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Level 3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737550" y="351849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b="1" sz="16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4674225" y="3327518"/>
            <a:ext cx="4007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Emotional Impact</a:t>
            </a:r>
            <a:b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4674225" y="4066300"/>
            <a:ext cx="39285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7" name="Google Shape;167;p19"/>
          <p:cNvCxnSpPr/>
          <p:nvPr/>
        </p:nvCxnSpPr>
        <p:spPr>
          <a:xfrm>
            <a:off x="4044700" y="1745550"/>
            <a:ext cx="5244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9"/>
          <p:cNvCxnSpPr/>
          <p:nvPr/>
        </p:nvCxnSpPr>
        <p:spPr>
          <a:xfrm>
            <a:off x="3605775" y="2584050"/>
            <a:ext cx="963300" cy="0"/>
          </a:xfrm>
          <a:prstGeom prst="straightConnector1">
            <a:avLst/>
          </a:prstGeom>
          <a:noFill/>
          <a:ln cap="flat" cmpd="sng" w="9525">
            <a:solidFill>
              <a:srgbClr val="46464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9"/>
          <p:cNvCxnSpPr/>
          <p:nvPr/>
        </p:nvCxnSpPr>
        <p:spPr>
          <a:xfrm>
            <a:off x="3230350" y="3423961"/>
            <a:ext cx="1338600" cy="0"/>
          </a:xfrm>
          <a:prstGeom prst="straightConnector1">
            <a:avLst/>
          </a:prstGeom>
          <a:noFill/>
          <a:ln cap="flat" cmpd="sng" w="9525">
            <a:solidFill>
              <a:srgbClr val="8387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2616525" y="4241275"/>
            <a:ext cx="19527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19"/>
          <p:cNvSpPr txBox="1"/>
          <p:nvPr/>
        </p:nvSpPr>
        <p:spPr>
          <a:xfrm>
            <a:off x="4675034" y="2489318"/>
            <a:ext cx="4007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Business Reasons</a:t>
            </a:r>
            <a:b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endParaRPr sz="9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4675034" y="1653427"/>
            <a:ext cx="4007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Surface Problems</a:t>
            </a:r>
            <a:br>
              <a:rPr b="1"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Your question here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Sandler Pain Funnel Questions</a:t>
            </a:r>
            <a:endParaRPr/>
          </a:p>
        </p:txBody>
      </p:sp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413650" y="1667373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580150" y="1759473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What is your goal for [Operational area] this [Year/Quarter/Month]?</a:t>
            </a:r>
            <a:endParaRPr sz="7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4556148" y="1658373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4716875" y="1856823"/>
            <a:ext cx="3121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Why do you suppose this is happening?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 rot="10800000">
            <a:off x="4036425" y="2071423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4" name="Google Shape;184;p20"/>
          <p:cNvSpPr/>
          <p:nvPr/>
        </p:nvSpPr>
        <p:spPr>
          <a:xfrm>
            <a:off x="413650" y="2610148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580150" y="2702248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How are you currently tracking against [Business goal]?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4556148" y="2601148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4716875" y="2799598"/>
            <a:ext cx="3121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How long has that been a problem?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8" name="Google Shape;188;p20"/>
          <p:cNvCxnSpPr/>
          <p:nvPr/>
        </p:nvCxnSpPr>
        <p:spPr>
          <a:xfrm rot="10800000">
            <a:off x="4036425" y="3014198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9" name="Google Shape;189;p20"/>
          <p:cNvSpPr/>
          <p:nvPr/>
        </p:nvSpPr>
        <p:spPr>
          <a:xfrm>
            <a:off x="413650" y="3543923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80150" y="3636023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you focused on as a business right now?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4556148" y="3534923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4716875" y="3634082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have you already tried to solve for this? How has that worked?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3" name="Google Shape;193;p20"/>
          <p:cNvCxnSpPr/>
          <p:nvPr/>
        </p:nvCxnSpPr>
        <p:spPr>
          <a:xfrm rot="10800000">
            <a:off x="4036425" y="3947973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Sandler Pain Funnel Questions</a:t>
            </a:r>
            <a:endParaRPr/>
          </a:p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413650" y="1662032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580150" y="1754132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What were you hoping to accomplish during today’s call?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4556148" y="1653032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4716875" y="1763737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How does solving [Problem] bring you closer to [Strategic objective]?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 rot="10800000">
            <a:off x="4036425" y="2066082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05" name="Google Shape;205;p21"/>
          <p:cNvSpPr/>
          <p:nvPr/>
        </p:nvSpPr>
        <p:spPr>
          <a:xfrm>
            <a:off x="413650" y="2604807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580150" y="2620707"/>
            <a:ext cx="32775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Can you walk me through </a:t>
            </a:r>
            <a:b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[Operational area] process from </a:t>
            </a:r>
            <a:b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[first step] to [business outcome]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4556148" y="2595807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4716875" y="2794257"/>
            <a:ext cx="327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How much do you think this has cost you?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9" name="Google Shape;209;p21"/>
          <p:cNvCxnSpPr/>
          <p:nvPr/>
        </p:nvCxnSpPr>
        <p:spPr>
          <a:xfrm rot="10800000">
            <a:off x="4036425" y="3008857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0" name="Google Shape;210;p21"/>
          <p:cNvSpPr/>
          <p:nvPr/>
        </p:nvSpPr>
        <p:spPr>
          <a:xfrm>
            <a:off x="413650" y="3538582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580150" y="3630682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 you be more specific? Maybe give me an example.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4556148" y="3529582"/>
            <a:ext cx="3513300" cy="750900"/>
          </a:xfrm>
          <a:prstGeom prst="roundRect">
            <a:avLst>
              <a:gd fmla="val 3719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4716875" y="3628741"/>
            <a:ext cx="3121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Who else in your organization is aware of and affected by this issue?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4" name="Google Shape;214;p21"/>
          <p:cNvCxnSpPr/>
          <p:nvPr/>
        </p:nvCxnSpPr>
        <p:spPr>
          <a:xfrm rot="10800000">
            <a:off x="4036425" y="3942632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