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7" r:id="rId3"/>
    <p:sldId id="339" r:id="rId4"/>
    <p:sldId id="291" r:id="rId5"/>
    <p:sldId id="341" r:id="rId6"/>
    <p:sldId id="348" r:id="rId7"/>
    <p:sldId id="335" r:id="rId8"/>
    <p:sldId id="336" r:id="rId9"/>
    <p:sldId id="349" r:id="rId10"/>
    <p:sldId id="290" r:id="rId11"/>
    <p:sldId id="337" r:id="rId12"/>
    <p:sldId id="347" r:id="rId13"/>
    <p:sldId id="338" r:id="rId14"/>
    <p:sldId id="33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247"/>
  </p:normalViewPr>
  <p:slideViewPr>
    <p:cSldViewPr snapToGrid="0">
      <p:cViewPr varScale="1">
        <p:scale>
          <a:sx n="120" d="100"/>
          <a:sy n="120" d="100"/>
        </p:scale>
        <p:origin x="1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983213-4FC9-85F4-0145-F9DE70E5C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B27CE-4D77-2227-61D3-3580D6B71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7BD7D-0670-7446-8F32-57E1046942D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A52CA-8AD1-3CF3-1BFB-40BAD529C5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BC1CB-E71D-8964-F18E-5948CA5F80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5B2B8-71AF-F740-A4CF-54AD1EE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15D8-EDBF-DA4D-BB1D-17CE1A3FADE9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CDA58-3ED7-B04B-BC62-515EF9D80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CDA58-3ED7-B04B-BC62-515EF9D80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8D1C-B3F9-C9E8-6501-ACB4BF4D0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7479E-FC96-1BF0-68D2-9399C8357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44665-CC75-66E0-A72A-84A06D41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F4F6-D289-1A3E-305F-74291ED9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 err="1"/>
              <a:t>www.eastasiaecon.com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6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C10F-C534-9A8D-D59D-C7E2145E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30BB6-1D1C-4E87-AACC-1432139A3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1EF8A-98DF-394F-CD25-03FDDFEF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FD39D-ADED-ADF2-5783-D8980CC6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</p:spTree>
    <p:extLst>
      <p:ext uri="{BB962C8B-B14F-4D97-AF65-F5344CB8AC3E}">
        <p14:creationId xmlns:p14="http://schemas.microsoft.com/office/powerpoint/2010/main" val="42496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6DA66A-B2BE-36E3-70A6-34067DA70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62F44-F5D8-7D1C-B395-64853E0CA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841B6-BB10-4FEC-0941-D5314D28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1579A-E2EF-E52F-DCF8-85D7C258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</p:spTree>
    <p:extLst>
      <p:ext uri="{BB962C8B-B14F-4D97-AF65-F5344CB8AC3E}">
        <p14:creationId xmlns:p14="http://schemas.microsoft.com/office/powerpoint/2010/main" val="11002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7AF5-77A4-73D9-C645-7A504B08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3DC0-BA44-DB56-AC46-1A54B96C7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7D772-BA60-C31E-C415-FE110F959AD4}"/>
              </a:ext>
            </a:extLst>
          </p:cNvPr>
          <p:cNvSpPr/>
          <p:nvPr userDrawn="1"/>
        </p:nvSpPr>
        <p:spPr>
          <a:xfrm>
            <a:off x="-2" y="6306457"/>
            <a:ext cx="12192000" cy="551543"/>
          </a:xfrm>
          <a:prstGeom prst="rect">
            <a:avLst/>
          </a:prstGeom>
          <a:blipFill dpi="0" rotWithShape="1">
            <a:blip r:embed="rId2">
              <a:alphaModFix amt="50259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0C44-D5FE-EEA1-587B-BA95EA8D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DCDF9-7C97-4DE4-DEF0-799A581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717DD-FD05-D941-E39B-3B6C2761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399665"/>
            <a:ext cx="2743200" cy="365125"/>
          </a:xfrm>
        </p:spPr>
        <p:txBody>
          <a:bodyPr/>
          <a:lstStyle/>
          <a:p>
            <a:fld id="{5C12E0F2-FF93-1241-9906-F590209A76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46F29-5BDD-74CA-5D67-6BA4C16B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FE1F1-37CD-2F95-6E03-49694291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14470-B3BC-2D54-A859-8E6DB5BCDD64}"/>
              </a:ext>
            </a:extLst>
          </p:cNvPr>
          <p:cNvSpPr/>
          <p:nvPr userDrawn="1"/>
        </p:nvSpPr>
        <p:spPr>
          <a:xfrm>
            <a:off x="0" y="6281819"/>
            <a:ext cx="12192000" cy="551543"/>
          </a:xfrm>
          <a:prstGeom prst="rect">
            <a:avLst/>
          </a:prstGeom>
          <a:blipFill dpi="0" rotWithShape="1">
            <a:blip r:embed="rId2">
              <a:alphaModFix amt="50259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31B6D-2F54-B00F-D978-C05E214E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244C-8F8F-C3DC-FC69-ABC692D9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A7BE-9574-8D59-9A2A-789D0C79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377131"/>
            <a:ext cx="2743200" cy="365125"/>
          </a:xfrm>
        </p:spPr>
        <p:txBody>
          <a:bodyPr/>
          <a:lstStyle/>
          <a:p>
            <a:fld id="{5C12E0F2-FF93-1241-9906-F590209A76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71B3-E002-434F-876E-53531DDC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1FF35-DEBF-96A7-F478-4D9F7636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F39EF-6C6E-4BF0-4BB9-DA5CA7D6C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0BA8A7-A631-54F3-B3A0-D26AEFF5169E}"/>
              </a:ext>
            </a:extLst>
          </p:cNvPr>
          <p:cNvSpPr/>
          <p:nvPr userDrawn="1"/>
        </p:nvSpPr>
        <p:spPr>
          <a:xfrm>
            <a:off x="0" y="6281819"/>
            <a:ext cx="12192000" cy="551543"/>
          </a:xfrm>
          <a:prstGeom prst="rect">
            <a:avLst/>
          </a:prstGeom>
          <a:blipFill dpi="0" rotWithShape="1">
            <a:blip r:embed="rId2">
              <a:alphaModFix amt="50259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9573B-F028-7BF3-7CBE-72383A56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890AD-63DB-FD9E-020E-3B13F921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E3E5A-8691-CF83-2FDB-D1657346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361596"/>
            <a:ext cx="2743200" cy="365125"/>
          </a:xfrm>
        </p:spPr>
        <p:txBody>
          <a:bodyPr/>
          <a:lstStyle/>
          <a:p>
            <a:fld id="{5C12E0F2-FF93-1241-9906-F590209A76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3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A6A9-F0EF-F834-F049-DFD3E8E6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5AD9-D660-33C6-1E8C-07573D11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E6BE8-84E7-0E01-791D-43B5CC41E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C8D78-3924-0348-15B2-9DD92363D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5C5CF-AFBC-A201-FDEB-6F48C25EE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7CB4C-CDFD-6BE0-A3F1-D6BAADCC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D268E-F902-BC3B-6734-E7A1FB9B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</p:spTree>
    <p:extLst>
      <p:ext uri="{BB962C8B-B14F-4D97-AF65-F5344CB8AC3E}">
        <p14:creationId xmlns:p14="http://schemas.microsoft.com/office/powerpoint/2010/main" val="425734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AD4C-7669-D155-CCA7-DE12549C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507C4-8635-D474-CD07-EFFFB269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D9B7B-B8CE-ED3B-CCF7-5FE65DCB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</p:spTree>
    <p:extLst>
      <p:ext uri="{BB962C8B-B14F-4D97-AF65-F5344CB8AC3E}">
        <p14:creationId xmlns:p14="http://schemas.microsoft.com/office/powerpoint/2010/main" val="118454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2C587-3EF9-6091-DEE1-76A74CD6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1AAFA-A3D8-5B25-B3C7-25DF43D3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</p:spTree>
    <p:extLst>
      <p:ext uri="{BB962C8B-B14F-4D97-AF65-F5344CB8AC3E}">
        <p14:creationId xmlns:p14="http://schemas.microsoft.com/office/powerpoint/2010/main" val="25565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D6DF-68E3-1698-F374-5EE8CAFF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2AC1B-2956-15EA-7DBE-E38CF288C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2CBF9-94AF-800F-C519-3C5079DC4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66991-C166-5BF2-E0F8-81703561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558D8-54F9-F8B9-1AF7-3100601C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</p:spTree>
    <p:extLst>
      <p:ext uri="{BB962C8B-B14F-4D97-AF65-F5344CB8AC3E}">
        <p14:creationId xmlns:p14="http://schemas.microsoft.com/office/powerpoint/2010/main" val="164657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1105-B0C6-A888-2B27-E0123763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8C04B-69B0-84ED-8D89-B8F5CA07A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8A2E0-6A0C-5A7B-D556-81FA3EFFC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4C5A9-6C56-F030-1DAB-35BE0F93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252BA-42A1-8C9D-B6D0-16097A07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</p:spTree>
    <p:extLst>
      <p:ext uri="{BB962C8B-B14F-4D97-AF65-F5344CB8AC3E}">
        <p14:creationId xmlns:p14="http://schemas.microsoft.com/office/powerpoint/2010/main" val="19709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4000">
              <a:schemeClr val="accent6">
                <a:lumMod val="40000"/>
                <a:lumOff val="60000"/>
              </a:schemeClr>
            </a:gs>
            <a:gs pos="68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F8AFF-0674-CC3A-6E66-5FF7CAF4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500B9-6D57-B067-2ED1-FAED2EDB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F517C-C719-8156-5D13-3D205753C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7746-1A2F-B228-1A61-D78D242A1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/>
              <a:t>www.eastasiaecon.com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56D6F-57F3-1FC2-6E19-F548B8874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12E0F2-FF93-1241-9906-F590209A76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3B6C-B00D-01FD-9556-CD02D5959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TSMC, Trump, and the TWD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F02B9-286C-36A0-1143-CB0638DA7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2025</a:t>
            </a:r>
          </a:p>
          <a:p>
            <a:endParaRPr lang="en-US" dirty="0"/>
          </a:p>
          <a:p>
            <a:r>
              <a:rPr lang="en-US" dirty="0" err="1"/>
              <a:t>paul@eastasiaecon.com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0E352-EFE8-90F9-2588-78DBE4D4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71CB-898A-439E-1FBF-5F63E5B4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External surplus</a:t>
            </a:r>
            <a:br>
              <a:rPr lang="en-US" dirty="0"/>
            </a:br>
            <a:r>
              <a:rPr lang="en-US" dirty="0"/>
              <a:t>Shouldn’t the surplus be bigger still?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D44BE-097C-FE1E-CCC3-95D03001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701A9-2443-26B3-29A1-EFDA1844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" name="Content Placeholder 19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2A7C406A-6292-C0E4-3474-C510D3E30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0600"/>
            <a:ext cx="5181600" cy="3141387"/>
          </a:xfrm>
        </p:spPr>
      </p:pic>
      <p:pic>
        <p:nvPicPr>
          <p:cNvPr id="12" name="Content Placeholder 11" descr="A graph of a graph showing the number of stocks&#10;&#10;AI-generated content may be incorrect.">
            <a:extLst>
              <a:ext uri="{FF2B5EF4-FFF2-40B4-BE49-F238E27FC236}">
                <a16:creationId xmlns:a16="http://schemas.microsoft.com/office/drawing/2014/main" id="{0351C7E8-2409-A100-3E44-761F6C7282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</p:spTree>
    <p:extLst>
      <p:ext uri="{BB962C8B-B14F-4D97-AF65-F5344CB8AC3E}">
        <p14:creationId xmlns:p14="http://schemas.microsoft.com/office/powerpoint/2010/main" val="118044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4B78-BBC5-1303-D776-A9786307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Policy and markets</a:t>
            </a:r>
            <a:br>
              <a:rPr lang="en-US" dirty="0"/>
            </a:br>
            <a:r>
              <a:rPr lang="en-US" dirty="0"/>
              <a:t>No pressure to ease…yet</a:t>
            </a:r>
          </a:p>
        </p:txBody>
      </p:sp>
      <p:pic>
        <p:nvPicPr>
          <p:cNvPr id="14" name="Content Placeholder 13" descr="A graph of a graph showing the number of cut cuts&#10;&#10;AI-generated content may be incorrect.">
            <a:extLst>
              <a:ext uri="{FF2B5EF4-FFF2-40B4-BE49-F238E27FC236}">
                <a16:creationId xmlns:a16="http://schemas.microsoft.com/office/drawing/2014/main" id="{AF913DEF-0B0D-A503-B9EB-95D67A33F2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4020"/>
            <a:ext cx="5181600" cy="313454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62B7C-4033-BB67-DC76-040F88DA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89B4C-C742-4CCB-32D1-BF7A0155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" name="Content Placeholder 17" descr="A graph showing the number of the number of individuals&#10;&#10;AI-generated content may be incorrect.">
            <a:extLst>
              <a:ext uri="{FF2B5EF4-FFF2-40B4-BE49-F238E27FC236}">
                <a16:creationId xmlns:a16="http://schemas.microsoft.com/office/drawing/2014/main" id="{E6E43E80-0990-35A9-4B66-A36EA988C8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</p:spTree>
    <p:extLst>
      <p:ext uri="{BB962C8B-B14F-4D97-AF65-F5344CB8AC3E}">
        <p14:creationId xmlns:p14="http://schemas.microsoft.com/office/powerpoint/2010/main" val="12772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03AA-F0EF-C648-C8C3-4EC144E2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Policy and markets</a:t>
            </a:r>
            <a:br>
              <a:rPr lang="en-US" dirty="0"/>
            </a:br>
            <a:r>
              <a:rPr lang="en-US" dirty="0"/>
              <a:t>Cycle slowing, but TWD already weak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68346-8E9D-6ACF-ED16-42D7B853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69732-BA51-8E70-72EC-FDD8916F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6" name="Content Placeholder 45" descr="A graph of a graph showing the price of a stock market&#10;&#10;AI-generated content may be incorrect.">
            <a:extLst>
              <a:ext uri="{FF2B5EF4-FFF2-40B4-BE49-F238E27FC236}">
                <a16:creationId xmlns:a16="http://schemas.microsoft.com/office/drawing/2014/main" id="{95748140-65F4-6460-0025-F7523AE5CC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0600"/>
            <a:ext cx="5181600" cy="3141387"/>
          </a:xfrm>
        </p:spPr>
      </p:pic>
      <p:pic>
        <p:nvPicPr>
          <p:cNvPr id="50" name="Content Placeholder 49" descr="A graph of a graph showing the price of a stock market&#10;&#10;AI-generated content may be incorrect.">
            <a:extLst>
              <a:ext uri="{FF2B5EF4-FFF2-40B4-BE49-F238E27FC236}">
                <a16:creationId xmlns:a16="http://schemas.microsoft.com/office/drawing/2014/main" id="{C241CE89-571B-30DA-9175-51E99B7F59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</p:spTree>
    <p:extLst>
      <p:ext uri="{BB962C8B-B14F-4D97-AF65-F5344CB8AC3E}">
        <p14:creationId xmlns:p14="http://schemas.microsoft.com/office/powerpoint/2010/main" val="383412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878A-4A5E-C99E-E57C-BF06C002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Policy and markets</a:t>
            </a:r>
            <a:br>
              <a:rPr lang="en-US" dirty="0"/>
            </a:br>
            <a:r>
              <a:rPr lang="en-US" dirty="0"/>
              <a:t>An opportunity for politicians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1F3D-DB3E-D7C6-5780-E18DD8F1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8280B-9E95-61C0-E834-8E4B7F00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Content Placeholder 11" descr="A graph of a graph showing the price of a stock market&#10;&#10;AI-generated content may be incorrect.">
            <a:extLst>
              <a:ext uri="{FF2B5EF4-FFF2-40B4-BE49-F238E27FC236}">
                <a16:creationId xmlns:a16="http://schemas.microsoft.com/office/drawing/2014/main" id="{DB85B2BF-5ED3-2F78-6A7F-B73E42E6BB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  <p:pic>
        <p:nvPicPr>
          <p:cNvPr id="14" name="Content Placeholder 13" descr="A graph of the number of countries/regions&#10;&#10;AI-generated content may be incorrect.">
            <a:extLst>
              <a:ext uri="{FF2B5EF4-FFF2-40B4-BE49-F238E27FC236}">
                <a16:creationId xmlns:a16="http://schemas.microsoft.com/office/drawing/2014/main" id="{8D49AD68-DDB9-C84D-DA49-DC5A8E0936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30600"/>
            <a:ext cx="5181600" cy="3141387"/>
          </a:xfrm>
        </p:spPr>
      </p:pic>
    </p:spTree>
    <p:extLst>
      <p:ext uri="{BB962C8B-B14F-4D97-AF65-F5344CB8AC3E}">
        <p14:creationId xmlns:p14="http://schemas.microsoft.com/office/powerpoint/2010/main" val="226051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E60950-9E6D-B757-50AE-03BA8557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3809"/>
            <a:ext cx="10515600" cy="1025191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www.eastasiaecon.com</a:t>
            </a:r>
            <a:r>
              <a:rPr lang="en-US" sz="5400" dirty="0"/>
              <a:t>/</a:t>
            </a:r>
            <a:r>
              <a:rPr lang="en-US" sz="5400" dirty="0" err="1"/>
              <a:t>tw</a:t>
            </a:r>
            <a:r>
              <a:rPr lang="en-US" sz="5400" dirty="0"/>
              <a:t>/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7B88-BEAD-8F1A-A382-0E339ABC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17D75-B504-B736-2FF6-03ED554B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3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098C-04B7-36CA-47A4-1BCE861C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365125"/>
            <a:ext cx="11653284" cy="1325563"/>
          </a:xfrm>
        </p:spPr>
        <p:txBody>
          <a:bodyPr/>
          <a:lstStyle/>
          <a:p>
            <a:pPr algn="ctr"/>
            <a:r>
              <a:rPr lang="en-US" b="1" dirty="0"/>
              <a:t>Domestic inflation</a:t>
            </a:r>
            <a:br>
              <a:rPr lang="en-US" b="1" dirty="0"/>
            </a:br>
            <a:r>
              <a:rPr lang="en-US" dirty="0"/>
              <a:t>A different economy trajectory since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26C32-9F84-DD89-BC2A-99DA2032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F3C6-2F80-4457-3881-674C0C37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6" name="Content Placeholder 25" descr="A graph of a graph showing the number of the same numbers&#10;&#10;AI-generated content may be incorrect.">
            <a:extLst>
              <a:ext uri="{FF2B5EF4-FFF2-40B4-BE49-F238E27FC236}">
                <a16:creationId xmlns:a16="http://schemas.microsoft.com/office/drawing/2014/main" id="{3D8775A5-E28A-A270-4E5B-28415D466F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0600"/>
            <a:ext cx="5181600" cy="3141387"/>
          </a:xfrm>
        </p:spPr>
      </p:pic>
      <p:pic>
        <p:nvPicPr>
          <p:cNvPr id="8" name="Content Placeholder 7" descr="A graph of the global trade&#10;&#10;AI-generated content may be incorrect.">
            <a:extLst>
              <a:ext uri="{FF2B5EF4-FFF2-40B4-BE49-F238E27FC236}">
                <a16:creationId xmlns:a16="http://schemas.microsoft.com/office/drawing/2014/main" id="{9E21319A-AD82-2B6C-6229-15666D5F5D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</p:spTree>
    <p:extLst>
      <p:ext uri="{BB962C8B-B14F-4D97-AF65-F5344CB8AC3E}">
        <p14:creationId xmlns:p14="http://schemas.microsoft.com/office/powerpoint/2010/main" val="158587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28CB-057B-C088-FBEC-82407B85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Domestic inflation</a:t>
            </a:r>
            <a:br>
              <a:rPr lang="en-US" b="1" dirty="0"/>
            </a:br>
            <a:r>
              <a:rPr lang="en-US" dirty="0"/>
              <a:t>TSMC lifts the economy…and prices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BEFF3-D5BE-A434-DA24-A1D61419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F3E5-EEAF-4A7B-34C4-54484964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Content Placeholder 11" descr="A graph of a graph showing the growth of the company's export&#10;&#10;AI-generated content may be incorrect.">
            <a:extLst>
              <a:ext uri="{FF2B5EF4-FFF2-40B4-BE49-F238E27FC236}">
                <a16:creationId xmlns:a16="http://schemas.microsoft.com/office/drawing/2014/main" id="{EF34364C-7197-478D-F3B4-FD87A4E6F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0600"/>
            <a:ext cx="5181600" cy="3141387"/>
          </a:xfrm>
        </p:spPr>
      </p:pic>
      <p:pic>
        <p:nvPicPr>
          <p:cNvPr id="16" name="Content Placeholder 15" descr="A graph of a number of prices&#10;&#10;AI-generated content may be incorrect.">
            <a:extLst>
              <a:ext uri="{FF2B5EF4-FFF2-40B4-BE49-F238E27FC236}">
                <a16:creationId xmlns:a16="http://schemas.microsoft.com/office/drawing/2014/main" id="{852D7946-E006-FE5A-6397-0FE42028DC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</p:spTree>
    <p:extLst>
      <p:ext uri="{BB962C8B-B14F-4D97-AF65-F5344CB8AC3E}">
        <p14:creationId xmlns:p14="http://schemas.microsoft.com/office/powerpoint/2010/main" val="241335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BBBE1-D14B-988A-59E8-8F20828F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71171-1F81-6463-B0AE-922F4E63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76FE80-F659-0D51-324F-FFB8BB71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3" y="365125"/>
            <a:ext cx="1179195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Domestic inflation</a:t>
            </a:r>
            <a:br>
              <a:rPr lang="en-US" b="1" dirty="0"/>
            </a:br>
            <a:r>
              <a:rPr lang="en-US" dirty="0"/>
              <a:t>Like Japan, out of deflation</a:t>
            </a:r>
          </a:p>
        </p:txBody>
      </p:sp>
      <p:pic>
        <p:nvPicPr>
          <p:cNvPr id="18" name="Content Placeholder 17" descr="A graph of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F6623974-89FE-3783-E7A7-BB8EC4F5C6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  <p:pic>
        <p:nvPicPr>
          <p:cNvPr id="22" name="Content Placeholder 21" descr="A graph showing a growing trend&#10;&#10;AI-generated content may be incorrect.">
            <a:extLst>
              <a:ext uri="{FF2B5EF4-FFF2-40B4-BE49-F238E27FC236}">
                <a16:creationId xmlns:a16="http://schemas.microsoft.com/office/drawing/2014/main" id="{7B140B55-DE5C-DC18-413C-FC71A67D87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30600"/>
            <a:ext cx="5181600" cy="3141387"/>
          </a:xfrm>
        </p:spPr>
      </p:pic>
    </p:spTree>
    <p:extLst>
      <p:ext uri="{BB962C8B-B14F-4D97-AF65-F5344CB8AC3E}">
        <p14:creationId xmlns:p14="http://schemas.microsoft.com/office/powerpoint/2010/main" val="125600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1483-48D3-3220-7B08-F1A77F9A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Trump’s agenda</a:t>
            </a:r>
            <a:br>
              <a:rPr lang="en-US" dirty="0"/>
            </a:br>
            <a:r>
              <a:rPr lang="en-US" dirty="0"/>
              <a:t>Under-sized </a:t>
            </a:r>
            <a:r>
              <a:rPr lang="en-US" dirty="0" err="1"/>
              <a:t>defence</a:t>
            </a:r>
            <a:r>
              <a:rPr lang="en-US" dirty="0"/>
              <a:t> spending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2F602-57F1-A186-2D0D-AB9FCBD0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32FC8-A0B5-9065-1F94-38EC14A0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Content Placeholder 13" descr="A graph of a graph showing the growth of the government&#10;&#10;AI-generated content may be incorrect.">
            <a:extLst>
              <a:ext uri="{FF2B5EF4-FFF2-40B4-BE49-F238E27FC236}">
                <a16:creationId xmlns:a16="http://schemas.microsoft.com/office/drawing/2014/main" id="{52B6BE25-F96D-F8D8-D79A-EFF99F8EDF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0600"/>
            <a:ext cx="5181600" cy="3141387"/>
          </a:xfrm>
        </p:spPr>
      </p:pic>
      <p:pic>
        <p:nvPicPr>
          <p:cNvPr id="18" name="Content Placeholder 17" descr="A graph with a line and a line&#10;&#10;AI-generated content may be incorrect.">
            <a:extLst>
              <a:ext uri="{FF2B5EF4-FFF2-40B4-BE49-F238E27FC236}">
                <a16:creationId xmlns:a16="http://schemas.microsoft.com/office/drawing/2014/main" id="{D4EA3C6F-96FB-8C74-8D5C-3A0E66B447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</p:spTree>
    <p:extLst>
      <p:ext uri="{BB962C8B-B14F-4D97-AF65-F5344CB8AC3E}">
        <p14:creationId xmlns:p14="http://schemas.microsoft.com/office/powerpoint/2010/main" val="204869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B8BB8A-9277-9248-715B-6BDCDBBE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Trump’s agenda</a:t>
            </a:r>
            <a:br>
              <a:rPr lang="en-US" dirty="0"/>
            </a:br>
            <a:r>
              <a:rPr lang="en-US" dirty="0"/>
              <a:t>Over-sized manufacturing base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0CEFD-1660-FCE7-8CC4-BB9E743D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46BD-1A55-29F7-FFB0-4E784A68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2" name="Content Placeholder 21" descr="A graph of the global economy&#10;&#10;AI-generated content may be incorrect.">
            <a:extLst>
              <a:ext uri="{FF2B5EF4-FFF2-40B4-BE49-F238E27FC236}">
                <a16:creationId xmlns:a16="http://schemas.microsoft.com/office/drawing/2014/main" id="{FCA06088-EEF7-F305-A296-923B46BB1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316" y="1825625"/>
            <a:ext cx="7177368" cy="4351338"/>
          </a:xfrm>
        </p:spPr>
      </p:pic>
    </p:spTree>
    <p:extLst>
      <p:ext uri="{BB962C8B-B14F-4D97-AF65-F5344CB8AC3E}">
        <p14:creationId xmlns:p14="http://schemas.microsoft.com/office/powerpoint/2010/main" val="94053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45F82B-A421-BF55-77F0-4B4E91BF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Trump’s agenda</a:t>
            </a:r>
            <a:br>
              <a:rPr lang="en-US" dirty="0"/>
            </a:br>
            <a:r>
              <a:rPr lang="en-US" dirty="0"/>
              <a:t>Over-sized bilateral surplus</a:t>
            </a:r>
          </a:p>
        </p:txBody>
      </p:sp>
      <p:pic>
        <p:nvPicPr>
          <p:cNvPr id="10" name="Content Placeholder 9" descr="A graph of a trade balance&#10;&#10;AI-generated content may be incorrect.">
            <a:extLst>
              <a:ext uri="{FF2B5EF4-FFF2-40B4-BE49-F238E27FC236}">
                <a16:creationId xmlns:a16="http://schemas.microsoft.com/office/drawing/2014/main" id="{F554D155-4E98-5DF1-7589-C6865162C0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  <p:pic>
        <p:nvPicPr>
          <p:cNvPr id="12" name="Content Placeholder 11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DD5A7914-428E-7ABC-D8F6-106FAC473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30600"/>
            <a:ext cx="5181600" cy="31413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D88C2-32E6-69E5-E1A0-B04CFC68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A2B2A-9533-0337-F4EB-E8CA5518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780F07-D114-122F-9D67-B66CEBA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External surplus</a:t>
            </a:r>
            <a:br>
              <a:rPr lang="en-US" dirty="0"/>
            </a:br>
            <a:r>
              <a:rPr lang="en-US" dirty="0"/>
              <a:t>Who’s the next buyer?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6E042-8A58-EDBF-60C9-BFA5D433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D5F79-47CF-11F2-623D-2039E417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Content Placeholder 13" descr="A graph showing the amount of the current account&#10;&#10;AI-generated content may be incorrect.">
            <a:extLst>
              <a:ext uri="{FF2B5EF4-FFF2-40B4-BE49-F238E27FC236}">
                <a16:creationId xmlns:a16="http://schemas.microsoft.com/office/drawing/2014/main" id="{06C17027-BCB9-29AA-BF1E-A67D93B77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900" y="2134394"/>
            <a:ext cx="6172200" cy="3733800"/>
          </a:xfrm>
        </p:spPr>
      </p:pic>
    </p:spTree>
    <p:extLst>
      <p:ext uri="{BB962C8B-B14F-4D97-AF65-F5344CB8AC3E}">
        <p14:creationId xmlns:p14="http://schemas.microsoft.com/office/powerpoint/2010/main" val="346034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26FE51EA-9D60-53EA-D9F2-CB76A4B2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External surplus</a:t>
            </a:r>
            <a:br>
              <a:rPr lang="en-US" dirty="0"/>
            </a:br>
            <a:r>
              <a:rPr lang="en-US" dirty="0"/>
              <a:t>FDI up…but foreign assets already huge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B3945-85B3-6E50-E838-2404298F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www.eastasiaecon.com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CA8D-6FC4-250B-D558-AD8CC57C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E0F2-FF93-1241-9906-F590209A76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6" name="Content Placeholder 25" descr="A graph of a foreign asset&#10;&#10;AI-generated content may be incorrect.">
            <a:extLst>
              <a:ext uri="{FF2B5EF4-FFF2-40B4-BE49-F238E27FC236}">
                <a16:creationId xmlns:a16="http://schemas.microsoft.com/office/drawing/2014/main" id="{EF358110-E37A-DA47-D82F-6CA3F0ADCA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0600"/>
            <a:ext cx="5181600" cy="3141387"/>
          </a:xfrm>
        </p:spPr>
      </p:pic>
      <p:pic>
        <p:nvPicPr>
          <p:cNvPr id="30" name="Content Placeholder 29" descr="A graph of a graph showing the price of the us dollar&#10;&#10;AI-generated content may be incorrect.">
            <a:extLst>
              <a:ext uri="{FF2B5EF4-FFF2-40B4-BE49-F238E27FC236}">
                <a16:creationId xmlns:a16="http://schemas.microsoft.com/office/drawing/2014/main" id="{03C8C207-69C1-D769-F324-0A84F708C4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30600"/>
            <a:ext cx="5181600" cy="3141387"/>
          </a:xfrm>
        </p:spPr>
      </p:pic>
    </p:spTree>
    <p:extLst>
      <p:ext uri="{BB962C8B-B14F-4D97-AF65-F5344CB8AC3E}">
        <p14:creationId xmlns:p14="http://schemas.microsoft.com/office/powerpoint/2010/main" val="134216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3258C1-C084-E343-ADD9-7091D4332B95}" vid="{56886A45-4114-594E-8B2F-0B158F5C8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6707</TotalTime>
  <Words>210</Words>
  <Application>Microsoft Macintosh PowerPoint</Application>
  <PresentationFormat>Widescreen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Georgia</vt:lpstr>
      <vt:lpstr>Office Theme</vt:lpstr>
      <vt:lpstr>TSMC, Trump, and the TWD</vt:lpstr>
      <vt:lpstr>Domestic inflation A different economy trajectory since 2020</vt:lpstr>
      <vt:lpstr>Domestic inflation TSMC lifts the economy…and prices</vt:lpstr>
      <vt:lpstr>Domestic inflation Like Japan, out of deflation</vt:lpstr>
      <vt:lpstr>Trump’s agenda Under-sized defence spending</vt:lpstr>
      <vt:lpstr>Trump’s agenda Over-sized manufacturing base</vt:lpstr>
      <vt:lpstr>Trump’s agenda Over-sized bilateral surplus</vt:lpstr>
      <vt:lpstr>External surplus Who’s the next buyer?</vt:lpstr>
      <vt:lpstr>External surplus FDI up…but foreign assets already huge</vt:lpstr>
      <vt:lpstr>External surplus Shouldn’t the surplus be bigger still?</vt:lpstr>
      <vt:lpstr>Policy and markets No pressure to ease…yet</vt:lpstr>
      <vt:lpstr>Policy and markets Cycle slowing, but TWD already weak </vt:lpstr>
      <vt:lpstr>Policy and markets An opportunity for politicians</vt:lpstr>
      <vt:lpstr>www.eastasiaecon.com/tw/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Cavey</dc:creator>
  <cp:lastModifiedBy>Paul Cavey</cp:lastModifiedBy>
  <cp:revision>34</cp:revision>
  <dcterms:created xsi:type="dcterms:W3CDTF">2025-01-24T02:10:47Z</dcterms:created>
  <dcterms:modified xsi:type="dcterms:W3CDTF">2025-03-17T00:11:04Z</dcterms:modified>
</cp:coreProperties>
</file>