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heme/theme3.xml" ContentType="application/vnd.openxmlformats-officedocument.them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  <p:sldMasterId id="2147483728" r:id="rId2"/>
  </p:sldMasterIdLst>
  <p:notesMasterIdLst>
    <p:notesMasterId r:id="rId9"/>
  </p:notesMasterIdLst>
  <p:sldIdLst>
    <p:sldId id="382" r:id="rId3"/>
    <p:sldId id="384" r:id="rId4"/>
    <p:sldId id="385" r:id="rId5"/>
    <p:sldId id="386" r:id="rId6"/>
    <p:sldId id="383" r:id="rId7"/>
    <p:sldId id="376" r:id="rId8"/>
  </p:sldIdLst>
  <p:sldSz cx="12192000" cy="6858000"/>
  <p:notesSz cx="6797675" cy="9926638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4343"/>
    <a:srgbClr val="3DC08E"/>
    <a:srgbClr val="1A3365"/>
    <a:srgbClr val="FFBB00"/>
    <a:srgbClr val="396F7C"/>
    <a:srgbClr val="B25147"/>
    <a:srgbClr val="44727E"/>
    <a:srgbClr val="F0A239"/>
    <a:srgbClr val="36AB91"/>
    <a:srgbClr val="A8BD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427" autoAdjust="0"/>
    <p:restoredTop sz="93725" autoAdjust="0"/>
  </p:normalViewPr>
  <p:slideViewPr>
    <p:cSldViewPr>
      <p:cViewPr varScale="1">
        <p:scale>
          <a:sx n="108" d="100"/>
          <a:sy n="108" d="100"/>
        </p:scale>
        <p:origin x="240" y="528"/>
      </p:cViewPr>
      <p:guideLst>
        <p:guide orient="horz" pos="238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5ECEB-5993-419A-A88E-DE0AA28C9EB0}" type="datetimeFigureOut">
              <a:rPr lang="de-DE" smtClean="0"/>
              <a:t>27.02.21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26AFD-8D35-440C-98D2-3CEB164CDE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5322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9.bin"/><Relationship Id="rId4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02C00E-24D6-6D46-91EF-22D77F555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22171D0-D3E6-D24C-A073-B0DE6E599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8AB277-361A-D44F-81F8-075BA065A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27.02.21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A4E840-6A0C-6F4E-B5D9-FECEDF254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DA68EB-357D-5649-9BE4-E4F3C994A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4361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4C89FC-94AA-C74D-9175-559AD0FAF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A1CEB8E-3FEF-FD4C-AEEC-A8A4A76CD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B39C45-778F-4241-8230-17A79F1B1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27.02.21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5B23BD-D4E4-2442-9152-AD4549E71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7D0266-6465-1F4C-86AB-151D2D0F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551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02B8040-A28B-B347-BD8C-5EA0D6B27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2DC78F5-DB66-E64C-96FD-851181D113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3DDCC4-E6B7-DE4E-8F64-5459E5E99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27.02.21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1804C0D-9A01-D94A-8D4B-3783AC324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9AB533-E8AB-784D-9B50-591B17607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5950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80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8235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5866DBD5-BBEC-437B-B37F-6BF2755FDAB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335901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9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fik 4">
            <a:extLst>
              <a:ext uri="{FF2B5EF4-FFF2-40B4-BE49-F238E27FC236}">
                <a16:creationId xmlns:a16="http://schemas.microsoft.com/office/drawing/2014/main" id="{0497CA38-8086-4A83-A292-86607C7F0C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8"/>
            <a:ext cx="12186138" cy="460851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5F2911CE-ED18-40C6-9BEB-5257E2C24DC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8288" y="5805264"/>
            <a:ext cx="3121341" cy="619621"/>
          </a:xfrm>
          <a:prstGeom prst="rect">
            <a:avLst/>
          </a:prstGeom>
        </p:spPr>
      </p:pic>
      <p:sp>
        <p:nvSpPr>
          <p:cNvPr id="7" name="Textplatzhalter 20">
            <a:extLst>
              <a:ext uri="{FF2B5EF4-FFF2-40B4-BE49-F238E27FC236}">
                <a16:creationId xmlns:a16="http://schemas.microsoft.com/office/drawing/2014/main" id="{42609E44-ECAF-4B1E-96D4-0E9E93E98B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5473558"/>
            <a:ext cx="4148635" cy="457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003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62521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76797236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7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0130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41062237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320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6428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62348763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110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9246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084BC617-70E0-4BF3-BDAC-3D0238FBCFF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9015293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98" name="think-cell Folie" r:id="rId5" imgW="338" imgH="338" progId="TCLayout.ActiveDocument.1">
                  <p:embed/>
                </p:oleObj>
              </mc:Choice>
              <mc:Fallback>
                <p:oleObj name="think-cell Folie" r:id="rId5" imgW="338" imgH="33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hteck 1" hidden="1">
            <a:extLst>
              <a:ext uri="{FF2B5EF4-FFF2-40B4-BE49-F238E27FC236}">
                <a16:creationId xmlns:a16="http://schemas.microsoft.com/office/drawing/2014/main" id="{194D8A73-A75D-4D8E-80E9-C1993117B43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3142F2-9013-4767-BCE2-03B227EB1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6" name="Textplatzhalter 10">
            <a:extLst>
              <a:ext uri="{FF2B5EF4-FFF2-40B4-BE49-F238E27FC236}">
                <a16:creationId xmlns:a16="http://schemas.microsoft.com/office/drawing/2014/main" id="{6CCA563E-429C-4434-8BD2-1A32B879B1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DFB0C07B-77C7-4A4E-889D-26DE571079D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5951" y="1484784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7" name="Bildplatzhalter 12">
            <a:extLst>
              <a:ext uri="{FF2B5EF4-FFF2-40B4-BE49-F238E27FC236}">
                <a16:creationId xmlns:a16="http://schemas.microsoft.com/office/drawing/2014/main" id="{C6E87118-92D8-4571-885E-AFD178D1509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4839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8" name="Bildplatzhalter 12">
            <a:extLst>
              <a:ext uri="{FF2B5EF4-FFF2-40B4-BE49-F238E27FC236}">
                <a16:creationId xmlns:a16="http://schemas.microsoft.com/office/drawing/2014/main" id="{2852C9DA-CFE0-41A5-B9AE-16C1AD6B11F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80841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9" name="Bildplatzhalter 12">
            <a:extLst>
              <a:ext uri="{FF2B5EF4-FFF2-40B4-BE49-F238E27FC236}">
                <a16:creationId xmlns:a16="http://schemas.microsoft.com/office/drawing/2014/main" id="{CA057589-E11B-4941-9B64-CCED2B0932A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31328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0" name="Bildplatzhalter 12">
            <a:extLst>
              <a:ext uri="{FF2B5EF4-FFF2-40B4-BE49-F238E27FC236}">
                <a16:creationId xmlns:a16="http://schemas.microsoft.com/office/drawing/2014/main" id="{B442A6B6-ED56-4B7B-A7F8-467E75BD152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5730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74986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5D02BA-6C32-534C-AA72-53103202F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4A00A5-DDDA-6441-8F40-144BDF1512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3A3220-B885-2D48-82DF-0A2D81C42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27.02.21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D7927E-FA01-9048-B154-A85419A8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D45F6B-7CA6-E746-B7C8-921233F79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7215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828219-3BA2-C147-A20C-746144E66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874AF0B-C7CA-3746-95FC-410F58D1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C0D4B4-FE28-944B-858C-FD49F6712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27.02.21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FFD408-AE82-914A-837A-1B19887A7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D1379D-9520-0648-A50E-8DE0664DF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958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BBC011-5580-1147-B2CA-74CE8E5EB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B97274-70A9-A941-BA73-BD3182841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C86CF9-2B71-7D4F-BD9D-A3B895A00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27.02.21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50FBF6-7101-3E4C-925D-D61CDE36E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9A8A00-571A-A743-9A57-518E3C851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23042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26ADF-8107-FA4E-A04F-A371AA355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EE09D12-809F-9046-9025-9F712295F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1F36CCE-B513-0441-AB99-899DEA3FC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27.02.21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55959E-3E36-794F-B6B8-043D3BD02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D48199-2686-4D44-9793-13AD90347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31440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97E4E2-D73F-BF4F-94BA-A274D7C57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81A30E-A539-5B40-8C2D-F4D9426914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593E6E1-7F56-ED46-9831-90EAD87F7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762F161-A661-4C4C-87E0-F8BDD13C3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27.02.21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3D39A93-9A90-E047-BD0A-2885BCF82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46D8EED-5393-1048-B9C7-D02CDE77D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2080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3C1214-A127-B64D-B398-AF0433F6E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55B6C7D-13C7-3E4E-8815-E5F64280F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2FA0D2F-3EE4-7B42-8689-711932406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15955B6-DF52-D64C-AA20-CFF267CF2F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86D10B7-A0DB-C24C-A5E4-326ED791DA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28D701B-8A71-704E-8D6B-A26AF9107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27.02.21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1D282E9-102A-A149-8F4A-8B85F0F54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3015557-1C2C-6A4D-93AB-691F0CFB8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94512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A5F1DE-5F77-2B47-9B9A-B25FDFE1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ED1817C-EB1E-2946-A4E2-C9D3A276A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27.02.21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A516699-E9D6-1D4C-B739-CCF26C011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70B319-5919-1148-8CF9-685496A9A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58172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1AF1396-8167-FF4D-A614-BD73E9C38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27.02.21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D220FE5-8D8B-2744-99B4-22B36FEB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CAAA4D-1463-294B-8D29-EEA32D4BB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31831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AFA4F5-3F94-FE4B-BEBE-28A7B5D10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463FCB-13E7-DC42-A1D0-7E404CBB0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5A9E663-4EB0-4E41-AA04-E529CBC40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AF7B11-3489-BC49-8A96-41399E492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27.02.21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FB87408-15E5-884B-89C9-1BA315FF8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83DE418-E4C4-6D46-B385-D19F3E287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16788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C09D0-A7E5-CA48-941F-B8D62FF58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B380C36-D55B-7E4C-95DE-0659AC0C6A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6D542D0-35CD-FE4B-829C-BF9554F6B0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E9436EA-F7DB-5D4F-8017-CBD07616A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27.02.21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72B93B7-2746-4E4E-A34F-10A56E411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45A7424-D540-7243-91D2-CC93F465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59369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0EC841-5C71-6246-9475-C84B925D6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721994E-B1C1-7E48-AFC1-B18D320E2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A82F3B-6F62-0F49-9EBB-7E7DD9E8B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27.02.21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C885B4-3006-D14F-A4A3-388A7424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4C688C-AF20-5A4E-9633-3E59CA59B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52299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8639CA0-1FAA-864F-ABC7-19408632EB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0670078-E223-9E41-802E-348704341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FC92E19-3D1C-4F45-9DDE-050051610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27.02.21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9C9244-86C3-954B-BEE9-77581BB50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8E9589-9FF3-944A-AC4F-8DB41DFA8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56386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56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2612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7C9870-81FE-DE4E-A3B5-CBD292301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3C82E2-4F2B-E74E-9CC8-6767E8252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1F530AF-D2A4-E54C-8C79-F8BEC82B5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27.02.21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1C0B71-BFF7-BA45-B3C1-0B6530B71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21A43F-3474-E546-8997-A355E21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57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26DB56-37BF-6945-AEE2-04961117B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2C437E-2420-CD48-A664-6A4400C91D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673C10-9805-9B40-84D0-7505C39FC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8467E0-8B3D-EB4A-821A-D85A7241A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27.02.21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6B540F2-1137-3D48-90DD-A71A382F5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3E14684-3F65-4C4C-8C5A-427492334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31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253B6B-DEEE-2144-8A86-CF2836F77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124EDBC-3372-1B48-8C80-E589AE6E6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20C1C6C-18D1-7B4B-B65F-3B69CB34B3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F686EF4-4279-3E48-AC6A-A688910539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F42713D-FBCC-CA44-8C8E-F6D9D49D1F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6F5B1B5-57AB-CC46-A313-736F736A9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27.02.21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B3AAB8A-B3B6-5340-A36D-E0B41DB0F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97DA854-9B5C-EE45-B8FB-0EE31DC45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372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6BBB6F-C347-594B-A535-5CD8E312E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C4FC02E-8047-9E4B-81DC-46FD067BC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27.02.21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2EE987C-A019-1C4A-9EC5-E42E3F41F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2FE7362-7526-EE42-B0E6-7B3BB8104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1904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F5110BD-0CC8-484F-86BB-9D31A26E7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27.02.21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15C5D08-132E-3547-8878-841BCA31F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C99CBDE-A5F1-CC4B-8427-7EC7A2E67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9085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213B29-61B9-874A-B03B-62F7888CA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557F03-DFCA-6740-818A-78DF15103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FF85103-D364-D54C-B479-E718EB809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C67347-1D3C-0844-BA02-F3B95E6D3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27.02.21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07407F-D77D-F14F-BB16-88DA28B44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007182A-9212-1A42-BF8E-35C3A6B0C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35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15F77F-C389-4E49-B8FB-3245F3659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E0ADA8E-3A4A-DC47-8232-160C8FE11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308C8C-DF2A-5442-A612-311430952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825F1E3-C4CA-4E41-A5F3-638296F15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27.02.21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5A665C3-9A4C-A444-B9B3-2D31C9DBF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5EB821-DDA5-C548-8D85-69BACA421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379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vmlDrawing" Target="../drawings/vmlDrawing1.v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19.xml"/><Relationship Id="rId16" Type="http://schemas.openxmlformats.org/officeDocument/2006/relationships/tags" Target="../tags/tag16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tags" Target="../tags/tag15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vmlDrawing" Target="../drawings/vmlDrawing8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542D7FC3-4436-4347-9DAC-9B57E0338C2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5305528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254" name="think-cell Folie" r:id="rId22" imgW="360" imgH="360" progId="TCLayout.ActiveDocument.1">
                  <p:embed/>
                </p:oleObj>
              </mc:Choice>
              <mc:Fallback>
                <p:oleObj name="think-cell Folie" r:id="rId22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2C644CD0-AFD2-4863-B299-8CA9BAB8A5B0}"/>
              </a:ext>
            </a:extLst>
          </p:cNvPr>
          <p:cNvSpPr/>
          <p:nvPr userDrawn="1">
            <p:custDataLst>
              <p:tags r:id="rId2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B762BD9-24D1-6442-BB0E-F21167095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D41D023-1571-D549-9DA0-0E8A80022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5D1B04-59E0-0A4C-9081-0B01EAAAE2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27.02.21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B697C8-CD4A-4442-9F8C-E53268027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367591-8258-D445-865F-1D7FE568E4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167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686" r:id="rId13"/>
    <p:sldLayoutId id="2147483683" r:id="rId14"/>
    <p:sldLayoutId id="2147483688" r:id="rId15"/>
    <p:sldLayoutId id="2147483687" r:id="rId16"/>
    <p:sldLayoutId id="214748368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EB812DE3-54D6-4E45-9314-53AB9E036A2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42742407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278" name="think-cell Folie" r:id="rId17" imgW="360" imgH="360" progId="TCLayout.ActiveDocument.1">
                  <p:embed/>
                </p:oleObj>
              </mc:Choice>
              <mc:Fallback>
                <p:oleObj name="think-cell Folie" r:id="rId17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46EA1B23-5D56-48B6-A6CA-5CA1E9F2BE2F}"/>
              </a:ext>
            </a:extLst>
          </p:cNvPr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176703B-D061-884A-88F6-3248B0711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14CE598-5E8F-B741-9F08-DC9379B98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C52A2A-742B-CF44-9700-99D00DFF6B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27.02.21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2EC5FF-4E16-FE4C-B1A2-25C7F07197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EB20D1-13FF-FC47-BEDC-B72501E2A4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923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7" Type="http://schemas.openxmlformats.org/officeDocument/2006/relationships/image" Target="../media/image6.png"/><Relationship Id="rId2" Type="http://schemas.openxmlformats.org/officeDocument/2006/relationships/tags" Target="../tags/tag19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tags" Target="../tags/tag22.xm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tags" Target="../tags/tag21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.emf"/><Relationship Id="rId11" Type="http://schemas.openxmlformats.org/officeDocument/2006/relationships/image" Target="../media/image10.svg"/><Relationship Id="rId5" Type="http://schemas.openxmlformats.org/officeDocument/2006/relationships/oleObject" Target="../embeddings/oleObject10.bin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slideLayout" Target="../slideLayouts/slideLayout29.xml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4.svg"/><Relationship Id="rId3" Type="http://schemas.openxmlformats.org/officeDocument/2006/relationships/tags" Target="../tags/tag24.xml"/><Relationship Id="rId7" Type="http://schemas.openxmlformats.org/officeDocument/2006/relationships/image" Target="../media/image6.png"/><Relationship Id="rId12" Type="http://schemas.openxmlformats.org/officeDocument/2006/relationships/image" Target="../media/image13.png"/><Relationship Id="rId2" Type="http://schemas.openxmlformats.org/officeDocument/2006/relationships/tags" Target="../tags/tag23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.emf"/><Relationship Id="rId11" Type="http://schemas.openxmlformats.org/officeDocument/2006/relationships/image" Target="../media/image12.svg"/><Relationship Id="rId5" Type="http://schemas.openxmlformats.org/officeDocument/2006/relationships/oleObject" Target="../embeddings/oleObject10.bin"/><Relationship Id="rId15" Type="http://schemas.openxmlformats.org/officeDocument/2006/relationships/image" Target="../media/image10.svg"/><Relationship Id="rId10" Type="http://schemas.openxmlformats.org/officeDocument/2006/relationships/image" Target="../media/image11.png"/><Relationship Id="rId4" Type="http://schemas.openxmlformats.org/officeDocument/2006/relationships/slideLayout" Target="../slideLayouts/slideLayout29.xml"/><Relationship Id="rId9" Type="http://schemas.openxmlformats.org/officeDocument/2006/relationships/image" Target="../media/image8.svg"/><Relationship Id="rId1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7" Type="http://schemas.openxmlformats.org/officeDocument/2006/relationships/image" Target="../media/image6.png"/><Relationship Id="rId2" Type="http://schemas.openxmlformats.org/officeDocument/2006/relationships/tags" Target="../tags/tag25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7" Type="http://schemas.openxmlformats.org/officeDocument/2006/relationships/image" Target="../media/image6.png"/><Relationship Id="rId2" Type="http://schemas.openxmlformats.org/officeDocument/2006/relationships/tags" Target="../tags/tag2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6.svg"/><Relationship Id="rId7" Type="http://schemas.openxmlformats.org/officeDocument/2006/relationships/image" Target="../media/image20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12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SWOT Analysis</a:t>
            </a:r>
            <a:endParaRPr lang="de-DE" b="1" i="1" dirty="0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200456" y="6534806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chemeClr val="accent6"/>
                </a:solidFill>
              </a:rPr>
              <a:t>Find your competitive position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D009E564-740E-9D4A-8CE5-21E77C59F2D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0" name="Group 5">
            <a:extLst>
              <a:ext uri="{FF2B5EF4-FFF2-40B4-BE49-F238E27FC236}">
                <a16:creationId xmlns:a16="http://schemas.microsoft.com/office/drawing/2014/main" id="{B58120BB-47C8-9F4C-A52C-20AF56C44A8A}"/>
              </a:ext>
            </a:extLst>
          </p:cNvPr>
          <p:cNvGrpSpPr/>
          <p:nvPr/>
        </p:nvGrpSpPr>
        <p:grpSpPr>
          <a:xfrm>
            <a:off x="656850" y="1263088"/>
            <a:ext cx="5447674" cy="2615839"/>
            <a:chOff x="0" y="0"/>
            <a:chExt cx="14783849" cy="5772204"/>
          </a:xfrm>
        </p:grpSpPr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105D3029-5FFA-8343-8231-0798B70D927C}"/>
                </a:ext>
              </a:extLst>
            </p:cNvPr>
            <p:cNvSpPr/>
            <p:nvPr/>
          </p:nvSpPr>
          <p:spPr>
            <a:xfrm>
              <a:off x="0" y="0"/>
              <a:ext cx="14783850" cy="5772204"/>
            </a:xfrm>
            <a:custGeom>
              <a:avLst/>
              <a:gdLst/>
              <a:ahLst/>
              <a:cxnLst/>
              <a:rect l="l" t="t" r="r" b="b"/>
              <a:pathLst>
                <a:path w="14783850" h="5772204">
                  <a:moveTo>
                    <a:pt x="0" y="0"/>
                  </a:moveTo>
                  <a:lnTo>
                    <a:pt x="0" y="5772204"/>
                  </a:lnTo>
                  <a:lnTo>
                    <a:pt x="14783850" y="5772204"/>
                  </a:lnTo>
                  <a:lnTo>
                    <a:pt x="14783850" y="0"/>
                  </a:lnTo>
                  <a:lnTo>
                    <a:pt x="0" y="0"/>
                  </a:lnTo>
                  <a:close/>
                  <a:moveTo>
                    <a:pt x="14722889" y="5711244"/>
                  </a:moveTo>
                  <a:lnTo>
                    <a:pt x="59690" y="5711244"/>
                  </a:lnTo>
                  <a:lnTo>
                    <a:pt x="59690" y="59690"/>
                  </a:lnTo>
                  <a:lnTo>
                    <a:pt x="14722889" y="59690"/>
                  </a:lnTo>
                  <a:lnTo>
                    <a:pt x="14722889" y="5711244"/>
                  </a:lnTo>
                  <a:close/>
                </a:path>
              </a:pathLst>
            </a:custGeom>
            <a:solidFill>
              <a:srgbClr val="191919">
                <a:alpha val="19607"/>
              </a:srgbClr>
            </a:solidFill>
          </p:spPr>
        </p:sp>
      </p:grpSp>
      <p:grpSp>
        <p:nvGrpSpPr>
          <p:cNvPr id="33" name="Group 7">
            <a:extLst>
              <a:ext uri="{FF2B5EF4-FFF2-40B4-BE49-F238E27FC236}">
                <a16:creationId xmlns:a16="http://schemas.microsoft.com/office/drawing/2014/main" id="{0F32360E-F099-FD4A-B1F8-2E4C635A920B}"/>
              </a:ext>
            </a:extLst>
          </p:cNvPr>
          <p:cNvGrpSpPr/>
          <p:nvPr/>
        </p:nvGrpSpPr>
        <p:grpSpPr>
          <a:xfrm>
            <a:off x="656850" y="3846604"/>
            <a:ext cx="5447674" cy="2615839"/>
            <a:chOff x="0" y="0"/>
            <a:chExt cx="14783849" cy="5772204"/>
          </a:xfrm>
        </p:grpSpPr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2F721177-0790-D54C-B534-E8DE9A447C03}"/>
                </a:ext>
              </a:extLst>
            </p:cNvPr>
            <p:cNvSpPr/>
            <p:nvPr/>
          </p:nvSpPr>
          <p:spPr>
            <a:xfrm>
              <a:off x="0" y="0"/>
              <a:ext cx="14783850" cy="5772204"/>
            </a:xfrm>
            <a:custGeom>
              <a:avLst/>
              <a:gdLst/>
              <a:ahLst/>
              <a:cxnLst/>
              <a:rect l="l" t="t" r="r" b="b"/>
              <a:pathLst>
                <a:path w="14783850" h="5772204">
                  <a:moveTo>
                    <a:pt x="0" y="0"/>
                  </a:moveTo>
                  <a:lnTo>
                    <a:pt x="0" y="5772204"/>
                  </a:lnTo>
                  <a:lnTo>
                    <a:pt x="14783850" y="5772204"/>
                  </a:lnTo>
                  <a:lnTo>
                    <a:pt x="14783850" y="0"/>
                  </a:lnTo>
                  <a:lnTo>
                    <a:pt x="0" y="0"/>
                  </a:lnTo>
                  <a:close/>
                  <a:moveTo>
                    <a:pt x="14722889" y="5711244"/>
                  </a:moveTo>
                  <a:lnTo>
                    <a:pt x="59690" y="5711244"/>
                  </a:lnTo>
                  <a:lnTo>
                    <a:pt x="59690" y="59690"/>
                  </a:lnTo>
                  <a:lnTo>
                    <a:pt x="14722889" y="59690"/>
                  </a:lnTo>
                  <a:lnTo>
                    <a:pt x="14722889" y="5711244"/>
                  </a:lnTo>
                  <a:close/>
                </a:path>
              </a:pathLst>
            </a:custGeom>
            <a:solidFill>
              <a:srgbClr val="191919">
                <a:alpha val="19607"/>
              </a:srgbClr>
            </a:solidFill>
          </p:spPr>
        </p:sp>
      </p:grpSp>
      <p:sp>
        <p:nvSpPr>
          <p:cNvPr id="36" name="Freeform 10">
            <a:extLst>
              <a:ext uri="{FF2B5EF4-FFF2-40B4-BE49-F238E27FC236}">
                <a16:creationId xmlns:a16="http://schemas.microsoft.com/office/drawing/2014/main" id="{5040F1B0-DEB0-5F42-88BA-FB12866C1AF3}"/>
              </a:ext>
            </a:extLst>
          </p:cNvPr>
          <p:cNvSpPr/>
          <p:nvPr/>
        </p:nvSpPr>
        <p:spPr>
          <a:xfrm>
            <a:off x="6087474" y="1263088"/>
            <a:ext cx="5447674" cy="2615839"/>
          </a:xfrm>
          <a:custGeom>
            <a:avLst/>
            <a:gdLst/>
            <a:ahLst/>
            <a:cxnLst/>
            <a:rect l="l" t="t" r="r" b="b"/>
            <a:pathLst>
              <a:path w="14783850" h="5772204">
                <a:moveTo>
                  <a:pt x="0" y="0"/>
                </a:moveTo>
                <a:lnTo>
                  <a:pt x="0" y="5772204"/>
                </a:lnTo>
                <a:lnTo>
                  <a:pt x="14783850" y="5772204"/>
                </a:lnTo>
                <a:lnTo>
                  <a:pt x="14783850" y="0"/>
                </a:lnTo>
                <a:lnTo>
                  <a:pt x="0" y="0"/>
                </a:lnTo>
                <a:close/>
                <a:moveTo>
                  <a:pt x="14722889" y="5711244"/>
                </a:moveTo>
                <a:lnTo>
                  <a:pt x="59690" y="5711244"/>
                </a:lnTo>
                <a:lnTo>
                  <a:pt x="59690" y="59690"/>
                </a:lnTo>
                <a:lnTo>
                  <a:pt x="14722889" y="59690"/>
                </a:lnTo>
                <a:lnTo>
                  <a:pt x="14722889" y="5711244"/>
                </a:lnTo>
                <a:close/>
              </a:path>
            </a:pathLst>
          </a:custGeom>
          <a:solidFill>
            <a:srgbClr val="191919">
              <a:alpha val="19607"/>
            </a:srgbClr>
          </a:solidFill>
        </p:spPr>
      </p:sp>
      <p:grpSp>
        <p:nvGrpSpPr>
          <p:cNvPr id="37" name="Group 11">
            <a:extLst>
              <a:ext uri="{FF2B5EF4-FFF2-40B4-BE49-F238E27FC236}">
                <a16:creationId xmlns:a16="http://schemas.microsoft.com/office/drawing/2014/main" id="{B3EBF1DC-0263-CD4C-8B11-AAF6BD4CFF31}"/>
              </a:ext>
            </a:extLst>
          </p:cNvPr>
          <p:cNvGrpSpPr/>
          <p:nvPr/>
        </p:nvGrpSpPr>
        <p:grpSpPr>
          <a:xfrm>
            <a:off x="6087474" y="3846604"/>
            <a:ext cx="5447674" cy="2615839"/>
            <a:chOff x="0" y="0"/>
            <a:chExt cx="14783849" cy="5772204"/>
          </a:xfrm>
        </p:grpSpPr>
        <p:sp>
          <p:nvSpPr>
            <p:cNvPr id="38" name="Freeform 12">
              <a:extLst>
                <a:ext uri="{FF2B5EF4-FFF2-40B4-BE49-F238E27FC236}">
                  <a16:creationId xmlns:a16="http://schemas.microsoft.com/office/drawing/2014/main" id="{E9EAD923-1D62-1043-B99A-BA24D9920ACA}"/>
                </a:ext>
              </a:extLst>
            </p:cNvPr>
            <p:cNvSpPr/>
            <p:nvPr/>
          </p:nvSpPr>
          <p:spPr>
            <a:xfrm>
              <a:off x="0" y="0"/>
              <a:ext cx="14783850" cy="5772204"/>
            </a:xfrm>
            <a:custGeom>
              <a:avLst/>
              <a:gdLst/>
              <a:ahLst/>
              <a:cxnLst/>
              <a:rect l="l" t="t" r="r" b="b"/>
              <a:pathLst>
                <a:path w="14783850" h="5772204">
                  <a:moveTo>
                    <a:pt x="0" y="0"/>
                  </a:moveTo>
                  <a:lnTo>
                    <a:pt x="0" y="5772204"/>
                  </a:lnTo>
                  <a:lnTo>
                    <a:pt x="14783850" y="5772204"/>
                  </a:lnTo>
                  <a:lnTo>
                    <a:pt x="14783850" y="0"/>
                  </a:lnTo>
                  <a:lnTo>
                    <a:pt x="0" y="0"/>
                  </a:lnTo>
                  <a:close/>
                  <a:moveTo>
                    <a:pt x="14722889" y="5711244"/>
                  </a:moveTo>
                  <a:lnTo>
                    <a:pt x="59690" y="5711244"/>
                  </a:lnTo>
                  <a:lnTo>
                    <a:pt x="59690" y="59690"/>
                  </a:lnTo>
                  <a:lnTo>
                    <a:pt x="14722889" y="59690"/>
                  </a:lnTo>
                  <a:lnTo>
                    <a:pt x="14722889" y="5711244"/>
                  </a:lnTo>
                  <a:close/>
                </a:path>
              </a:pathLst>
            </a:custGeom>
            <a:solidFill>
              <a:srgbClr val="191919">
                <a:alpha val="19607"/>
              </a:srgbClr>
            </a:solidFill>
          </p:spPr>
        </p:sp>
      </p:grpSp>
      <p:sp>
        <p:nvSpPr>
          <p:cNvPr id="39" name="TextBox 19">
            <a:extLst>
              <a:ext uri="{FF2B5EF4-FFF2-40B4-BE49-F238E27FC236}">
                <a16:creationId xmlns:a16="http://schemas.microsoft.com/office/drawing/2014/main" id="{0E2CD029-AC9F-604E-8EDB-440B36E38E66}"/>
              </a:ext>
            </a:extLst>
          </p:cNvPr>
          <p:cNvSpPr txBox="1"/>
          <p:nvPr/>
        </p:nvSpPr>
        <p:spPr>
          <a:xfrm>
            <a:off x="839415" y="1412776"/>
            <a:ext cx="3809327" cy="3307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2709"/>
              </a:lnSpc>
              <a:spcBef>
                <a:spcPct val="0"/>
              </a:spcBef>
            </a:pPr>
            <a:r>
              <a:rPr lang="en-US" sz="2100" b="1" spc="81" dirty="0">
                <a:solidFill>
                  <a:srgbClr val="FF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Strengths</a:t>
            </a:r>
          </a:p>
        </p:txBody>
      </p:sp>
      <p:grpSp>
        <p:nvGrpSpPr>
          <p:cNvPr id="40" name="Gruppieren 39">
            <a:extLst>
              <a:ext uri="{FF2B5EF4-FFF2-40B4-BE49-F238E27FC236}">
                <a16:creationId xmlns:a16="http://schemas.microsoft.com/office/drawing/2014/main" id="{A896500B-CD3D-3245-A160-7FEE2F7CFC7D}"/>
              </a:ext>
            </a:extLst>
          </p:cNvPr>
          <p:cNvGrpSpPr/>
          <p:nvPr/>
        </p:nvGrpSpPr>
        <p:grpSpPr>
          <a:xfrm>
            <a:off x="5159896" y="2766374"/>
            <a:ext cx="869288" cy="1033297"/>
            <a:chOff x="5168422" y="2766375"/>
            <a:chExt cx="869288" cy="1033297"/>
          </a:xfrm>
        </p:grpSpPr>
        <p:sp>
          <p:nvSpPr>
            <p:cNvPr id="41" name="AutoShape 13">
              <a:extLst>
                <a:ext uri="{FF2B5EF4-FFF2-40B4-BE49-F238E27FC236}">
                  <a16:creationId xmlns:a16="http://schemas.microsoft.com/office/drawing/2014/main" id="{086B9310-8E65-5243-976D-0CD4A3E9CEF8}"/>
                </a:ext>
              </a:extLst>
            </p:cNvPr>
            <p:cNvSpPr/>
            <p:nvPr/>
          </p:nvSpPr>
          <p:spPr>
            <a:xfrm>
              <a:off x="5168422" y="2766375"/>
              <a:ext cx="869288" cy="1033297"/>
            </a:xfrm>
            <a:prstGeom prst="rect">
              <a:avLst/>
            </a:prstGeom>
            <a:solidFill>
              <a:srgbClr val="FFBB00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2" name="TextBox 29">
              <a:extLst>
                <a:ext uri="{FF2B5EF4-FFF2-40B4-BE49-F238E27FC236}">
                  <a16:creationId xmlns:a16="http://schemas.microsoft.com/office/drawing/2014/main" id="{C3914DDD-6BBA-564F-89E5-F52E6850E580}"/>
                </a:ext>
              </a:extLst>
            </p:cNvPr>
            <p:cNvSpPr txBox="1"/>
            <p:nvPr/>
          </p:nvSpPr>
          <p:spPr>
            <a:xfrm>
              <a:off x="5393669" y="3032510"/>
              <a:ext cx="401741" cy="39737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919"/>
                </a:lnSpc>
                <a:spcBef>
                  <a:spcPct val="0"/>
                </a:spcBef>
              </a:pPr>
              <a:r>
                <a:rPr lang="en-US" sz="2800" b="1" dirty="0">
                  <a:solidFill>
                    <a:srgbClr val="FFFFFF"/>
                  </a:solidFill>
                  <a:latin typeface="Aileron Heavy"/>
                </a:rPr>
                <a:t>S</a:t>
              </a:r>
            </a:p>
          </p:txBody>
        </p:sp>
      </p:grpSp>
      <p:grpSp>
        <p:nvGrpSpPr>
          <p:cNvPr id="43" name="Gruppieren 42">
            <a:extLst>
              <a:ext uri="{FF2B5EF4-FFF2-40B4-BE49-F238E27FC236}">
                <a16:creationId xmlns:a16="http://schemas.microsoft.com/office/drawing/2014/main" id="{A62AEB80-EA9D-9345-BD10-1C5A9DE5FDC2}"/>
              </a:ext>
            </a:extLst>
          </p:cNvPr>
          <p:cNvGrpSpPr/>
          <p:nvPr/>
        </p:nvGrpSpPr>
        <p:grpSpPr>
          <a:xfrm>
            <a:off x="6162816" y="2766374"/>
            <a:ext cx="869288" cy="1033297"/>
            <a:chOff x="6142299" y="2766374"/>
            <a:chExt cx="869288" cy="1033297"/>
          </a:xfrm>
          <a:solidFill>
            <a:srgbClr val="1A3365"/>
          </a:solidFill>
        </p:grpSpPr>
        <p:sp>
          <p:nvSpPr>
            <p:cNvPr id="44" name="AutoShape 14">
              <a:extLst>
                <a:ext uri="{FF2B5EF4-FFF2-40B4-BE49-F238E27FC236}">
                  <a16:creationId xmlns:a16="http://schemas.microsoft.com/office/drawing/2014/main" id="{A38B514B-D0F3-1F47-95C2-932BF5DBB4DB}"/>
                </a:ext>
              </a:extLst>
            </p:cNvPr>
            <p:cNvSpPr/>
            <p:nvPr/>
          </p:nvSpPr>
          <p:spPr>
            <a:xfrm>
              <a:off x="6142299" y="2766374"/>
              <a:ext cx="869288" cy="1033297"/>
            </a:xfrm>
            <a:prstGeom prst="rect">
              <a:avLst/>
            </a:prstGeom>
            <a:grpFill/>
          </p:spPr>
          <p:txBody>
            <a:bodyPr/>
            <a:lstStyle/>
            <a:p>
              <a:endParaRPr lang="de-DE"/>
            </a:p>
          </p:txBody>
        </p:sp>
        <p:sp>
          <p:nvSpPr>
            <p:cNvPr id="45" name="TextBox 30">
              <a:extLst>
                <a:ext uri="{FF2B5EF4-FFF2-40B4-BE49-F238E27FC236}">
                  <a16:creationId xmlns:a16="http://schemas.microsoft.com/office/drawing/2014/main" id="{26EFE0EA-2070-3844-BAA6-18F5E5DAD87F}"/>
                </a:ext>
              </a:extLst>
            </p:cNvPr>
            <p:cNvSpPr txBox="1"/>
            <p:nvPr/>
          </p:nvSpPr>
          <p:spPr>
            <a:xfrm>
              <a:off x="6376072" y="3032510"/>
              <a:ext cx="401741" cy="39737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919"/>
                </a:lnSpc>
                <a:spcBef>
                  <a:spcPct val="0"/>
                </a:spcBef>
              </a:pPr>
              <a:r>
                <a:rPr lang="en-US" sz="2800" b="1" dirty="0">
                  <a:solidFill>
                    <a:srgbClr val="FFFFFF"/>
                  </a:solidFill>
                  <a:latin typeface="Aileron Heavy"/>
                </a:rPr>
                <a:t>W</a:t>
              </a:r>
            </a:p>
          </p:txBody>
        </p:sp>
      </p:grpSp>
      <p:grpSp>
        <p:nvGrpSpPr>
          <p:cNvPr id="46" name="Gruppieren 45">
            <a:extLst>
              <a:ext uri="{FF2B5EF4-FFF2-40B4-BE49-F238E27FC236}">
                <a16:creationId xmlns:a16="http://schemas.microsoft.com/office/drawing/2014/main" id="{5B349324-A51E-AF42-846F-BDF640F37762}"/>
              </a:ext>
            </a:extLst>
          </p:cNvPr>
          <p:cNvGrpSpPr/>
          <p:nvPr/>
        </p:nvGrpSpPr>
        <p:grpSpPr>
          <a:xfrm>
            <a:off x="5159896" y="3916151"/>
            <a:ext cx="869288" cy="1033297"/>
            <a:chOff x="5159896" y="3907871"/>
            <a:chExt cx="869288" cy="1033297"/>
          </a:xfrm>
          <a:solidFill>
            <a:srgbClr val="FF4343"/>
          </a:solidFill>
        </p:grpSpPr>
        <p:sp>
          <p:nvSpPr>
            <p:cNvPr id="47" name="AutoShape 15">
              <a:extLst>
                <a:ext uri="{FF2B5EF4-FFF2-40B4-BE49-F238E27FC236}">
                  <a16:creationId xmlns:a16="http://schemas.microsoft.com/office/drawing/2014/main" id="{F2E03624-740C-F041-88AA-AF5FA74F9D68}"/>
                </a:ext>
              </a:extLst>
            </p:cNvPr>
            <p:cNvSpPr/>
            <p:nvPr/>
          </p:nvSpPr>
          <p:spPr>
            <a:xfrm>
              <a:off x="5159896" y="3907871"/>
              <a:ext cx="869288" cy="1033297"/>
            </a:xfrm>
            <a:prstGeom prst="rect">
              <a:avLst/>
            </a:prstGeom>
            <a:grpFill/>
          </p:spPr>
          <p:txBody>
            <a:bodyPr/>
            <a:lstStyle/>
            <a:p>
              <a:endParaRPr lang="de-DE"/>
            </a:p>
          </p:txBody>
        </p:sp>
        <p:sp>
          <p:nvSpPr>
            <p:cNvPr id="48" name="TextBox 31">
              <a:extLst>
                <a:ext uri="{FF2B5EF4-FFF2-40B4-BE49-F238E27FC236}">
                  <a16:creationId xmlns:a16="http://schemas.microsoft.com/office/drawing/2014/main" id="{A4E19BB4-6FC3-C143-9901-912F4AC8E38E}"/>
                </a:ext>
              </a:extLst>
            </p:cNvPr>
            <p:cNvSpPr txBox="1"/>
            <p:nvPr/>
          </p:nvSpPr>
          <p:spPr>
            <a:xfrm>
              <a:off x="5395183" y="4216459"/>
              <a:ext cx="401741" cy="39737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919"/>
                </a:lnSpc>
                <a:spcBef>
                  <a:spcPct val="0"/>
                </a:spcBef>
              </a:pPr>
              <a:r>
                <a:rPr lang="en-US" sz="2800" b="1" dirty="0">
                  <a:solidFill>
                    <a:srgbClr val="FFFFFF"/>
                  </a:solidFill>
                  <a:latin typeface="Aileron Heavy"/>
                </a:rPr>
                <a:t>O</a:t>
              </a:r>
            </a:p>
          </p:txBody>
        </p:sp>
      </p:grpSp>
      <p:grpSp>
        <p:nvGrpSpPr>
          <p:cNvPr id="49" name="Gruppieren 48">
            <a:extLst>
              <a:ext uri="{FF2B5EF4-FFF2-40B4-BE49-F238E27FC236}">
                <a16:creationId xmlns:a16="http://schemas.microsoft.com/office/drawing/2014/main" id="{A0F9A5C1-4D83-AF49-B507-9BEF8D2A1868}"/>
              </a:ext>
            </a:extLst>
          </p:cNvPr>
          <p:cNvGrpSpPr/>
          <p:nvPr/>
        </p:nvGrpSpPr>
        <p:grpSpPr>
          <a:xfrm>
            <a:off x="6162816" y="3916151"/>
            <a:ext cx="869288" cy="1033297"/>
            <a:chOff x="6162816" y="3916151"/>
            <a:chExt cx="869288" cy="1033297"/>
          </a:xfrm>
          <a:solidFill>
            <a:srgbClr val="3DC08E"/>
          </a:solidFill>
        </p:grpSpPr>
        <p:sp>
          <p:nvSpPr>
            <p:cNvPr id="50" name="AutoShape 16">
              <a:extLst>
                <a:ext uri="{FF2B5EF4-FFF2-40B4-BE49-F238E27FC236}">
                  <a16:creationId xmlns:a16="http://schemas.microsoft.com/office/drawing/2014/main" id="{4F2D4F8A-D60E-C84D-B0D0-5779B4BC027B}"/>
                </a:ext>
              </a:extLst>
            </p:cNvPr>
            <p:cNvSpPr/>
            <p:nvPr/>
          </p:nvSpPr>
          <p:spPr>
            <a:xfrm>
              <a:off x="6162816" y="3916151"/>
              <a:ext cx="869288" cy="1033297"/>
            </a:xfrm>
            <a:prstGeom prst="rect">
              <a:avLst/>
            </a:prstGeom>
            <a:grpFill/>
          </p:spPr>
          <p:txBody>
            <a:bodyPr/>
            <a:lstStyle/>
            <a:p>
              <a:endParaRPr lang="de-DE"/>
            </a:p>
          </p:txBody>
        </p:sp>
        <p:sp>
          <p:nvSpPr>
            <p:cNvPr id="51" name="TextBox 32">
              <a:extLst>
                <a:ext uri="{FF2B5EF4-FFF2-40B4-BE49-F238E27FC236}">
                  <a16:creationId xmlns:a16="http://schemas.microsoft.com/office/drawing/2014/main" id="{09B35B7B-7B48-5C44-8906-53DB547923C1}"/>
                </a:ext>
              </a:extLst>
            </p:cNvPr>
            <p:cNvSpPr txBox="1"/>
            <p:nvPr/>
          </p:nvSpPr>
          <p:spPr>
            <a:xfrm>
              <a:off x="6381734" y="4216459"/>
              <a:ext cx="401741" cy="39737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919"/>
                </a:lnSpc>
                <a:spcBef>
                  <a:spcPct val="0"/>
                </a:spcBef>
              </a:pPr>
              <a:r>
                <a:rPr lang="en-US" sz="2800" b="1" dirty="0">
                  <a:solidFill>
                    <a:srgbClr val="FFFFFF"/>
                  </a:solidFill>
                  <a:latin typeface="Aileron Heavy"/>
                </a:rPr>
                <a:t>T</a:t>
              </a:r>
            </a:p>
          </p:txBody>
        </p:sp>
      </p:grpSp>
      <p:sp>
        <p:nvSpPr>
          <p:cNvPr id="52" name="TextBox 19">
            <a:extLst>
              <a:ext uri="{FF2B5EF4-FFF2-40B4-BE49-F238E27FC236}">
                <a16:creationId xmlns:a16="http://schemas.microsoft.com/office/drawing/2014/main" id="{3705A413-798D-3142-A91D-7CB183A8FF3F}"/>
              </a:ext>
            </a:extLst>
          </p:cNvPr>
          <p:cNvSpPr txBox="1"/>
          <p:nvPr/>
        </p:nvSpPr>
        <p:spPr>
          <a:xfrm>
            <a:off x="7515028" y="1412776"/>
            <a:ext cx="3809327" cy="3307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>
              <a:lnSpc>
                <a:spcPts val="2709"/>
              </a:lnSpc>
              <a:spcBef>
                <a:spcPct val="0"/>
              </a:spcBef>
            </a:pPr>
            <a:r>
              <a:rPr lang="en-US" sz="2100" b="1" spc="81" dirty="0">
                <a:solidFill>
                  <a:srgbClr val="1A33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Weaknesses</a:t>
            </a:r>
          </a:p>
        </p:txBody>
      </p:sp>
      <p:sp>
        <p:nvSpPr>
          <p:cNvPr id="53" name="TextBox 19">
            <a:extLst>
              <a:ext uri="{FF2B5EF4-FFF2-40B4-BE49-F238E27FC236}">
                <a16:creationId xmlns:a16="http://schemas.microsoft.com/office/drawing/2014/main" id="{9A6E890E-6BE2-624D-A4DE-2B600DC7D57F}"/>
              </a:ext>
            </a:extLst>
          </p:cNvPr>
          <p:cNvSpPr txBox="1"/>
          <p:nvPr/>
        </p:nvSpPr>
        <p:spPr>
          <a:xfrm>
            <a:off x="839416" y="5967082"/>
            <a:ext cx="3809327" cy="3307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2709"/>
              </a:lnSpc>
              <a:spcBef>
                <a:spcPct val="0"/>
              </a:spcBef>
            </a:pPr>
            <a:r>
              <a:rPr lang="en-US" sz="2100" b="1" spc="81" dirty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Opportunities</a:t>
            </a:r>
          </a:p>
        </p:txBody>
      </p:sp>
      <p:sp>
        <p:nvSpPr>
          <p:cNvPr id="54" name="TextBox 19">
            <a:extLst>
              <a:ext uri="{FF2B5EF4-FFF2-40B4-BE49-F238E27FC236}">
                <a16:creationId xmlns:a16="http://schemas.microsoft.com/office/drawing/2014/main" id="{2C5E8BCD-CB21-2541-88C4-6FBE823AEA54}"/>
              </a:ext>
            </a:extLst>
          </p:cNvPr>
          <p:cNvSpPr txBox="1"/>
          <p:nvPr/>
        </p:nvSpPr>
        <p:spPr>
          <a:xfrm>
            <a:off x="7512944" y="5967082"/>
            <a:ext cx="3809327" cy="3307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>
              <a:lnSpc>
                <a:spcPts val="2709"/>
              </a:lnSpc>
              <a:spcBef>
                <a:spcPct val="0"/>
              </a:spcBef>
            </a:pPr>
            <a:r>
              <a:rPr lang="en-US" sz="2100" b="1" spc="81" dirty="0">
                <a:solidFill>
                  <a:srgbClr val="3DC0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Threats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D6D68AF-AE7B-5547-9808-2D1C4847F400}"/>
              </a:ext>
            </a:extLst>
          </p:cNvPr>
          <p:cNvSpPr/>
          <p:nvPr/>
        </p:nvSpPr>
        <p:spPr>
          <a:xfrm>
            <a:off x="839415" y="1834035"/>
            <a:ext cx="4270715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simply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add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own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fully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editable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177800" indent="-1778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simply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add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own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fully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editable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  <p:sp>
        <p:nvSpPr>
          <p:cNvPr id="59" name="Rechteck 58">
            <a:extLst>
              <a:ext uri="{FF2B5EF4-FFF2-40B4-BE49-F238E27FC236}">
                <a16:creationId xmlns:a16="http://schemas.microsoft.com/office/drawing/2014/main" id="{74DF6A1C-CFB1-BD43-90DD-B90F68BC1233}"/>
              </a:ext>
            </a:extLst>
          </p:cNvPr>
          <p:cNvSpPr/>
          <p:nvPr/>
        </p:nvSpPr>
        <p:spPr>
          <a:xfrm>
            <a:off x="839415" y="4860445"/>
            <a:ext cx="4270715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simply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add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own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fully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editable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177800" indent="-1778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simply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add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own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fully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editable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  <p:sp>
        <p:nvSpPr>
          <p:cNvPr id="60" name="Rechteck 59">
            <a:extLst>
              <a:ext uri="{FF2B5EF4-FFF2-40B4-BE49-F238E27FC236}">
                <a16:creationId xmlns:a16="http://schemas.microsoft.com/office/drawing/2014/main" id="{BFCD596D-243B-7647-9E71-7E9983C80DF4}"/>
              </a:ext>
            </a:extLst>
          </p:cNvPr>
          <p:cNvSpPr/>
          <p:nvPr/>
        </p:nvSpPr>
        <p:spPr>
          <a:xfrm>
            <a:off x="7155663" y="4929698"/>
            <a:ext cx="4270715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simply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add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own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fully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editable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177800" indent="-1778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simply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add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own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fully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editable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  <p:sp>
        <p:nvSpPr>
          <p:cNvPr id="63" name="Rechteck 62">
            <a:extLst>
              <a:ext uri="{FF2B5EF4-FFF2-40B4-BE49-F238E27FC236}">
                <a16:creationId xmlns:a16="http://schemas.microsoft.com/office/drawing/2014/main" id="{08F92682-FB3F-7642-826F-3164017407DD}"/>
              </a:ext>
            </a:extLst>
          </p:cNvPr>
          <p:cNvSpPr/>
          <p:nvPr/>
        </p:nvSpPr>
        <p:spPr>
          <a:xfrm>
            <a:off x="7160064" y="1838069"/>
            <a:ext cx="4270715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simply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add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own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fully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editable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177800" indent="-1778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simply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add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own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fully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editable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3301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359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SWOT Analysis</a:t>
            </a:r>
            <a:endParaRPr lang="de-DE" b="1" i="1" dirty="0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200456" y="6534806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chemeClr val="accent6"/>
                </a:solidFill>
              </a:rPr>
              <a:t>Find your competitive position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D009E564-740E-9D4A-8CE5-21E77C59F2D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Freeform 3">
            <a:extLst>
              <a:ext uri="{FF2B5EF4-FFF2-40B4-BE49-F238E27FC236}">
                <a16:creationId xmlns:a16="http://schemas.microsoft.com/office/drawing/2014/main" id="{F2C38050-0462-F849-8C1E-A32EE52BEE83}"/>
              </a:ext>
            </a:extLst>
          </p:cNvPr>
          <p:cNvSpPr/>
          <p:nvPr/>
        </p:nvSpPr>
        <p:spPr>
          <a:xfrm>
            <a:off x="4476000" y="2115318"/>
            <a:ext cx="3240000" cy="3240000"/>
          </a:xfrm>
          <a:custGeom>
            <a:avLst/>
            <a:gdLst/>
            <a:ahLst/>
            <a:cxnLst/>
            <a:rect l="l" t="t" r="r" b="b"/>
            <a:pathLst>
              <a:path w="1708150" h="1708150">
                <a:moveTo>
                  <a:pt x="853440" y="1708150"/>
                </a:moveTo>
                <a:cubicBezTo>
                  <a:pt x="383540" y="1708150"/>
                  <a:pt x="0" y="1324610"/>
                  <a:pt x="0" y="853440"/>
                </a:cubicBezTo>
                <a:cubicBezTo>
                  <a:pt x="0" y="383540"/>
                  <a:pt x="383540" y="0"/>
                  <a:pt x="853440" y="0"/>
                </a:cubicBezTo>
                <a:cubicBezTo>
                  <a:pt x="1324610" y="0"/>
                  <a:pt x="1706880" y="383540"/>
                  <a:pt x="1706880" y="853440"/>
                </a:cubicBezTo>
                <a:cubicBezTo>
                  <a:pt x="1708150" y="1324610"/>
                  <a:pt x="1324610" y="1708150"/>
                  <a:pt x="853440" y="1708150"/>
                </a:cubicBezTo>
                <a:close/>
                <a:moveTo>
                  <a:pt x="853440" y="469900"/>
                </a:moveTo>
                <a:cubicBezTo>
                  <a:pt x="642620" y="469900"/>
                  <a:pt x="469900" y="642620"/>
                  <a:pt x="469900" y="853440"/>
                </a:cubicBezTo>
                <a:cubicBezTo>
                  <a:pt x="469900" y="1064260"/>
                  <a:pt x="642620" y="1236980"/>
                  <a:pt x="853440" y="1236980"/>
                </a:cubicBezTo>
                <a:cubicBezTo>
                  <a:pt x="1064260" y="1236980"/>
                  <a:pt x="1236980" y="1064260"/>
                  <a:pt x="1236980" y="853440"/>
                </a:cubicBezTo>
                <a:cubicBezTo>
                  <a:pt x="1236980" y="642620"/>
                  <a:pt x="1065530" y="469900"/>
                  <a:pt x="853440" y="46990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85" name="TextBox 5">
            <a:extLst>
              <a:ext uri="{FF2B5EF4-FFF2-40B4-BE49-F238E27FC236}">
                <a16:creationId xmlns:a16="http://schemas.microsoft.com/office/drawing/2014/main" id="{CC31C623-0249-B146-ABA6-A0ACA7F31A52}"/>
              </a:ext>
            </a:extLst>
          </p:cNvPr>
          <p:cNvSpPr txBox="1"/>
          <p:nvPr/>
        </p:nvSpPr>
        <p:spPr>
          <a:xfrm>
            <a:off x="685800" y="1879954"/>
            <a:ext cx="2794000" cy="2940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427"/>
              </a:lnSpc>
            </a:pPr>
            <a:r>
              <a:rPr lang="en-US" spc="93" dirty="0">
                <a:solidFill>
                  <a:srgbClr val="FF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STRENGTHS</a:t>
            </a:r>
          </a:p>
        </p:txBody>
      </p:sp>
      <p:sp>
        <p:nvSpPr>
          <p:cNvPr id="86" name="TextBox 6">
            <a:extLst>
              <a:ext uri="{FF2B5EF4-FFF2-40B4-BE49-F238E27FC236}">
                <a16:creationId xmlns:a16="http://schemas.microsoft.com/office/drawing/2014/main" id="{4156B4C7-11E8-C74B-BAE2-354B41A1D040}"/>
              </a:ext>
            </a:extLst>
          </p:cNvPr>
          <p:cNvSpPr txBox="1"/>
          <p:nvPr/>
        </p:nvSpPr>
        <p:spPr>
          <a:xfrm>
            <a:off x="685800" y="2278523"/>
            <a:ext cx="2794000" cy="2657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239"/>
              </a:lnSpc>
            </a:pPr>
            <a:r>
              <a:rPr lang="en-US" sz="1600" spc="80" dirty="0">
                <a:solidFill>
                  <a:srgbClr val="191919"/>
                </a:solidFill>
                <a:latin typeface="Aileron Regular"/>
              </a:rPr>
              <a:t>What are you doing well? </a:t>
            </a:r>
          </a:p>
        </p:txBody>
      </p:sp>
      <p:grpSp>
        <p:nvGrpSpPr>
          <p:cNvPr id="87" name="Group 7">
            <a:extLst>
              <a:ext uri="{FF2B5EF4-FFF2-40B4-BE49-F238E27FC236}">
                <a16:creationId xmlns:a16="http://schemas.microsoft.com/office/drawing/2014/main" id="{9D56341A-EB65-1F48-B65F-D2185D9560EF}"/>
              </a:ext>
            </a:extLst>
          </p:cNvPr>
          <p:cNvGrpSpPr/>
          <p:nvPr/>
        </p:nvGrpSpPr>
        <p:grpSpPr>
          <a:xfrm>
            <a:off x="8712200" y="1740254"/>
            <a:ext cx="2794000" cy="946411"/>
            <a:chOff x="0" y="-28575"/>
            <a:chExt cx="5588000" cy="1892822"/>
          </a:xfrm>
        </p:grpSpPr>
        <p:sp>
          <p:nvSpPr>
            <p:cNvPr id="88" name="TextBox 8">
              <a:extLst>
                <a:ext uri="{FF2B5EF4-FFF2-40B4-BE49-F238E27FC236}">
                  <a16:creationId xmlns:a16="http://schemas.microsoft.com/office/drawing/2014/main" id="{AFD7ABB8-F03B-AA4D-9352-5C4B182BB4DF}"/>
                </a:ext>
              </a:extLst>
            </p:cNvPr>
            <p:cNvSpPr txBox="1"/>
            <p:nvPr/>
          </p:nvSpPr>
          <p:spPr>
            <a:xfrm>
              <a:off x="0" y="-28575"/>
              <a:ext cx="5588000" cy="58811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427"/>
                </a:lnSpc>
              </a:pPr>
              <a:r>
                <a:rPr lang="en-US" spc="93" dirty="0">
                  <a:solidFill>
                    <a:srgbClr val="1A3365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WEAKNESSES</a:t>
              </a:r>
            </a:p>
          </p:txBody>
        </p:sp>
        <p:sp>
          <p:nvSpPr>
            <p:cNvPr id="89" name="TextBox 9">
              <a:extLst>
                <a:ext uri="{FF2B5EF4-FFF2-40B4-BE49-F238E27FC236}">
                  <a16:creationId xmlns:a16="http://schemas.microsoft.com/office/drawing/2014/main" id="{D322C94A-A85E-5C48-A905-AF7F12BB1370}"/>
                </a:ext>
              </a:extLst>
            </p:cNvPr>
            <p:cNvSpPr txBox="1"/>
            <p:nvPr/>
          </p:nvSpPr>
          <p:spPr>
            <a:xfrm>
              <a:off x="0" y="768563"/>
              <a:ext cx="5588000" cy="109568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239"/>
                </a:lnSpc>
              </a:pPr>
              <a:r>
                <a:rPr lang="en-US" sz="1600" spc="80" dirty="0">
                  <a:solidFill>
                    <a:srgbClr val="19191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Where do you need to improve? </a:t>
              </a:r>
            </a:p>
          </p:txBody>
        </p:sp>
      </p:grpSp>
      <p:grpSp>
        <p:nvGrpSpPr>
          <p:cNvPr id="90" name="Group 10">
            <a:extLst>
              <a:ext uri="{FF2B5EF4-FFF2-40B4-BE49-F238E27FC236}">
                <a16:creationId xmlns:a16="http://schemas.microsoft.com/office/drawing/2014/main" id="{4B692D4E-D35D-3B4C-BA54-53460C4C203C}"/>
              </a:ext>
            </a:extLst>
          </p:cNvPr>
          <p:cNvGrpSpPr/>
          <p:nvPr/>
        </p:nvGrpSpPr>
        <p:grpSpPr>
          <a:xfrm>
            <a:off x="685800" y="4356454"/>
            <a:ext cx="2794000" cy="664283"/>
            <a:chOff x="0" y="-28575"/>
            <a:chExt cx="5588000" cy="1328566"/>
          </a:xfrm>
        </p:grpSpPr>
        <p:sp>
          <p:nvSpPr>
            <p:cNvPr id="91" name="TextBox 11">
              <a:extLst>
                <a:ext uri="{FF2B5EF4-FFF2-40B4-BE49-F238E27FC236}">
                  <a16:creationId xmlns:a16="http://schemas.microsoft.com/office/drawing/2014/main" id="{A9413A04-D212-AB41-A08C-0296990D8561}"/>
                </a:ext>
              </a:extLst>
            </p:cNvPr>
            <p:cNvSpPr txBox="1"/>
            <p:nvPr/>
          </p:nvSpPr>
          <p:spPr>
            <a:xfrm>
              <a:off x="0" y="-28575"/>
              <a:ext cx="5588000" cy="58811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427"/>
                </a:lnSpc>
              </a:pPr>
              <a:r>
                <a:rPr lang="en-US" spc="93" dirty="0">
                  <a:solidFill>
                    <a:srgbClr val="FF434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OPPORTUNITIES</a:t>
              </a:r>
            </a:p>
          </p:txBody>
        </p:sp>
        <p:sp>
          <p:nvSpPr>
            <p:cNvPr id="92" name="TextBox 12">
              <a:extLst>
                <a:ext uri="{FF2B5EF4-FFF2-40B4-BE49-F238E27FC236}">
                  <a16:creationId xmlns:a16="http://schemas.microsoft.com/office/drawing/2014/main" id="{4A6AA389-79A8-0642-87E5-438E60CFD8C8}"/>
                </a:ext>
              </a:extLst>
            </p:cNvPr>
            <p:cNvSpPr txBox="1"/>
            <p:nvPr/>
          </p:nvSpPr>
          <p:spPr>
            <a:xfrm>
              <a:off x="0" y="768563"/>
              <a:ext cx="5588000" cy="53142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239"/>
                </a:lnSpc>
              </a:pPr>
              <a:r>
                <a:rPr lang="en-US" sz="1600" spc="80" dirty="0">
                  <a:solidFill>
                    <a:srgbClr val="19191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What are your goals?</a:t>
              </a:r>
            </a:p>
          </p:txBody>
        </p:sp>
      </p:grpSp>
      <p:grpSp>
        <p:nvGrpSpPr>
          <p:cNvPr id="93" name="Group 13">
            <a:extLst>
              <a:ext uri="{FF2B5EF4-FFF2-40B4-BE49-F238E27FC236}">
                <a16:creationId xmlns:a16="http://schemas.microsoft.com/office/drawing/2014/main" id="{6F8F658A-A2F4-5B42-B0F5-21905CB1F9D0}"/>
              </a:ext>
            </a:extLst>
          </p:cNvPr>
          <p:cNvGrpSpPr/>
          <p:nvPr/>
        </p:nvGrpSpPr>
        <p:grpSpPr>
          <a:xfrm>
            <a:off x="8712200" y="4216754"/>
            <a:ext cx="2794000" cy="946411"/>
            <a:chOff x="0" y="-28575"/>
            <a:chExt cx="5588000" cy="1892822"/>
          </a:xfrm>
        </p:grpSpPr>
        <p:sp>
          <p:nvSpPr>
            <p:cNvPr id="94" name="TextBox 14">
              <a:extLst>
                <a:ext uri="{FF2B5EF4-FFF2-40B4-BE49-F238E27FC236}">
                  <a16:creationId xmlns:a16="http://schemas.microsoft.com/office/drawing/2014/main" id="{ABEAC43B-D393-4546-B903-B19F2D9F3936}"/>
                </a:ext>
              </a:extLst>
            </p:cNvPr>
            <p:cNvSpPr txBox="1"/>
            <p:nvPr/>
          </p:nvSpPr>
          <p:spPr>
            <a:xfrm>
              <a:off x="0" y="-28575"/>
              <a:ext cx="5588000" cy="58811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427"/>
                </a:lnSpc>
              </a:pPr>
              <a:r>
                <a:rPr lang="en-US" spc="93" dirty="0">
                  <a:solidFill>
                    <a:srgbClr val="3EDAD8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THREATS</a:t>
              </a:r>
            </a:p>
          </p:txBody>
        </p:sp>
        <p:sp>
          <p:nvSpPr>
            <p:cNvPr id="95" name="TextBox 15">
              <a:extLst>
                <a:ext uri="{FF2B5EF4-FFF2-40B4-BE49-F238E27FC236}">
                  <a16:creationId xmlns:a16="http://schemas.microsoft.com/office/drawing/2014/main" id="{CCC3C8FB-2E08-494E-A8CC-309E9C2B1617}"/>
                </a:ext>
              </a:extLst>
            </p:cNvPr>
            <p:cNvSpPr txBox="1"/>
            <p:nvPr/>
          </p:nvSpPr>
          <p:spPr>
            <a:xfrm>
              <a:off x="0" y="768563"/>
              <a:ext cx="5588000" cy="109568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239"/>
                </a:lnSpc>
              </a:pPr>
              <a:r>
                <a:rPr lang="en-US" sz="1600" spc="80" dirty="0">
                  <a:solidFill>
                    <a:srgbClr val="19191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What are factors outside of your control?</a:t>
              </a:r>
            </a:p>
          </p:txBody>
        </p:sp>
      </p:grpSp>
      <p:grpSp>
        <p:nvGrpSpPr>
          <p:cNvPr id="96" name="Group 16">
            <a:extLst>
              <a:ext uri="{FF2B5EF4-FFF2-40B4-BE49-F238E27FC236}">
                <a16:creationId xmlns:a16="http://schemas.microsoft.com/office/drawing/2014/main" id="{D3FCE5C1-A941-714E-BFA3-CB11E2EF3966}"/>
              </a:ext>
            </a:extLst>
          </p:cNvPr>
          <p:cNvGrpSpPr/>
          <p:nvPr/>
        </p:nvGrpSpPr>
        <p:grpSpPr>
          <a:xfrm>
            <a:off x="6911224" y="1988149"/>
            <a:ext cx="1398839" cy="1398839"/>
            <a:chOff x="0" y="0"/>
            <a:chExt cx="2797678" cy="2797678"/>
          </a:xfrm>
          <a:solidFill>
            <a:srgbClr val="1A3365"/>
          </a:solidFill>
        </p:grpSpPr>
        <p:pic>
          <p:nvPicPr>
            <p:cNvPr id="97" name="Picture 17">
              <a:extLst>
                <a:ext uri="{FF2B5EF4-FFF2-40B4-BE49-F238E27FC236}">
                  <a16:creationId xmlns:a16="http://schemas.microsoft.com/office/drawing/2014/main" id="{0516E096-93F4-8049-BE36-F47237AC91B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/>
            <a:stretch>
              <a:fillRect/>
            </a:stretch>
          </p:blipFill>
          <p:spPr>
            <a:xfrm>
              <a:off x="0" y="0"/>
              <a:ext cx="2797678" cy="2797678"/>
            </a:xfrm>
            <a:prstGeom prst="rect">
              <a:avLst/>
            </a:prstGeom>
          </p:spPr>
        </p:pic>
        <p:pic>
          <p:nvPicPr>
            <p:cNvPr id="98" name="Picture 18">
              <a:extLst>
                <a:ext uri="{FF2B5EF4-FFF2-40B4-BE49-F238E27FC236}">
                  <a16:creationId xmlns:a16="http://schemas.microsoft.com/office/drawing/2014/main" id="{5E2CF0F2-DEC5-8B44-84A4-AD7584751A0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/>
            <a:stretch>
              <a:fillRect/>
            </a:stretch>
          </p:blipFill>
          <p:spPr>
            <a:xfrm>
              <a:off x="126225" y="126225"/>
              <a:ext cx="2545228" cy="2545228"/>
            </a:xfrm>
            <a:prstGeom prst="rect">
              <a:avLst/>
            </a:prstGeom>
          </p:spPr>
        </p:pic>
      </p:grpSp>
      <p:grpSp>
        <p:nvGrpSpPr>
          <p:cNvPr id="99" name="Group 19">
            <a:extLst>
              <a:ext uri="{FF2B5EF4-FFF2-40B4-BE49-F238E27FC236}">
                <a16:creationId xmlns:a16="http://schemas.microsoft.com/office/drawing/2014/main" id="{888D7AB2-6A88-EA4F-8F52-E0A9F34FDC47}"/>
              </a:ext>
            </a:extLst>
          </p:cNvPr>
          <p:cNvGrpSpPr/>
          <p:nvPr/>
        </p:nvGrpSpPr>
        <p:grpSpPr>
          <a:xfrm>
            <a:off x="6848111" y="4190401"/>
            <a:ext cx="1398839" cy="1398839"/>
            <a:chOff x="0" y="0"/>
            <a:chExt cx="2797678" cy="2797678"/>
          </a:xfrm>
          <a:solidFill>
            <a:srgbClr val="3DC08E"/>
          </a:solidFill>
        </p:grpSpPr>
        <p:pic>
          <p:nvPicPr>
            <p:cNvPr id="100" name="Picture 20">
              <a:extLst>
                <a:ext uri="{FF2B5EF4-FFF2-40B4-BE49-F238E27FC236}">
                  <a16:creationId xmlns:a16="http://schemas.microsoft.com/office/drawing/2014/main" id="{D1D4A02B-ABC2-5744-9AE5-5D258AD44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rcRect/>
            <a:stretch>
              <a:fillRect/>
            </a:stretch>
          </p:blipFill>
          <p:spPr>
            <a:xfrm>
              <a:off x="0" y="0"/>
              <a:ext cx="2797678" cy="2797678"/>
            </a:xfrm>
            <a:prstGeom prst="rect">
              <a:avLst/>
            </a:prstGeom>
          </p:spPr>
        </p:pic>
        <p:pic>
          <p:nvPicPr>
            <p:cNvPr id="101" name="Picture 21">
              <a:extLst>
                <a:ext uri="{FF2B5EF4-FFF2-40B4-BE49-F238E27FC236}">
                  <a16:creationId xmlns:a16="http://schemas.microsoft.com/office/drawing/2014/main" id="{0B4B27EE-6753-E64B-B785-0F52B25BF38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rcRect/>
            <a:stretch>
              <a:fillRect/>
            </a:stretch>
          </p:blipFill>
          <p:spPr>
            <a:xfrm>
              <a:off x="126225" y="126225"/>
              <a:ext cx="2545228" cy="2545228"/>
            </a:xfrm>
            <a:prstGeom prst="rect">
              <a:avLst/>
            </a:prstGeom>
          </p:spPr>
        </p:pic>
      </p:grpSp>
      <p:grpSp>
        <p:nvGrpSpPr>
          <p:cNvPr id="102" name="Group 22">
            <a:extLst>
              <a:ext uri="{FF2B5EF4-FFF2-40B4-BE49-F238E27FC236}">
                <a16:creationId xmlns:a16="http://schemas.microsoft.com/office/drawing/2014/main" id="{59629735-D890-B143-8275-A4E99D3BACA6}"/>
              </a:ext>
            </a:extLst>
          </p:cNvPr>
          <p:cNvGrpSpPr/>
          <p:nvPr/>
        </p:nvGrpSpPr>
        <p:grpSpPr>
          <a:xfrm>
            <a:off x="3881937" y="1988149"/>
            <a:ext cx="1398839" cy="1398839"/>
            <a:chOff x="0" y="0"/>
            <a:chExt cx="2797678" cy="2797678"/>
          </a:xfrm>
          <a:solidFill>
            <a:srgbClr val="FFBB00"/>
          </a:solidFill>
        </p:grpSpPr>
        <p:pic>
          <p:nvPicPr>
            <p:cNvPr id="103" name="Picture 23">
              <a:extLst>
                <a:ext uri="{FF2B5EF4-FFF2-40B4-BE49-F238E27FC236}">
                  <a16:creationId xmlns:a16="http://schemas.microsoft.com/office/drawing/2014/main" id="{32DC70AC-AE63-6A49-A547-BD3C310E32D9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rcRect/>
            <a:stretch>
              <a:fillRect/>
            </a:stretch>
          </p:blipFill>
          <p:spPr>
            <a:xfrm>
              <a:off x="0" y="0"/>
              <a:ext cx="2797678" cy="2797678"/>
            </a:xfrm>
            <a:prstGeom prst="rect">
              <a:avLst/>
            </a:prstGeom>
          </p:spPr>
        </p:pic>
        <p:pic>
          <p:nvPicPr>
            <p:cNvPr id="104" name="Picture 24">
              <a:extLst>
                <a:ext uri="{FF2B5EF4-FFF2-40B4-BE49-F238E27FC236}">
                  <a16:creationId xmlns:a16="http://schemas.microsoft.com/office/drawing/2014/main" id="{135D9C31-5703-6843-AEE4-60733733C9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rcRect/>
            <a:stretch>
              <a:fillRect/>
            </a:stretch>
          </p:blipFill>
          <p:spPr>
            <a:xfrm>
              <a:off x="126225" y="126225"/>
              <a:ext cx="2545228" cy="2545228"/>
            </a:xfrm>
            <a:prstGeom prst="rect">
              <a:avLst/>
            </a:prstGeom>
          </p:spPr>
        </p:pic>
      </p:grpSp>
      <p:grpSp>
        <p:nvGrpSpPr>
          <p:cNvPr id="105" name="Group 25">
            <a:extLst>
              <a:ext uri="{FF2B5EF4-FFF2-40B4-BE49-F238E27FC236}">
                <a16:creationId xmlns:a16="http://schemas.microsoft.com/office/drawing/2014/main" id="{66EA0AD3-261D-9149-B24E-9299E5D02887}"/>
              </a:ext>
            </a:extLst>
          </p:cNvPr>
          <p:cNvGrpSpPr/>
          <p:nvPr/>
        </p:nvGrpSpPr>
        <p:grpSpPr>
          <a:xfrm>
            <a:off x="3818825" y="4190401"/>
            <a:ext cx="1398839" cy="1398839"/>
            <a:chOff x="0" y="0"/>
            <a:chExt cx="2797678" cy="2797678"/>
          </a:xfrm>
          <a:solidFill>
            <a:srgbClr val="FF4343"/>
          </a:solidFill>
        </p:grpSpPr>
        <p:pic>
          <p:nvPicPr>
            <p:cNvPr id="106" name="Picture 26">
              <a:extLst>
                <a:ext uri="{FF2B5EF4-FFF2-40B4-BE49-F238E27FC236}">
                  <a16:creationId xmlns:a16="http://schemas.microsoft.com/office/drawing/2014/main" id="{7989282A-02B0-4447-ACAC-5E81102700B3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rcRect/>
            <a:stretch>
              <a:fillRect/>
            </a:stretch>
          </p:blipFill>
          <p:spPr>
            <a:xfrm>
              <a:off x="0" y="0"/>
              <a:ext cx="2797678" cy="2797678"/>
            </a:xfrm>
            <a:prstGeom prst="rect">
              <a:avLst/>
            </a:prstGeom>
          </p:spPr>
        </p:pic>
        <p:pic>
          <p:nvPicPr>
            <p:cNvPr id="107" name="Picture 27">
              <a:extLst>
                <a:ext uri="{FF2B5EF4-FFF2-40B4-BE49-F238E27FC236}">
                  <a16:creationId xmlns:a16="http://schemas.microsoft.com/office/drawing/2014/main" id="{52D4734F-5F8B-684F-A6DF-B120511C3629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rcRect/>
            <a:stretch>
              <a:fillRect/>
            </a:stretch>
          </p:blipFill>
          <p:spPr>
            <a:xfrm>
              <a:off x="126225" y="126225"/>
              <a:ext cx="2545228" cy="2545228"/>
            </a:xfrm>
            <a:prstGeom prst="rect">
              <a:avLst/>
            </a:prstGeom>
          </p:spPr>
        </p:pic>
      </p:grpSp>
      <p:sp>
        <p:nvSpPr>
          <p:cNvPr id="108" name="TextBox 28">
            <a:extLst>
              <a:ext uri="{FF2B5EF4-FFF2-40B4-BE49-F238E27FC236}">
                <a16:creationId xmlns:a16="http://schemas.microsoft.com/office/drawing/2014/main" id="{0418043B-9C9B-3746-AE24-196E0ADB3FCC}"/>
              </a:ext>
            </a:extLst>
          </p:cNvPr>
          <p:cNvSpPr txBox="1"/>
          <p:nvPr/>
        </p:nvSpPr>
        <p:spPr>
          <a:xfrm>
            <a:off x="7143750" y="2431944"/>
            <a:ext cx="933787" cy="5514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54"/>
              </a:lnSpc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</a:p>
        </p:txBody>
      </p:sp>
      <p:sp>
        <p:nvSpPr>
          <p:cNvPr id="109" name="TextBox 29">
            <a:extLst>
              <a:ext uri="{FF2B5EF4-FFF2-40B4-BE49-F238E27FC236}">
                <a16:creationId xmlns:a16="http://schemas.microsoft.com/office/drawing/2014/main" id="{D8EC1C8A-0FAB-B144-AA2F-FEF5EA9357B1}"/>
              </a:ext>
            </a:extLst>
          </p:cNvPr>
          <p:cNvSpPr txBox="1"/>
          <p:nvPr/>
        </p:nvSpPr>
        <p:spPr>
          <a:xfrm>
            <a:off x="7080637" y="4634197"/>
            <a:ext cx="933787" cy="5514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54"/>
              </a:lnSpc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</a:p>
        </p:txBody>
      </p:sp>
      <p:sp>
        <p:nvSpPr>
          <p:cNvPr id="110" name="TextBox 30">
            <a:extLst>
              <a:ext uri="{FF2B5EF4-FFF2-40B4-BE49-F238E27FC236}">
                <a16:creationId xmlns:a16="http://schemas.microsoft.com/office/drawing/2014/main" id="{F84FA1FD-7F7A-B848-A9E4-8B74623B06B1}"/>
              </a:ext>
            </a:extLst>
          </p:cNvPr>
          <p:cNvSpPr txBox="1"/>
          <p:nvPr/>
        </p:nvSpPr>
        <p:spPr>
          <a:xfrm>
            <a:off x="4114463" y="2431944"/>
            <a:ext cx="933787" cy="5514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54"/>
              </a:lnSpc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</a:p>
        </p:txBody>
      </p:sp>
      <p:sp>
        <p:nvSpPr>
          <p:cNvPr id="111" name="TextBox 31">
            <a:extLst>
              <a:ext uri="{FF2B5EF4-FFF2-40B4-BE49-F238E27FC236}">
                <a16:creationId xmlns:a16="http://schemas.microsoft.com/office/drawing/2014/main" id="{EE3BC14F-EC6E-6044-82E2-BCBAD72BC3F9}"/>
              </a:ext>
            </a:extLst>
          </p:cNvPr>
          <p:cNvSpPr txBox="1"/>
          <p:nvPr/>
        </p:nvSpPr>
        <p:spPr>
          <a:xfrm>
            <a:off x="4051351" y="4634197"/>
            <a:ext cx="933787" cy="5514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54"/>
              </a:lnSpc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2103674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382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SWOT Analysis</a:t>
            </a:r>
            <a:endParaRPr lang="de-DE" b="1" i="1" dirty="0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200456" y="6534806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chemeClr val="accent6"/>
                </a:solidFill>
              </a:rPr>
              <a:t>Find your competitive position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D009E564-740E-9D4A-8CE5-21E77C59F2D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7" name="Group 5">
            <a:extLst>
              <a:ext uri="{FF2B5EF4-FFF2-40B4-BE49-F238E27FC236}">
                <a16:creationId xmlns:a16="http://schemas.microsoft.com/office/drawing/2014/main" id="{C8E5CA71-1808-D34D-BDB2-6C0E1A6F07AD}"/>
              </a:ext>
            </a:extLst>
          </p:cNvPr>
          <p:cNvGrpSpPr/>
          <p:nvPr/>
        </p:nvGrpSpPr>
        <p:grpSpPr>
          <a:xfrm>
            <a:off x="3619207" y="1693540"/>
            <a:ext cx="2095500" cy="2095500"/>
            <a:chOff x="0" y="0"/>
            <a:chExt cx="4191000" cy="4191000"/>
          </a:xfrm>
          <a:solidFill>
            <a:srgbClr val="1A3365"/>
          </a:solidFill>
        </p:grpSpPr>
        <p:pic>
          <p:nvPicPr>
            <p:cNvPr id="38" name="Picture 6">
              <a:extLst>
                <a:ext uri="{FF2B5EF4-FFF2-40B4-BE49-F238E27FC236}">
                  <a16:creationId xmlns:a16="http://schemas.microsoft.com/office/drawing/2014/main" id="{0C262ED0-F551-E341-B1CA-7E91090E255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/>
            <a:stretch>
              <a:fillRect/>
            </a:stretch>
          </p:blipFill>
          <p:spPr>
            <a:xfrm>
              <a:off x="0" y="0"/>
              <a:ext cx="4191000" cy="4191000"/>
            </a:xfrm>
            <a:prstGeom prst="rect">
              <a:avLst/>
            </a:prstGeom>
          </p:spPr>
        </p:pic>
        <p:pic>
          <p:nvPicPr>
            <p:cNvPr id="39" name="Picture 7">
              <a:extLst>
                <a:ext uri="{FF2B5EF4-FFF2-40B4-BE49-F238E27FC236}">
                  <a16:creationId xmlns:a16="http://schemas.microsoft.com/office/drawing/2014/main" id="{76DDAE81-3BEF-4749-A50C-89A2848F7E4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/>
            <a:stretch>
              <a:fillRect/>
            </a:stretch>
          </p:blipFill>
          <p:spPr>
            <a:xfrm>
              <a:off x="112888" y="112888"/>
              <a:ext cx="3965223" cy="3965223"/>
            </a:xfrm>
            <a:prstGeom prst="rect">
              <a:avLst/>
            </a:prstGeom>
          </p:spPr>
        </p:pic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9401FDFC-C7F3-E349-868A-65E9E7C0A23D}"/>
              </a:ext>
            </a:extLst>
          </p:cNvPr>
          <p:cNvGrpSpPr/>
          <p:nvPr/>
        </p:nvGrpSpPr>
        <p:grpSpPr>
          <a:xfrm>
            <a:off x="761122" y="1693540"/>
            <a:ext cx="2095500" cy="2095500"/>
            <a:chOff x="0" y="0"/>
            <a:chExt cx="4191000" cy="4191000"/>
          </a:xfrm>
          <a:solidFill>
            <a:srgbClr val="FFBB00"/>
          </a:solidFill>
        </p:grpSpPr>
        <p:pic>
          <p:nvPicPr>
            <p:cNvPr id="41" name="Picture 9">
              <a:extLst>
                <a:ext uri="{FF2B5EF4-FFF2-40B4-BE49-F238E27FC236}">
                  <a16:creationId xmlns:a16="http://schemas.microsoft.com/office/drawing/2014/main" id="{ABE089A3-7AB1-EA40-A9CA-447118FA951E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rcRect/>
            <a:stretch>
              <a:fillRect/>
            </a:stretch>
          </p:blipFill>
          <p:spPr>
            <a:xfrm>
              <a:off x="0" y="0"/>
              <a:ext cx="4191000" cy="4191000"/>
            </a:xfrm>
            <a:prstGeom prst="rect">
              <a:avLst/>
            </a:prstGeom>
          </p:spPr>
        </p:pic>
        <p:pic>
          <p:nvPicPr>
            <p:cNvPr id="42" name="Picture 10">
              <a:extLst>
                <a:ext uri="{FF2B5EF4-FFF2-40B4-BE49-F238E27FC236}">
                  <a16:creationId xmlns:a16="http://schemas.microsoft.com/office/drawing/2014/main" id="{D73F3132-623A-DC40-AF8E-6890CAC75D1E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rcRect/>
            <a:stretch>
              <a:fillRect/>
            </a:stretch>
          </p:blipFill>
          <p:spPr>
            <a:xfrm>
              <a:off x="112888" y="112888"/>
              <a:ext cx="3965223" cy="3965223"/>
            </a:xfrm>
            <a:prstGeom prst="rect">
              <a:avLst/>
            </a:prstGeom>
          </p:spPr>
        </p:pic>
      </p:grpSp>
      <p:grpSp>
        <p:nvGrpSpPr>
          <p:cNvPr id="43" name="Group 11">
            <a:extLst>
              <a:ext uri="{FF2B5EF4-FFF2-40B4-BE49-F238E27FC236}">
                <a16:creationId xmlns:a16="http://schemas.microsoft.com/office/drawing/2014/main" id="{591A572D-4D68-3F41-BCEC-7F6AE15B2737}"/>
              </a:ext>
            </a:extLst>
          </p:cNvPr>
          <p:cNvGrpSpPr/>
          <p:nvPr/>
        </p:nvGrpSpPr>
        <p:grpSpPr>
          <a:xfrm>
            <a:off x="6477293" y="1693540"/>
            <a:ext cx="2095500" cy="2095500"/>
            <a:chOff x="0" y="0"/>
            <a:chExt cx="4191000" cy="4191000"/>
          </a:xfrm>
          <a:solidFill>
            <a:srgbClr val="FF4343"/>
          </a:solidFill>
        </p:grpSpPr>
        <p:pic>
          <p:nvPicPr>
            <p:cNvPr id="44" name="Picture 12">
              <a:extLst>
                <a:ext uri="{FF2B5EF4-FFF2-40B4-BE49-F238E27FC236}">
                  <a16:creationId xmlns:a16="http://schemas.microsoft.com/office/drawing/2014/main" id="{2116937A-B4BC-FE4D-9B7E-D9BEB954D8E7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rcRect/>
            <a:stretch>
              <a:fillRect/>
            </a:stretch>
          </p:blipFill>
          <p:spPr>
            <a:xfrm>
              <a:off x="0" y="0"/>
              <a:ext cx="4191000" cy="4191000"/>
            </a:xfrm>
            <a:prstGeom prst="rect">
              <a:avLst/>
            </a:prstGeom>
          </p:spPr>
        </p:pic>
        <p:pic>
          <p:nvPicPr>
            <p:cNvPr id="45" name="Picture 13">
              <a:extLst>
                <a:ext uri="{FF2B5EF4-FFF2-40B4-BE49-F238E27FC236}">
                  <a16:creationId xmlns:a16="http://schemas.microsoft.com/office/drawing/2014/main" id="{C86D8875-820F-4B45-86F6-4CE026008189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rcRect/>
            <a:stretch>
              <a:fillRect/>
            </a:stretch>
          </p:blipFill>
          <p:spPr>
            <a:xfrm>
              <a:off x="112888" y="112888"/>
              <a:ext cx="3965223" cy="3965223"/>
            </a:xfrm>
            <a:prstGeom prst="rect">
              <a:avLst/>
            </a:prstGeom>
          </p:spPr>
        </p:pic>
      </p:grpSp>
      <p:sp>
        <p:nvSpPr>
          <p:cNvPr id="46" name="TextBox 14">
            <a:extLst>
              <a:ext uri="{FF2B5EF4-FFF2-40B4-BE49-F238E27FC236}">
                <a16:creationId xmlns:a16="http://schemas.microsoft.com/office/drawing/2014/main" id="{268A9DCF-0316-7047-9103-E7C681FB4050}"/>
              </a:ext>
            </a:extLst>
          </p:cNvPr>
          <p:cNvSpPr txBox="1"/>
          <p:nvPr/>
        </p:nvSpPr>
        <p:spPr>
          <a:xfrm>
            <a:off x="1109452" y="2351611"/>
            <a:ext cx="1398839" cy="8335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54"/>
              </a:lnSpc>
            </a:pPr>
            <a:r>
              <a:rPr lang="en-US" sz="6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</a:p>
        </p:txBody>
      </p:sp>
      <p:sp>
        <p:nvSpPr>
          <p:cNvPr id="47" name="TextBox 15">
            <a:extLst>
              <a:ext uri="{FF2B5EF4-FFF2-40B4-BE49-F238E27FC236}">
                <a16:creationId xmlns:a16="http://schemas.microsoft.com/office/drawing/2014/main" id="{C0E6B32B-A22B-E346-8891-E3C3309AF1DC}"/>
              </a:ext>
            </a:extLst>
          </p:cNvPr>
          <p:cNvSpPr txBox="1"/>
          <p:nvPr/>
        </p:nvSpPr>
        <p:spPr>
          <a:xfrm>
            <a:off x="3967538" y="2351611"/>
            <a:ext cx="1398839" cy="8335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54"/>
              </a:lnSpc>
            </a:pPr>
            <a:r>
              <a:rPr lang="en-US" sz="6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</a:p>
        </p:txBody>
      </p:sp>
      <p:sp>
        <p:nvSpPr>
          <p:cNvPr id="48" name="TextBox 16">
            <a:extLst>
              <a:ext uri="{FF2B5EF4-FFF2-40B4-BE49-F238E27FC236}">
                <a16:creationId xmlns:a16="http://schemas.microsoft.com/office/drawing/2014/main" id="{70D8DAC4-8FBB-0048-9C8C-D36F33B6895B}"/>
              </a:ext>
            </a:extLst>
          </p:cNvPr>
          <p:cNvSpPr txBox="1"/>
          <p:nvPr/>
        </p:nvSpPr>
        <p:spPr>
          <a:xfrm>
            <a:off x="6825623" y="2351611"/>
            <a:ext cx="1398839" cy="8335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54"/>
              </a:lnSpc>
            </a:pPr>
            <a:r>
              <a:rPr lang="en-US" sz="6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</p:txBody>
      </p:sp>
      <p:grpSp>
        <p:nvGrpSpPr>
          <p:cNvPr id="49" name="Group 17">
            <a:extLst>
              <a:ext uri="{FF2B5EF4-FFF2-40B4-BE49-F238E27FC236}">
                <a16:creationId xmlns:a16="http://schemas.microsoft.com/office/drawing/2014/main" id="{EADA1805-D750-134B-AD37-F0E2E48EF291}"/>
              </a:ext>
            </a:extLst>
          </p:cNvPr>
          <p:cNvGrpSpPr/>
          <p:nvPr/>
        </p:nvGrpSpPr>
        <p:grpSpPr>
          <a:xfrm>
            <a:off x="621422" y="4588531"/>
            <a:ext cx="2374900" cy="1288741"/>
            <a:chOff x="0" y="-28575"/>
            <a:chExt cx="4749800" cy="1877946"/>
          </a:xfrm>
        </p:grpSpPr>
        <p:sp>
          <p:nvSpPr>
            <p:cNvPr id="50" name="TextBox 18">
              <a:extLst>
                <a:ext uri="{FF2B5EF4-FFF2-40B4-BE49-F238E27FC236}">
                  <a16:creationId xmlns:a16="http://schemas.microsoft.com/office/drawing/2014/main" id="{79742707-6ECD-1548-8E50-1F1A158184AF}"/>
                </a:ext>
              </a:extLst>
            </p:cNvPr>
            <p:cNvSpPr txBox="1"/>
            <p:nvPr/>
          </p:nvSpPr>
          <p:spPr>
            <a:xfrm>
              <a:off x="0" y="-28575"/>
              <a:ext cx="4749800" cy="61555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427"/>
                </a:lnSpc>
              </a:pPr>
              <a:r>
                <a:rPr lang="en-US" sz="2000" spc="93" dirty="0">
                  <a:solidFill>
                    <a:srgbClr val="FFBB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STRENGTHS</a:t>
              </a:r>
            </a:p>
          </p:txBody>
        </p:sp>
        <p:sp>
          <p:nvSpPr>
            <p:cNvPr id="51" name="TextBox 19">
              <a:extLst>
                <a:ext uri="{FF2B5EF4-FFF2-40B4-BE49-F238E27FC236}">
                  <a16:creationId xmlns:a16="http://schemas.microsoft.com/office/drawing/2014/main" id="{2A0B8A4A-0097-B44D-8943-C20A047DB3E9}"/>
                </a:ext>
              </a:extLst>
            </p:cNvPr>
            <p:cNvSpPr txBox="1"/>
            <p:nvPr/>
          </p:nvSpPr>
          <p:spPr>
            <a:xfrm>
              <a:off x="0" y="768563"/>
              <a:ext cx="4749800" cy="108080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239"/>
                </a:lnSpc>
              </a:pPr>
              <a:r>
                <a:rPr lang="en-US" sz="1600" spc="80" dirty="0">
                  <a:solidFill>
                    <a:srgbClr val="19191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What are you doing well?</a:t>
              </a:r>
            </a:p>
          </p:txBody>
        </p:sp>
      </p:grpSp>
      <p:grpSp>
        <p:nvGrpSpPr>
          <p:cNvPr id="52" name="Group 20">
            <a:extLst>
              <a:ext uri="{FF2B5EF4-FFF2-40B4-BE49-F238E27FC236}">
                <a16:creationId xmlns:a16="http://schemas.microsoft.com/office/drawing/2014/main" id="{B02AD9E0-4FE3-D04F-9E44-C60E0B089DAC}"/>
              </a:ext>
            </a:extLst>
          </p:cNvPr>
          <p:cNvGrpSpPr/>
          <p:nvPr/>
        </p:nvGrpSpPr>
        <p:grpSpPr>
          <a:xfrm>
            <a:off x="3479507" y="4588532"/>
            <a:ext cx="2374900" cy="1079278"/>
            <a:chOff x="0" y="-28575"/>
            <a:chExt cx="4749800" cy="1596534"/>
          </a:xfrm>
        </p:grpSpPr>
        <p:sp>
          <p:nvSpPr>
            <p:cNvPr id="53" name="TextBox 21">
              <a:extLst>
                <a:ext uri="{FF2B5EF4-FFF2-40B4-BE49-F238E27FC236}">
                  <a16:creationId xmlns:a16="http://schemas.microsoft.com/office/drawing/2014/main" id="{6ECD7D64-0A6D-154E-B95A-A81B33FF1B52}"/>
                </a:ext>
              </a:extLst>
            </p:cNvPr>
            <p:cNvSpPr txBox="1"/>
            <p:nvPr/>
          </p:nvSpPr>
          <p:spPr>
            <a:xfrm>
              <a:off x="0" y="-28575"/>
              <a:ext cx="4749800" cy="61555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427"/>
                </a:lnSpc>
              </a:pPr>
              <a:r>
                <a:rPr lang="en-US" sz="2000" spc="93" dirty="0">
                  <a:solidFill>
                    <a:srgbClr val="1A3365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WEAKNESSES</a:t>
              </a:r>
              <a:endParaRPr lang="en-US" sz="1867" spc="93" dirty="0">
                <a:solidFill>
                  <a:srgbClr val="1A3365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TextBox 22">
              <a:extLst>
                <a:ext uri="{FF2B5EF4-FFF2-40B4-BE49-F238E27FC236}">
                  <a16:creationId xmlns:a16="http://schemas.microsoft.com/office/drawing/2014/main" id="{365FED0D-9AC4-D641-A741-F600CBAB42E1}"/>
                </a:ext>
              </a:extLst>
            </p:cNvPr>
            <p:cNvSpPr txBox="1"/>
            <p:nvPr/>
          </p:nvSpPr>
          <p:spPr>
            <a:xfrm>
              <a:off x="0" y="768560"/>
              <a:ext cx="4749800" cy="79939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239"/>
                </a:lnSpc>
              </a:pPr>
              <a:r>
                <a:rPr lang="en-US" sz="1600" spc="80" dirty="0">
                  <a:solidFill>
                    <a:srgbClr val="19191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Where do you need to improve?</a:t>
              </a:r>
            </a:p>
          </p:txBody>
        </p:sp>
      </p:grpSp>
      <p:grpSp>
        <p:nvGrpSpPr>
          <p:cNvPr id="55" name="Group 23">
            <a:extLst>
              <a:ext uri="{FF2B5EF4-FFF2-40B4-BE49-F238E27FC236}">
                <a16:creationId xmlns:a16="http://schemas.microsoft.com/office/drawing/2014/main" id="{17DAE691-1114-1C46-8346-69A41A145B0A}"/>
              </a:ext>
            </a:extLst>
          </p:cNvPr>
          <p:cNvGrpSpPr/>
          <p:nvPr/>
        </p:nvGrpSpPr>
        <p:grpSpPr>
          <a:xfrm>
            <a:off x="6350293" y="4588532"/>
            <a:ext cx="2349500" cy="928700"/>
            <a:chOff x="0" y="-28575"/>
            <a:chExt cx="4699000" cy="1313690"/>
          </a:xfrm>
        </p:grpSpPr>
        <p:sp>
          <p:nvSpPr>
            <p:cNvPr id="56" name="TextBox 24">
              <a:extLst>
                <a:ext uri="{FF2B5EF4-FFF2-40B4-BE49-F238E27FC236}">
                  <a16:creationId xmlns:a16="http://schemas.microsoft.com/office/drawing/2014/main" id="{14C2E94D-A8DF-D44F-A80A-CBD890502BD7}"/>
                </a:ext>
              </a:extLst>
            </p:cNvPr>
            <p:cNvSpPr txBox="1"/>
            <p:nvPr/>
          </p:nvSpPr>
          <p:spPr>
            <a:xfrm>
              <a:off x="0" y="-28575"/>
              <a:ext cx="4699000" cy="61555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427"/>
                </a:lnSpc>
              </a:pPr>
              <a:r>
                <a:rPr lang="en-US" sz="2000" spc="93" dirty="0">
                  <a:solidFill>
                    <a:srgbClr val="FF434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OPPORTUNITIES</a:t>
              </a:r>
            </a:p>
          </p:txBody>
        </p:sp>
        <p:sp>
          <p:nvSpPr>
            <p:cNvPr id="57" name="TextBox 25">
              <a:extLst>
                <a:ext uri="{FF2B5EF4-FFF2-40B4-BE49-F238E27FC236}">
                  <a16:creationId xmlns:a16="http://schemas.microsoft.com/office/drawing/2014/main" id="{7268AA2F-7612-DB4F-9AB1-1C8875050E2A}"/>
                </a:ext>
              </a:extLst>
            </p:cNvPr>
            <p:cNvSpPr txBox="1"/>
            <p:nvPr/>
          </p:nvSpPr>
          <p:spPr>
            <a:xfrm>
              <a:off x="0" y="768563"/>
              <a:ext cx="4699000" cy="51655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239"/>
                </a:lnSpc>
              </a:pPr>
              <a:r>
                <a:rPr lang="en-US" sz="1600" spc="80" dirty="0">
                  <a:solidFill>
                    <a:srgbClr val="19191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What are your goals? </a:t>
              </a:r>
            </a:p>
          </p:txBody>
        </p:sp>
      </p:grpSp>
      <p:grpSp>
        <p:nvGrpSpPr>
          <p:cNvPr id="58" name="Group 27">
            <a:extLst>
              <a:ext uri="{FF2B5EF4-FFF2-40B4-BE49-F238E27FC236}">
                <a16:creationId xmlns:a16="http://schemas.microsoft.com/office/drawing/2014/main" id="{2C1106D5-5EB2-2246-A0D2-AD8F0941AE20}"/>
              </a:ext>
            </a:extLst>
          </p:cNvPr>
          <p:cNvGrpSpPr/>
          <p:nvPr/>
        </p:nvGrpSpPr>
        <p:grpSpPr>
          <a:xfrm>
            <a:off x="9335378" y="1693540"/>
            <a:ext cx="2095500" cy="2095500"/>
            <a:chOff x="0" y="0"/>
            <a:chExt cx="4191000" cy="4191000"/>
          </a:xfrm>
          <a:solidFill>
            <a:srgbClr val="3DC08E"/>
          </a:solidFill>
        </p:grpSpPr>
        <p:pic>
          <p:nvPicPr>
            <p:cNvPr id="59" name="Picture 28">
              <a:extLst>
                <a:ext uri="{FF2B5EF4-FFF2-40B4-BE49-F238E27FC236}">
                  <a16:creationId xmlns:a16="http://schemas.microsoft.com/office/drawing/2014/main" id="{4F39DF06-1A22-1C45-99A2-8DD4DDD3D090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rcRect/>
            <a:stretch>
              <a:fillRect/>
            </a:stretch>
          </p:blipFill>
          <p:spPr>
            <a:xfrm>
              <a:off x="0" y="0"/>
              <a:ext cx="4191000" cy="4191000"/>
            </a:xfrm>
            <a:prstGeom prst="rect">
              <a:avLst/>
            </a:prstGeom>
          </p:spPr>
        </p:pic>
        <p:pic>
          <p:nvPicPr>
            <p:cNvPr id="60" name="Picture 29">
              <a:extLst>
                <a:ext uri="{FF2B5EF4-FFF2-40B4-BE49-F238E27FC236}">
                  <a16:creationId xmlns:a16="http://schemas.microsoft.com/office/drawing/2014/main" id="{6716A15A-A307-B740-8C8E-04FEBB715EC8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rcRect/>
            <a:stretch>
              <a:fillRect/>
            </a:stretch>
          </p:blipFill>
          <p:spPr>
            <a:xfrm>
              <a:off x="112888" y="112888"/>
              <a:ext cx="3965223" cy="3965223"/>
            </a:xfrm>
            <a:prstGeom prst="rect">
              <a:avLst/>
            </a:prstGeom>
          </p:spPr>
        </p:pic>
      </p:grpSp>
      <p:sp>
        <p:nvSpPr>
          <p:cNvPr id="61" name="TextBox 30">
            <a:extLst>
              <a:ext uri="{FF2B5EF4-FFF2-40B4-BE49-F238E27FC236}">
                <a16:creationId xmlns:a16="http://schemas.microsoft.com/office/drawing/2014/main" id="{1DB98149-233B-AD4D-831C-A1C129331DF9}"/>
              </a:ext>
            </a:extLst>
          </p:cNvPr>
          <p:cNvSpPr txBox="1"/>
          <p:nvPr/>
        </p:nvSpPr>
        <p:spPr>
          <a:xfrm>
            <a:off x="9683709" y="2351611"/>
            <a:ext cx="1398839" cy="8335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54"/>
              </a:lnSpc>
            </a:pPr>
            <a:r>
              <a:rPr lang="en-US" sz="6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</a:p>
        </p:txBody>
      </p:sp>
      <p:grpSp>
        <p:nvGrpSpPr>
          <p:cNvPr id="62" name="Group 31">
            <a:extLst>
              <a:ext uri="{FF2B5EF4-FFF2-40B4-BE49-F238E27FC236}">
                <a16:creationId xmlns:a16="http://schemas.microsoft.com/office/drawing/2014/main" id="{75116D71-34B6-3448-AE00-CD6E3C8DDEE1}"/>
              </a:ext>
            </a:extLst>
          </p:cNvPr>
          <p:cNvGrpSpPr/>
          <p:nvPr/>
        </p:nvGrpSpPr>
        <p:grpSpPr>
          <a:xfrm>
            <a:off x="9195678" y="4588531"/>
            <a:ext cx="2374900" cy="1288741"/>
            <a:chOff x="0" y="-28575"/>
            <a:chExt cx="4749800" cy="1877946"/>
          </a:xfrm>
        </p:grpSpPr>
        <p:sp>
          <p:nvSpPr>
            <p:cNvPr id="63" name="TextBox 32">
              <a:extLst>
                <a:ext uri="{FF2B5EF4-FFF2-40B4-BE49-F238E27FC236}">
                  <a16:creationId xmlns:a16="http://schemas.microsoft.com/office/drawing/2014/main" id="{29579A2A-8823-064D-A31C-09E91C88FBD6}"/>
                </a:ext>
              </a:extLst>
            </p:cNvPr>
            <p:cNvSpPr txBox="1"/>
            <p:nvPr/>
          </p:nvSpPr>
          <p:spPr>
            <a:xfrm>
              <a:off x="0" y="-28575"/>
              <a:ext cx="4749800" cy="58811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427"/>
                </a:lnSpc>
              </a:pPr>
              <a:r>
                <a:rPr lang="en-US" sz="1867" spc="93" dirty="0">
                  <a:solidFill>
                    <a:srgbClr val="3DC08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THREATS</a:t>
              </a:r>
            </a:p>
          </p:txBody>
        </p:sp>
        <p:sp>
          <p:nvSpPr>
            <p:cNvPr id="64" name="TextBox 33">
              <a:extLst>
                <a:ext uri="{FF2B5EF4-FFF2-40B4-BE49-F238E27FC236}">
                  <a16:creationId xmlns:a16="http://schemas.microsoft.com/office/drawing/2014/main" id="{6078C3CA-F6A8-8448-BFE6-C73500E71F75}"/>
                </a:ext>
              </a:extLst>
            </p:cNvPr>
            <p:cNvSpPr txBox="1"/>
            <p:nvPr/>
          </p:nvSpPr>
          <p:spPr>
            <a:xfrm>
              <a:off x="0" y="768563"/>
              <a:ext cx="4749800" cy="108080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239"/>
                </a:lnSpc>
              </a:pPr>
              <a:r>
                <a:rPr lang="en-US" sz="1600" spc="80" dirty="0">
                  <a:solidFill>
                    <a:srgbClr val="19191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What are factors outside of your control?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52923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03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SWOT Analysis</a:t>
            </a:r>
            <a:endParaRPr lang="de-DE" b="1" i="1" dirty="0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200456" y="6534806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chemeClr val="accent6"/>
                </a:solidFill>
              </a:rPr>
              <a:t>Find your competitive position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D009E564-740E-9D4A-8CE5-21E77C59F2D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5">
            <a:extLst>
              <a:ext uri="{FF2B5EF4-FFF2-40B4-BE49-F238E27FC236}">
                <a16:creationId xmlns:a16="http://schemas.microsoft.com/office/drawing/2014/main" id="{E647E2E7-18E5-6A4D-9EE4-31D8F6C19464}"/>
              </a:ext>
            </a:extLst>
          </p:cNvPr>
          <p:cNvGrpSpPr/>
          <p:nvPr/>
        </p:nvGrpSpPr>
        <p:grpSpPr>
          <a:xfrm>
            <a:off x="489328" y="2262060"/>
            <a:ext cx="2575254" cy="3672000"/>
            <a:chOff x="0" y="0"/>
            <a:chExt cx="6839944" cy="10106544"/>
          </a:xfrm>
        </p:grpSpPr>
        <p:sp>
          <p:nvSpPr>
            <p:cNvPr id="66" name="Freeform 6">
              <a:extLst>
                <a:ext uri="{FF2B5EF4-FFF2-40B4-BE49-F238E27FC236}">
                  <a16:creationId xmlns:a16="http://schemas.microsoft.com/office/drawing/2014/main" id="{386FC5C1-C4D1-254F-9FDC-C1CAFEB209A1}"/>
                </a:ext>
              </a:extLst>
            </p:cNvPr>
            <p:cNvSpPr/>
            <p:nvPr/>
          </p:nvSpPr>
          <p:spPr>
            <a:xfrm>
              <a:off x="0" y="0"/>
              <a:ext cx="6839945" cy="10106544"/>
            </a:xfrm>
            <a:custGeom>
              <a:avLst/>
              <a:gdLst/>
              <a:ahLst/>
              <a:cxnLst/>
              <a:rect l="l" t="t" r="r" b="b"/>
              <a:pathLst>
                <a:path w="6839945" h="10106544">
                  <a:moveTo>
                    <a:pt x="0" y="0"/>
                  </a:moveTo>
                  <a:lnTo>
                    <a:pt x="0" y="10106544"/>
                  </a:lnTo>
                  <a:lnTo>
                    <a:pt x="6839945" y="10106544"/>
                  </a:lnTo>
                  <a:lnTo>
                    <a:pt x="6839945" y="0"/>
                  </a:lnTo>
                  <a:lnTo>
                    <a:pt x="0" y="0"/>
                  </a:lnTo>
                  <a:close/>
                  <a:moveTo>
                    <a:pt x="6778984" y="10045585"/>
                  </a:moveTo>
                  <a:lnTo>
                    <a:pt x="59690" y="10045585"/>
                  </a:lnTo>
                  <a:lnTo>
                    <a:pt x="59690" y="59690"/>
                  </a:lnTo>
                  <a:lnTo>
                    <a:pt x="6778984" y="59690"/>
                  </a:lnTo>
                  <a:lnTo>
                    <a:pt x="6778984" y="10045585"/>
                  </a:lnTo>
                  <a:close/>
                </a:path>
              </a:pathLst>
            </a:custGeom>
            <a:solidFill>
              <a:srgbClr val="191919">
                <a:alpha val="19607"/>
              </a:srgbClr>
            </a:solidFill>
          </p:spPr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04422F06-7FB1-9C45-AD5E-B986F6E0148B}"/>
              </a:ext>
            </a:extLst>
          </p:cNvPr>
          <p:cNvGrpSpPr/>
          <p:nvPr/>
        </p:nvGrpSpPr>
        <p:grpSpPr>
          <a:xfrm>
            <a:off x="3341679" y="2262060"/>
            <a:ext cx="2575254" cy="3687220"/>
            <a:chOff x="0" y="0"/>
            <a:chExt cx="6839944" cy="10106544"/>
          </a:xfrm>
        </p:grpSpPr>
        <p:sp>
          <p:nvSpPr>
            <p:cNvPr id="68" name="Freeform 9">
              <a:extLst>
                <a:ext uri="{FF2B5EF4-FFF2-40B4-BE49-F238E27FC236}">
                  <a16:creationId xmlns:a16="http://schemas.microsoft.com/office/drawing/2014/main" id="{AC8B53D9-440D-9A43-B88F-08DAAFE8934D}"/>
                </a:ext>
              </a:extLst>
            </p:cNvPr>
            <p:cNvSpPr/>
            <p:nvPr/>
          </p:nvSpPr>
          <p:spPr>
            <a:xfrm>
              <a:off x="0" y="0"/>
              <a:ext cx="6839945" cy="10106544"/>
            </a:xfrm>
            <a:custGeom>
              <a:avLst/>
              <a:gdLst/>
              <a:ahLst/>
              <a:cxnLst/>
              <a:rect l="l" t="t" r="r" b="b"/>
              <a:pathLst>
                <a:path w="6839945" h="10106544">
                  <a:moveTo>
                    <a:pt x="0" y="0"/>
                  </a:moveTo>
                  <a:lnTo>
                    <a:pt x="0" y="10106544"/>
                  </a:lnTo>
                  <a:lnTo>
                    <a:pt x="6839945" y="10106544"/>
                  </a:lnTo>
                  <a:lnTo>
                    <a:pt x="6839945" y="0"/>
                  </a:lnTo>
                  <a:lnTo>
                    <a:pt x="0" y="0"/>
                  </a:lnTo>
                  <a:close/>
                  <a:moveTo>
                    <a:pt x="6778984" y="10045585"/>
                  </a:moveTo>
                  <a:lnTo>
                    <a:pt x="59690" y="10045585"/>
                  </a:lnTo>
                  <a:lnTo>
                    <a:pt x="59690" y="59690"/>
                  </a:lnTo>
                  <a:lnTo>
                    <a:pt x="6778984" y="59690"/>
                  </a:lnTo>
                  <a:lnTo>
                    <a:pt x="6778984" y="10045585"/>
                  </a:lnTo>
                  <a:close/>
                </a:path>
              </a:pathLst>
            </a:custGeom>
            <a:solidFill>
              <a:srgbClr val="191919">
                <a:alpha val="19607"/>
              </a:srgbClr>
            </a:solidFill>
          </p:spPr>
        </p:sp>
      </p:grpSp>
      <p:grpSp>
        <p:nvGrpSpPr>
          <p:cNvPr id="69" name="Group 11">
            <a:extLst>
              <a:ext uri="{FF2B5EF4-FFF2-40B4-BE49-F238E27FC236}">
                <a16:creationId xmlns:a16="http://schemas.microsoft.com/office/drawing/2014/main" id="{190DBEEA-B3ED-2E47-9503-D87D77B9C566}"/>
              </a:ext>
            </a:extLst>
          </p:cNvPr>
          <p:cNvGrpSpPr/>
          <p:nvPr/>
        </p:nvGrpSpPr>
        <p:grpSpPr>
          <a:xfrm>
            <a:off x="6194028" y="2262060"/>
            <a:ext cx="2575254" cy="3687220"/>
            <a:chOff x="0" y="0"/>
            <a:chExt cx="6839944" cy="10106544"/>
          </a:xfrm>
        </p:grpSpPr>
        <p:sp>
          <p:nvSpPr>
            <p:cNvPr id="70" name="Freeform 12">
              <a:extLst>
                <a:ext uri="{FF2B5EF4-FFF2-40B4-BE49-F238E27FC236}">
                  <a16:creationId xmlns:a16="http://schemas.microsoft.com/office/drawing/2014/main" id="{D9220EAE-282F-124B-BA00-4AF12E6341E7}"/>
                </a:ext>
              </a:extLst>
            </p:cNvPr>
            <p:cNvSpPr/>
            <p:nvPr/>
          </p:nvSpPr>
          <p:spPr>
            <a:xfrm>
              <a:off x="0" y="0"/>
              <a:ext cx="6839945" cy="10106544"/>
            </a:xfrm>
            <a:custGeom>
              <a:avLst/>
              <a:gdLst/>
              <a:ahLst/>
              <a:cxnLst/>
              <a:rect l="l" t="t" r="r" b="b"/>
              <a:pathLst>
                <a:path w="6839945" h="10106544">
                  <a:moveTo>
                    <a:pt x="0" y="0"/>
                  </a:moveTo>
                  <a:lnTo>
                    <a:pt x="0" y="10106544"/>
                  </a:lnTo>
                  <a:lnTo>
                    <a:pt x="6839945" y="10106544"/>
                  </a:lnTo>
                  <a:lnTo>
                    <a:pt x="6839945" y="0"/>
                  </a:lnTo>
                  <a:lnTo>
                    <a:pt x="0" y="0"/>
                  </a:lnTo>
                  <a:close/>
                  <a:moveTo>
                    <a:pt x="6778984" y="10045585"/>
                  </a:moveTo>
                  <a:lnTo>
                    <a:pt x="59690" y="10045585"/>
                  </a:lnTo>
                  <a:lnTo>
                    <a:pt x="59690" y="59690"/>
                  </a:lnTo>
                  <a:lnTo>
                    <a:pt x="6778984" y="59690"/>
                  </a:lnTo>
                  <a:lnTo>
                    <a:pt x="6778984" y="10045585"/>
                  </a:lnTo>
                  <a:close/>
                </a:path>
              </a:pathLst>
            </a:custGeom>
            <a:solidFill>
              <a:srgbClr val="191919">
                <a:alpha val="19607"/>
              </a:srgbClr>
            </a:solidFill>
          </p:spPr>
        </p:sp>
      </p:grpSp>
      <p:grpSp>
        <p:nvGrpSpPr>
          <p:cNvPr id="71" name="Group 14">
            <a:extLst>
              <a:ext uri="{FF2B5EF4-FFF2-40B4-BE49-F238E27FC236}">
                <a16:creationId xmlns:a16="http://schemas.microsoft.com/office/drawing/2014/main" id="{6D98C195-3178-674B-AE45-320EF3FB2E0A}"/>
              </a:ext>
            </a:extLst>
          </p:cNvPr>
          <p:cNvGrpSpPr/>
          <p:nvPr/>
        </p:nvGrpSpPr>
        <p:grpSpPr>
          <a:xfrm>
            <a:off x="9046379" y="2262060"/>
            <a:ext cx="2575254" cy="3687220"/>
            <a:chOff x="0" y="0"/>
            <a:chExt cx="6839944" cy="10106544"/>
          </a:xfrm>
        </p:grpSpPr>
        <p:sp>
          <p:nvSpPr>
            <p:cNvPr id="72" name="Freeform 15">
              <a:extLst>
                <a:ext uri="{FF2B5EF4-FFF2-40B4-BE49-F238E27FC236}">
                  <a16:creationId xmlns:a16="http://schemas.microsoft.com/office/drawing/2014/main" id="{3E98DCD0-4993-DA49-B937-E3C7AE17FF5E}"/>
                </a:ext>
              </a:extLst>
            </p:cNvPr>
            <p:cNvSpPr/>
            <p:nvPr/>
          </p:nvSpPr>
          <p:spPr>
            <a:xfrm>
              <a:off x="0" y="0"/>
              <a:ext cx="6839945" cy="10106544"/>
            </a:xfrm>
            <a:custGeom>
              <a:avLst/>
              <a:gdLst/>
              <a:ahLst/>
              <a:cxnLst/>
              <a:rect l="l" t="t" r="r" b="b"/>
              <a:pathLst>
                <a:path w="6839945" h="10106544">
                  <a:moveTo>
                    <a:pt x="0" y="0"/>
                  </a:moveTo>
                  <a:lnTo>
                    <a:pt x="0" y="10106544"/>
                  </a:lnTo>
                  <a:lnTo>
                    <a:pt x="6839945" y="10106544"/>
                  </a:lnTo>
                  <a:lnTo>
                    <a:pt x="6839945" y="0"/>
                  </a:lnTo>
                  <a:lnTo>
                    <a:pt x="0" y="0"/>
                  </a:lnTo>
                  <a:close/>
                  <a:moveTo>
                    <a:pt x="6778984" y="10045585"/>
                  </a:moveTo>
                  <a:lnTo>
                    <a:pt x="59690" y="10045585"/>
                  </a:lnTo>
                  <a:lnTo>
                    <a:pt x="59690" y="59690"/>
                  </a:lnTo>
                  <a:lnTo>
                    <a:pt x="6778984" y="59690"/>
                  </a:lnTo>
                  <a:lnTo>
                    <a:pt x="6778984" y="10045585"/>
                  </a:lnTo>
                  <a:close/>
                </a:path>
              </a:pathLst>
            </a:custGeom>
            <a:solidFill>
              <a:srgbClr val="191919">
                <a:alpha val="19607"/>
              </a:srgbClr>
            </a:solidFill>
          </p:spPr>
        </p:sp>
      </p:grpSp>
      <p:sp>
        <p:nvSpPr>
          <p:cNvPr id="73" name="AutoShape 29">
            <a:extLst>
              <a:ext uri="{FF2B5EF4-FFF2-40B4-BE49-F238E27FC236}">
                <a16:creationId xmlns:a16="http://schemas.microsoft.com/office/drawing/2014/main" id="{A8478DFE-A726-FF43-896B-B783AA39F423}"/>
              </a:ext>
            </a:extLst>
          </p:cNvPr>
          <p:cNvSpPr/>
          <p:nvPr/>
        </p:nvSpPr>
        <p:spPr>
          <a:xfrm>
            <a:off x="489328" y="5814982"/>
            <a:ext cx="2575254" cy="134298"/>
          </a:xfrm>
          <a:prstGeom prst="rect">
            <a:avLst/>
          </a:prstGeom>
          <a:solidFill>
            <a:srgbClr val="FFBB00"/>
          </a:solidFill>
        </p:spPr>
        <p:txBody>
          <a:bodyPr/>
          <a:lstStyle/>
          <a:p>
            <a:endParaRPr lang="de-DE"/>
          </a:p>
        </p:txBody>
      </p:sp>
      <p:sp>
        <p:nvSpPr>
          <p:cNvPr id="74" name="AutoShape 30">
            <a:extLst>
              <a:ext uri="{FF2B5EF4-FFF2-40B4-BE49-F238E27FC236}">
                <a16:creationId xmlns:a16="http://schemas.microsoft.com/office/drawing/2014/main" id="{89135377-0599-5648-8AB0-9AF1E81FFEAE}"/>
              </a:ext>
            </a:extLst>
          </p:cNvPr>
          <p:cNvSpPr/>
          <p:nvPr/>
        </p:nvSpPr>
        <p:spPr>
          <a:xfrm>
            <a:off x="3341679" y="5814982"/>
            <a:ext cx="2575254" cy="134298"/>
          </a:xfrm>
          <a:prstGeom prst="rect">
            <a:avLst/>
          </a:prstGeom>
          <a:solidFill>
            <a:srgbClr val="1A3365"/>
          </a:solidFill>
        </p:spPr>
        <p:txBody>
          <a:bodyPr/>
          <a:lstStyle/>
          <a:p>
            <a:endParaRPr lang="de-DE"/>
          </a:p>
        </p:txBody>
      </p:sp>
      <p:sp>
        <p:nvSpPr>
          <p:cNvPr id="75" name="AutoShape 31">
            <a:extLst>
              <a:ext uri="{FF2B5EF4-FFF2-40B4-BE49-F238E27FC236}">
                <a16:creationId xmlns:a16="http://schemas.microsoft.com/office/drawing/2014/main" id="{0029098F-220D-6C4C-8016-5BE278A65955}"/>
              </a:ext>
            </a:extLst>
          </p:cNvPr>
          <p:cNvSpPr/>
          <p:nvPr/>
        </p:nvSpPr>
        <p:spPr>
          <a:xfrm>
            <a:off x="6194028" y="5814982"/>
            <a:ext cx="2575254" cy="134298"/>
          </a:xfrm>
          <a:prstGeom prst="rect">
            <a:avLst/>
          </a:prstGeom>
          <a:solidFill>
            <a:srgbClr val="FF4343"/>
          </a:solidFill>
        </p:spPr>
        <p:txBody>
          <a:bodyPr/>
          <a:lstStyle/>
          <a:p>
            <a:endParaRPr lang="de-DE"/>
          </a:p>
        </p:txBody>
      </p:sp>
      <p:sp>
        <p:nvSpPr>
          <p:cNvPr id="76" name="AutoShape 32">
            <a:extLst>
              <a:ext uri="{FF2B5EF4-FFF2-40B4-BE49-F238E27FC236}">
                <a16:creationId xmlns:a16="http://schemas.microsoft.com/office/drawing/2014/main" id="{70F212EF-ADA4-944C-89C3-B4A0AC2DAC3E}"/>
              </a:ext>
            </a:extLst>
          </p:cNvPr>
          <p:cNvSpPr/>
          <p:nvPr/>
        </p:nvSpPr>
        <p:spPr>
          <a:xfrm>
            <a:off x="9046379" y="5814982"/>
            <a:ext cx="2575254" cy="134298"/>
          </a:xfrm>
          <a:prstGeom prst="rect">
            <a:avLst/>
          </a:prstGeom>
          <a:solidFill>
            <a:srgbClr val="3DC08E"/>
          </a:solidFill>
        </p:spPr>
        <p:txBody>
          <a:bodyPr/>
          <a:lstStyle/>
          <a:p>
            <a:endParaRPr lang="de-DE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9AE125DF-1F4C-294F-B857-784F2C5BD871}"/>
              </a:ext>
            </a:extLst>
          </p:cNvPr>
          <p:cNvSpPr/>
          <p:nvPr/>
        </p:nvSpPr>
        <p:spPr>
          <a:xfrm>
            <a:off x="1264650" y="1698521"/>
            <a:ext cx="1080120" cy="1060180"/>
          </a:xfrm>
          <a:prstGeom prst="ellipse">
            <a:avLst/>
          </a:prstGeom>
          <a:solidFill>
            <a:srgbClr val="FFB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dirty="0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9F6215F1-E1D2-E140-818E-5EB565438188}"/>
              </a:ext>
            </a:extLst>
          </p:cNvPr>
          <p:cNvSpPr/>
          <p:nvPr/>
        </p:nvSpPr>
        <p:spPr>
          <a:xfrm>
            <a:off x="4089245" y="1698521"/>
            <a:ext cx="1080120" cy="1060180"/>
          </a:xfrm>
          <a:prstGeom prst="ellipse">
            <a:avLst/>
          </a:prstGeom>
          <a:solidFill>
            <a:srgbClr val="1A33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dirty="0"/>
              <a:t>W</a:t>
            </a:r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5E482C8E-24AB-A941-876D-4AB72CDC83C1}"/>
              </a:ext>
            </a:extLst>
          </p:cNvPr>
          <p:cNvSpPr/>
          <p:nvPr/>
        </p:nvSpPr>
        <p:spPr>
          <a:xfrm>
            <a:off x="6913840" y="1695351"/>
            <a:ext cx="1080120" cy="1060180"/>
          </a:xfrm>
          <a:prstGeom prst="ellipse">
            <a:avLst/>
          </a:prstGeom>
          <a:solidFill>
            <a:srgbClr val="FF43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dirty="0"/>
              <a:t>O</a:t>
            </a:r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DEDE4179-1DB6-9D4D-9FBE-BFF6EA59BCE5}"/>
              </a:ext>
            </a:extLst>
          </p:cNvPr>
          <p:cNvSpPr/>
          <p:nvPr/>
        </p:nvSpPr>
        <p:spPr>
          <a:xfrm>
            <a:off x="9770050" y="1687530"/>
            <a:ext cx="1080120" cy="1060180"/>
          </a:xfrm>
          <a:prstGeom prst="ellipse">
            <a:avLst/>
          </a:prstGeom>
          <a:solidFill>
            <a:srgbClr val="3DC0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dirty="0"/>
              <a:t>T</a:t>
            </a:r>
          </a:p>
        </p:txBody>
      </p:sp>
      <p:sp>
        <p:nvSpPr>
          <p:cNvPr id="89" name="Rechteck 88">
            <a:extLst>
              <a:ext uri="{FF2B5EF4-FFF2-40B4-BE49-F238E27FC236}">
                <a16:creationId xmlns:a16="http://schemas.microsoft.com/office/drawing/2014/main" id="{2D23DEB2-4F69-B34E-9F6A-E8447BFA8826}"/>
              </a:ext>
            </a:extLst>
          </p:cNvPr>
          <p:cNvSpPr/>
          <p:nvPr/>
        </p:nvSpPr>
        <p:spPr>
          <a:xfrm>
            <a:off x="551384" y="2963926"/>
            <a:ext cx="2429289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simply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add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own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fully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editable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177800" indent="-1778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simply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add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own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fully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editable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  <p:sp>
        <p:nvSpPr>
          <p:cNvPr id="90" name="Rechteck 89">
            <a:extLst>
              <a:ext uri="{FF2B5EF4-FFF2-40B4-BE49-F238E27FC236}">
                <a16:creationId xmlns:a16="http://schemas.microsoft.com/office/drawing/2014/main" id="{97EBD022-872F-6247-B4A4-7CB542B7E668}"/>
              </a:ext>
            </a:extLst>
          </p:cNvPr>
          <p:cNvSpPr/>
          <p:nvPr/>
        </p:nvSpPr>
        <p:spPr>
          <a:xfrm>
            <a:off x="3414660" y="2963926"/>
            <a:ext cx="2429289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simply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add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own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fully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editable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177800" indent="-1778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simply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add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own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fully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editable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  <p:sp>
        <p:nvSpPr>
          <p:cNvPr id="91" name="Rechteck 90">
            <a:extLst>
              <a:ext uri="{FF2B5EF4-FFF2-40B4-BE49-F238E27FC236}">
                <a16:creationId xmlns:a16="http://schemas.microsoft.com/office/drawing/2014/main" id="{5E700E21-67DC-8244-ADA7-4C02E45721E1}"/>
              </a:ext>
            </a:extLst>
          </p:cNvPr>
          <p:cNvSpPr/>
          <p:nvPr/>
        </p:nvSpPr>
        <p:spPr>
          <a:xfrm>
            <a:off x="6267010" y="2947650"/>
            <a:ext cx="2429289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simply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add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own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fully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editable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177800" indent="-1778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simply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add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own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fully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editable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  <p:sp>
        <p:nvSpPr>
          <p:cNvPr id="92" name="Rechteck 91">
            <a:extLst>
              <a:ext uri="{FF2B5EF4-FFF2-40B4-BE49-F238E27FC236}">
                <a16:creationId xmlns:a16="http://schemas.microsoft.com/office/drawing/2014/main" id="{EDD945D1-B6CF-A647-9118-377A5C153248}"/>
              </a:ext>
            </a:extLst>
          </p:cNvPr>
          <p:cNvSpPr/>
          <p:nvPr/>
        </p:nvSpPr>
        <p:spPr>
          <a:xfrm>
            <a:off x="9095465" y="2954706"/>
            <a:ext cx="2429289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simply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add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own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fully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editable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177800" indent="-1778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simply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add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own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This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fully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editable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3990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35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SWOT Analysis</a:t>
            </a:r>
            <a:endParaRPr lang="de-DE" b="1" i="1" dirty="0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200456" y="6534806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chemeClr val="accent6"/>
                </a:solidFill>
              </a:rPr>
              <a:t>Find your competitive position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D009E564-740E-9D4A-8CE5-21E77C59F2D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5" name="Group 96">
            <a:extLst>
              <a:ext uri="{FF2B5EF4-FFF2-40B4-BE49-F238E27FC236}">
                <a16:creationId xmlns:a16="http://schemas.microsoft.com/office/drawing/2014/main" id="{CB1C93B9-6D25-9C47-A1F1-1F82A3F9A8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985531"/>
              </p:ext>
            </p:extLst>
          </p:nvPr>
        </p:nvGraphicFramePr>
        <p:xfrm>
          <a:off x="394693" y="1556792"/>
          <a:ext cx="11360576" cy="4608000"/>
        </p:xfrm>
        <a:graphic>
          <a:graphicData uri="http://schemas.openxmlformats.org/drawingml/2006/table">
            <a:tbl>
              <a:tblPr/>
              <a:tblGrid>
                <a:gridCol w="5714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46101">
                  <a:extLst>
                    <a:ext uri="{9D8B030D-6E8A-4147-A177-3AD203B41FA5}">
                      <a16:colId xmlns:a16="http://schemas.microsoft.com/office/drawing/2014/main" val="3368409197"/>
                    </a:ext>
                  </a:extLst>
                </a:gridCol>
              </a:tblGrid>
              <a:tr h="360000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2813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Pct val="90000"/>
                        <a:buFont typeface="Wingdings" pitchFamily="2" charset="2"/>
                        <a:buNone/>
                        <a:tabLst>
                          <a:tab pos="87313" algn="l"/>
                        </a:tabLst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INTERNAL FACTORS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2813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Pct val="90000"/>
                        <a:buFont typeface="Wingdings" pitchFamily="2" charset="2"/>
                        <a:buNone/>
                        <a:tabLst>
                          <a:tab pos="87313" algn="l"/>
                        </a:tabLst>
                      </a:pPr>
                      <a:endParaRPr kumimoji="0" lang="en-U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54000" marR="54000" marT="54000" marB="5400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7676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676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5061695"/>
                  </a:ext>
                </a:extLst>
              </a:tr>
              <a:tr h="36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2813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Pct val="90000"/>
                        <a:buFont typeface="Wingdings" pitchFamily="2" charset="2"/>
                        <a:buNone/>
                        <a:tabLst>
                          <a:tab pos="87313" algn="l"/>
                        </a:tabLst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STRENGTHS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B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2813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Pct val="90000"/>
                        <a:buFont typeface="Wingdings" pitchFamily="2" charset="2"/>
                        <a:buNone/>
                        <a:tabLst>
                          <a:tab pos="87313" algn="l"/>
                        </a:tabLst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WEAKNESSES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A336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6235344"/>
                  </a:ext>
                </a:extLst>
              </a:tr>
              <a:tr h="158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87313" marR="0" lvl="0" indent="-87313" algn="l" defTabSz="912813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Pct val="90000"/>
                        <a:buFont typeface="Wingdings" pitchFamily="2" charset="2"/>
                        <a:buChar char="§"/>
                        <a:tabLst>
                          <a:tab pos="87313" algn="l"/>
                        </a:tabLst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What do you do well?</a:t>
                      </a:r>
                    </a:p>
                  </a:txBody>
                  <a:tcPr marL="54000" marR="54000" marT="54000" marB="54000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87313" marR="0" lvl="0" indent="-87313" algn="l" defTabSz="912813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Pct val="90000"/>
                        <a:buFont typeface="Wingdings" pitchFamily="2" charset="2"/>
                        <a:buChar char="§"/>
                        <a:tabLst>
                          <a:tab pos="87313" algn="l"/>
                        </a:tabLst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Where do you need to improve?</a:t>
                      </a:r>
                    </a:p>
                  </a:txBody>
                  <a:tcPr marL="54000" marR="54000" marT="54000" marB="54000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87313" marR="0" lvl="0" indent="-87313" algn="l" defTabSz="912813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Pct val="90000"/>
                        <a:buFont typeface="Wingdings" pitchFamily="2" charset="2"/>
                        <a:buChar char="§"/>
                        <a:tabLst>
                          <a:tab pos="87313" algn="l"/>
                        </a:tabLst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What are external factors that likely contribute to your success</a:t>
                      </a:r>
                      <a:r>
                        <a:rPr kumimoji="0" lang="de-DE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?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54000" marR="54000" marT="54000" marB="54000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87313" marR="0" lvl="0" indent="-87313" algn="l" defTabSz="912813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Pct val="90000"/>
                        <a:buFont typeface="Wingdings" pitchFamily="2" charset="2"/>
                        <a:buChar char="§"/>
                        <a:tabLst>
                          <a:tab pos="87313" algn="l"/>
                        </a:tabLst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What are external factors that you have limited control over?</a:t>
                      </a:r>
                    </a:p>
                  </a:txBody>
                  <a:tcPr marL="54000" marR="54000" marT="54000" marB="54000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2813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Pct val="90000"/>
                        <a:buFont typeface="Wingdings" pitchFamily="2" charset="2"/>
                        <a:buNone/>
                        <a:tabLst>
                          <a:tab pos="87313" algn="l"/>
                        </a:tabLst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OPPORTUNITIES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434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2813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Pct val="90000"/>
                        <a:buFont typeface="Wingdings" pitchFamily="2" charset="2"/>
                        <a:buNone/>
                        <a:tabLst>
                          <a:tab pos="87313" algn="l"/>
                        </a:tabLst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THREATS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DC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714688"/>
                  </a:ext>
                </a:extLst>
              </a:tr>
              <a:tr h="360000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2813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Pct val="90000"/>
                        <a:buFont typeface="Wingdings" pitchFamily="2" charset="2"/>
                        <a:buNone/>
                        <a:tabLst>
                          <a:tab pos="87313" algn="l"/>
                        </a:tabLst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EXTERNAL FACTORS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7313" marR="0" lvl="0" indent="-87313" algn="l" defTabSz="912813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Pct val="90000"/>
                        <a:buFont typeface="Wingdings" pitchFamily="2" charset="2"/>
                        <a:buChar char="§"/>
                        <a:tabLst>
                          <a:tab pos="87313" algn="l"/>
                        </a:tabLst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54000" marB="5400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7676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676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34365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4459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eck 13">
            <a:extLst>
              <a:ext uri="{FF2B5EF4-FFF2-40B4-BE49-F238E27FC236}">
                <a16:creationId xmlns:a16="http://schemas.microsoft.com/office/drawing/2014/main" id="{3825ED0A-DB19-984E-87C6-2C7330F06F5F}"/>
              </a:ext>
            </a:extLst>
          </p:cNvPr>
          <p:cNvSpPr/>
          <p:nvPr/>
        </p:nvSpPr>
        <p:spPr>
          <a:xfrm>
            <a:off x="1991543" y="1990126"/>
            <a:ext cx="8208912" cy="58477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 algn="ctr"/>
            <a:r>
              <a:rPr lang="en" sz="3200" dirty="0">
                <a:solidFill>
                  <a:srgbClr val="4472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feel free to contact or follow us</a:t>
            </a:r>
          </a:p>
        </p:txBody>
      </p:sp>
      <p:sp>
        <p:nvSpPr>
          <p:cNvPr id="23" name="TextBox 47">
            <a:extLst>
              <a:ext uri="{FF2B5EF4-FFF2-40B4-BE49-F238E27FC236}">
                <a16:creationId xmlns:a16="http://schemas.microsoft.com/office/drawing/2014/main" id="{BC4FDFE4-DBBB-1A49-8A87-04A4188FB7B9}"/>
              </a:ext>
            </a:extLst>
          </p:cNvPr>
          <p:cNvSpPr txBox="1"/>
          <p:nvPr/>
        </p:nvSpPr>
        <p:spPr>
          <a:xfrm>
            <a:off x="6947490" y="3165050"/>
            <a:ext cx="3420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4472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</a:t>
            </a:r>
          </a:p>
        </p:txBody>
      </p:sp>
      <p:sp>
        <p:nvSpPr>
          <p:cNvPr id="24" name="TextBox 61">
            <a:extLst>
              <a:ext uri="{FF2B5EF4-FFF2-40B4-BE49-F238E27FC236}">
                <a16:creationId xmlns:a16="http://schemas.microsoft.com/office/drawing/2014/main" id="{8489F977-D8F6-6A42-A823-D94B69459EEA}"/>
              </a:ext>
            </a:extLst>
          </p:cNvPr>
          <p:cNvSpPr txBox="1"/>
          <p:nvPr/>
        </p:nvSpPr>
        <p:spPr>
          <a:xfrm>
            <a:off x="6957145" y="3390695"/>
            <a:ext cx="3420380" cy="81205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120000"/>
              </a:lnSpc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info@strategypunk.com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47">
            <a:extLst>
              <a:ext uri="{FF2B5EF4-FFF2-40B4-BE49-F238E27FC236}">
                <a16:creationId xmlns:a16="http://schemas.microsoft.com/office/drawing/2014/main" id="{89DC1653-0846-014F-BF1D-1B41E2396A20}"/>
              </a:ext>
            </a:extLst>
          </p:cNvPr>
          <p:cNvSpPr txBox="1"/>
          <p:nvPr/>
        </p:nvSpPr>
        <p:spPr>
          <a:xfrm>
            <a:off x="2436199" y="3167188"/>
            <a:ext cx="2808312" cy="1138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4472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Website</a:t>
            </a:r>
          </a:p>
          <a:p>
            <a:pPr algn="ctr"/>
            <a:endParaRPr lang="en-US" sz="2000" b="1" dirty="0">
              <a:solidFill>
                <a:srgbClr val="4472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000" b="1" dirty="0">
              <a:solidFill>
                <a:srgbClr val="4472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61">
            <a:extLst>
              <a:ext uri="{FF2B5EF4-FFF2-40B4-BE49-F238E27FC236}">
                <a16:creationId xmlns:a16="http://schemas.microsoft.com/office/drawing/2014/main" id="{B363F1DF-8E0E-F347-9B01-F87394B9F87D}"/>
              </a:ext>
            </a:extLst>
          </p:cNvPr>
          <p:cNvSpPr txBox="1"/>
          <p:nvPr/>
        </p:nvSpPr>
        <p:spPr>
          <a:xfrm>
            <a:off x="2426545" y="3390695"/>
            <a:ext cx="2808312" cy="81206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120000"/>
              </a:lnSpc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www.strategypunk.com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A6C0CC1F-77E4-DB4D-BF0D-CE710795CFF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9EFCDADD-25EB-5F4F-B07D-EA5908DCF0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73402" y="3140968"/>
            <a:ext cx="576000" cy="57600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89E3A31B-4D2E-CF4F-9342-21E571AB4A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426544" y="3165050"/>
            <a:ext cx="576000" cy="576000"/>
          </a:xfrm>
          <a:prstGeom prst="rect">
            <a:avLst/>
          </a:prstGeom>
        </p:spPr>
      </p:pic>
      <p:sp>
        <p:nvSpPr>
          <p:cNvPr id="20" name="TextBox 47">
            <a:extLst>
              <a:ext uri="{FF2B5EF4-FFF2-40B4-BE49-F238E27FC236}">
                <a16:creationId xmlns:a16="http://schemas.microsoft.com/office/drawing/2014/main" id="{A0F43E56-D303-1D43-8CC1-7BF4DDAE7664}"/>
              </a:ext>
            </a:extLst>
          </p:cNvPr>
          <p:cNvSpPr txBox="1"/>
          <p:nvPr/>
        </p:nvSpPr>
        <p:spPr>
          <a:xfrm>
            <a:off x="3359695" y="4917114"/>
            <a:ext cx="5685681" cy="1138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4472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LinkedIn</a:t>
            </a:r>
          </a:p>
          <a:p>
            <a:pPr algn="ctr"/>
            <a:endParaRPr lang="en-US" sz="2000" b="1" dirty="0">
              <a:solidFill>
                <a:srgbClr val="4472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000" b="1" dirty="0">
              <a:solidFill>
                <a:srgbClr val="4472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61">
            <a:extLst>
              <a:ext uri="{FF2B5EF4-FFF2-40B4-BE49-F238E27FC236}">
                <a16:creationId xmlns:a16="http://schemas.microsoft.com/office/drawing/2014/main" id="{DBB36B1B-20CE-6041-B312-AB3159A1CC88}"/>
              </a:ext>
            </a:extLst>
          </p:cNvPr>
          <p:cNvSpPr txBox="1"/>
          <p:nvPr/>
        </p:nvSpPr>
        <p:spPr>
          <a:xfrm>
            <a:off x="3253159" y="5163745"/>
            <a:ext cx="5685681" cy="81206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120000"/>
              </a:lnSpc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www.linkedin.com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/company/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strategypunk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9FCB42C-AAFD-1A49-8C69-58552608B51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668511" y="4869160"/>
            <a:ext cx="576000" cy="576000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FC1E0D86-A443-3E41-ABDF-89C069CFC12F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7100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cKJ9sViS4ib4gfVYYuwC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2nS24adSZXIg4tKDSYpt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dddZmQipDWBUuJIzOBLI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512</Words>
  <Application>Microsoft Macintosh PowerPoint</Application>
  <PresentationFormat>Breitbild</PresentationFormat>
  <Paragraphs>87</Paragraphs>
  <Slides>6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4" baseType="lpstr">
      <vt:lpstr>Aileron Heavy</vt:lpstr>
      <vt:lpstr>Aileron Regular</vt:lpstr>
      <vt:lpstr>Arial</vt:lpstr>
      <vt:lpstr>Calibri</vt:lpstr>
      <vt:lpstr>Wingdings</vt:lpstr>
      <vt:lpstr>1_Office</vt:lpstr>
      <vt:lpstr>Office</vt:lpstr>
      <vt:lpstr>think-cell Folie</vt:lpstr>
      <vt:lpstr>SWOT Analysis</vt:lpstr>
      <vt:lpstr>SWOT Analysis</vt:lpstr>
      <vt:lpstr>SWOT Analysis</vt:lpstr>
      <vt:lpstr>SWOT Analysis</vt:lpstr>
      <vt:lpstr>SWOT Analysis</vt:lpstr>
      <vt:lpstr>PowerPoint-Präsentation</vt:lpstr>
    </vt:vector>
  </TitlesOfParts>
  <Manager/>
  <Company/>
  <LinksUpToDate>false</LinksUpToDate>
  <SharedDoc>false</SharedDoc>
  <HyperlinkBase>www.strategypunk.com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</dc:title>
  <dc:subject>Simon Sinek's Golden Circle</dc:subject>
  <dc:creator/>
  <cp:keywords/>
  <dc:description/>
  <cp:lastModifiedBy>Christina  Schmidt</cp:lastModifiedBy>
  <cp:revision>122</cp:revision>
  <cp:lastPrinted>2021-02-14T16:18:18Z</cp:lastPrinted>
  <dcterms:created xsi:type="dcterms:W3CDTF">2019-03-05T19:37:05Z</dcterms:created>
  <dcterms:modified xsi:type="dcterms:W3CDTF">2021-02-27T17:37:23Z</dcterms:modified>
  <cp:category/>
</cp:coreProperties>
</file>