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heme/theme3.xml" ContentType="application/vnd.openxmlformats-officedocument.them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8"/>
  </p:notesMasterIdLst>
  <p:sldIdLst>
    <p:sldId id="371" r:id="rId3"/>
    <p:sldId id="372" r:id="rId4"/>
    <p:sldId id="375" r:id="rId5"/>
    <p:sldId id="373" r:id="rId6"/>
    <p:sldId id="374" r:id="rId7"/>
  </p:sldIdLst>
  <p:sldSz cx="12192000" cy="6858000"/>
  <p:notesSz cx="6797675" cy="9926638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4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BBB5E"/>
    <a:srgbClr val="F19B24"/>
    <a:srgbClr val="BD3931"/>
    <a:srgbClr val="1EA186"/>
    <a:srgbClr val="B25147"/>
    <a:srgbClr val="44727E"/>
    <a:srgbClr val="5DA792"/>
    <a:srgbClr val="D90004"/>
    <a:srgbClr val="F0A239"/>
    <a:srgbClr val="A8BD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9" autoAdjust="0"/>
    <p:restoredTop sz="93725" autoAdjust="0"/>
  </p:normalViewPr>
  <p:slideViewPr>
    <p:cSldViewPr>
      <p:cViewPr varScale="1">
        <p:scale>
          <a:sx n="113" d="100"/>
          <a:sy n="113" d="100"/>
        </p:scale>
        <p:origin x="978" y="102"/>
      </p:cViewPr>
      <p:guideLst>
        <p:guide orient="horz" pos="38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Verkauf</c:v>
                </c:pt>
              </c:strCache>
            </c:strRef>
          </c:tx>
          <c:spPr>
            <a:solidFill>
              <a:srgbClr val="9BBB5E"/>
            </a:solidFill>
          </c:spPr>
          <c:dPt>
            <c:idx val="0"/>
            <c:bubble3D val="0"/>
            <c:spPr>
              <a:solidFill>
                <a:srgbClr val="1EA18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288-AA42-9F2C-E748B4FDEA72}"/>
              </c:ext>
            </c:extLst>
          </c:dPt>
          <c:dPt>
            <c:idx val="1"/>
            <c:bubble3D val="0"/>
            <c:spPr>
              <a:solidFill>
                <a:srgbClr val="BD39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288-AA42-9F2C-E748B4FDEA72}"/>
              </c:ext>
            </c:extLst>
          </c:dPt>
          <c:dPt>
            <c:idx val="2"/>
            <c:bubble3D val="0"/>
            <c:spPr>
              <a:solidFill>
                <a:srgbClr val="F19B2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288-AA42-9F2C-E748B4FDEA72}"/>
              </c:ext>
            </c:extLst>
          </c:dPt>
          <c:dPt>
            <c:idx val="3"/>
            <c:bubble3D val="0"/>
            <c:spPr>
              <a:solidFill>
                <a:srgbClr val="9BBB5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288-AA42-9F2C-E748B4FDEA72}"/>
              </c:ext>
            </c:extLst>
          </c:dPt>
          <c:cat>
            <c:strRef>
              <c:f>Tabelle1!$A$2:$A$5</c:f>
              <c:strCache>
                <c:ptCount val="4"/>
                <c:pt idx="0">
                  <c:v>1. Quartal</c:v>
                </c:pt>
                <c:pt idx="1">
                  <c:v>2. Quartal</c:v>
                </c:pt>
                <c:pt idx="2">
                  <c:v>3. Quartal</c:v>
                </c:pt>
                <c:pt idx="3">
                  <c:v>4. Quartal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2.5</c:v>
                </c:pt>
                <c:pt idx="1">
                  <c:v>2.5</c:v>
                </c:pt>
                <c:pt idx="2">
                  <c:v>2.5</c:v>
                </c:pt>
                <c:pt idx="3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8-AA42-9F2C-E748B4FDEA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8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84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1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24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14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02" name="think-cell Folie" r:id="rId5" imgW="338" imgH="338" progId="TCLayout.ActiveDocument.1">
                  <p:embed/>
                </p:oleObj>
              </mc:Choice>
              <mc:Fallback>
                <p:oleObj name="think-cell Folie" r:id="rId5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60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8" Type="http://schemas.openxmlformats.org/officeDocument/2006/relationships/image" Target="../media/image4.emf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18.xml"/><Relationship Id="rId16" Type="http://schemas.openxmlformats.org/officeDocument/2006/relationships/tags" Target="../tags/tag15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tags" Target="../tags/tag14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vmlDrawing" Target="../drawings/vmlDrawing7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DF7DDA78-7C40-AF4A-A975-76BDF43E3D7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420436569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205" name="think-cell Folie" r:id="rId21" imgW="7772400" imgH="10058400" progId="TCLayout.ActiveDocument.1">
                  <p:embed/>
                </p:oleObj>
              </mc:Choice>
              <mc:Fallback>
                <p:oleObj name="think-cell Folie" r:id="rId21" imgW="7772400" imgH="1005840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5907980-18A2-F04C-B58D-E330BCCA38E2}"/>
              </a:ext>
            </a:extLst>
          </p:cNvPr>
          <p:cNvSpPr/>
          <p:nvPr userDrawn="1">
            <p:custDataLst>
              <p:tags r:id="rId20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3" r:id="rId13"/>
    <p:sldLayoutId id="2147483688" r:id="rId14"/>
    <p:sldLayoutId id="2147483687" r:id="rId15"/>
    <p:sldLayoutId id="2147483685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DE4D874D-CE94-9A4D-8937-2CBBDCB0B97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262032632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29" name="think-cell Folie" r:id="rId17" imgW="7772400" imgH="10058400" progId="TCLayout.ActiveDocument.1">
                  <p:embed/>
                </p:oleObj>
              </mc:Choice>
              <mc:Fallback>
                <p:oleObj name="think-cell Folie" r:id="rId17" imgW="7772400" imgH="1005840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7C0FDFB1-D3FD-0F4F-9F3B-496105064454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16.01.2022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6.png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9.bin"/><Relationship Id="rId4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21.xml"/><Relationship Id="rId7" Type="http://schemas.openxmlformats.org/officeDocument/2006/relationships/chart" Target="../charts/chart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9.bin"/><Relationship Id="rId4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image" Target="../media/image6.png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9.bin"/><Relationship Id="rId4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6.png"/><Relationship Id="rId2" Type="http://schemas.openxmlformats.org/officeDocument/2006/relationships/tags" Target="../tags/tag2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9.bin"/><Relationship Id="rId4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6.png"/><Relationship Id="rId2" Type="http://schemas.openxmlformats.org/officeDocument/2006/relationships/tags" Target="../tags/tag2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9.bin"/><Relationship Id="rId4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54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4000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367" y="620688"/>
            <a:ext cx="10878298" cy="471270"/>
          </a:xfrm>
        </p:spPr>
        <p:txBody>
          <a:bodyPr/>
          <a:lstStyle/>
          <a:p>
            <a:r>
              <a:rPr lang="de-DE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Ansoff Growth Matrix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9099240" y="6319706"/>
            <a:ext cx="24821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err="1">
                <a:solidFill>
                  <a:srgbClr val="44727E"/>
                </a:solidFill>
              </a:rPr>
              <a:t>www.strategypunk.com</a:t>
            </a:r>
            <a:endParaRPr lang="de-DE" sz="1600" b="1" dirty="0">
              <a:solidFill>
                <a:srgbClr val="44727E"/>
              </a:solidFill>
            </a:endParaRPr>
          </a:p>
        </p:txBody>
      </p:sp>
      <p:graphicFrame>
        <p:nvGraphicFramePr>
          <p:cNvPr id="33" name="Table 4">
            <a:extLst>
              <a:ext uri="{FF2B5EF4-FFF2-40B4-BE49-F238E27FC236}">
                <a16:creationId xmlns:a16="http://schemas.microsoft.com/office/drawing/2014/main" id="{900C8439-4465-954D-BDA1-9E22EB72E0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148509"/>
              </p:ext>
            </p:extLst>
          </p:nvPr>
        </p:nvGraphicFramePr>
        <p:xfrm>
          <a:off x="769780" y="1641770"/>
          <a:ext cx="10800000" cy="4320000"/>
        </p:xfrm>
        <a:graphic>
          <a:graphicData uri="http://schemas.openxmlformats.org/drawingml/2006/table">
            <a:tbl>
              <a:tblPr firstRow="1" bandRow="1"/>
              <a:tblGrid>
                <a:gridCol w="36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4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bg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Existing Products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9B2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bg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 Products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39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Existing Markets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EA18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 Penetration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 Development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Markets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 Development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Diversification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C1523AB5-536E-6842-A9BD-C1224167DF79}"/>
              </a:ext>
            </a:extLst>
          </p:cNvPr>
          <p:cNvSpPr txBox="1"/>
          <p:nvPr/>
        </p:nvSpPr>
        <p:spPr>
          <a:xfrm>
            <a:off x="3071664" y="1772816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Products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151F297C-5D48-6F42-B0D4-4A2D16F4F2DA}"/>
              </a:ext>
            </a:extLst>
          </p:cNvPr>
          <p:cNvSpPr txBox="1"/>
          <p:nvPr/>
        </p:nvSpPr>
        <p:spPr>
          <a:xfrm>
            <a:off x="839416" y="2564904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Markets</a:t>
            </a:r>
          </a:p>
        </p:txBody>
      </p:sp>
      <p:pic>
        <p:nvPicPr>
          <p:cNvPr id="37" name="Grafik 36">
            <a:extLst>
              <a:ext uri="{FF2B5EF4-FFF2-40B4-BE49-F238E27FC236}">
                <a16:creationId xmlns:a16="http://schemas.microsoft.com/office/drawing/2014/main" id="{AC446854-9055-C14C-8F1D-B501B880914E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31587" r="14075" b="26428"/>
          <a:stretch/>
        </p:blipFill>
        <p:spPr>
          <a:xfrm>
            <a:off x="9078002" y="203714"/>
            <a:ext cx="2524631" cy="1080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3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72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4000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367" y="620688"/>
            <a:ext cx="10878298" cy="471270"/>
          </a:xfrm>
        </p:spPr>
        <p:txBody>
          <a:bodyPr/>
          <a:lstStyle/>
          <a:p>
            <a:r>
              <a:rPr lang="de-DE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Ansoff Growth Matrix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072288" y="6473998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>
                <a:solidFill>
                  <a:srgbClr val="44727E"/>
                </a:solidFill>
              </a:rPr>
              <a:t>www.strategypunk.com</a:t>
            </a:r>
            <a:endParaRPr lang="de-DE" sz="1400" b="1" dirty="0">
              <a:solidFill>
                <a:srgbClr val="44727E"/>
              </a:solidFill>
            </a:endParaRPr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435E543C-F961-3546-AE42-2424716E61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3613216"/>
              </p:ext>
            </p:extLst>
          </p:nvPr>
        </p:nvGraphicFramePr>
        <p:xfrm>
          <a:off x="2613726" y="1777256"/>
          <a:ext cx="6964548" cy="4438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CA0F7AA5-8324-784E-9F67-EDBFFE38A292}"/>
              </a:ext>
            </a:extLst>
          </p:cNvPr>
          <p:cNvSpPr txBox="1"/>
          <p:nvPr/>
        </p:nvSpPr>
        <p:spPr>
          <a:xfrm rot="18677979">
            <a:off x="4437956" y="270143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Low risk</a:t>
            </a:r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260A9769-6929-3348-A8AC-6CBFE6279D3C}"/>
              </a:ext>
            </a:extLst>
          </p:cNvPr>
          <p:cNvCxnSpPr>
            <a:cxnSpLocks/>
          </p:cNvCxnSpPr>
          <p:nvPr/>
        </p:nvCxnSpPr>
        <p:spPr>
          <a:xfrm>
            <a:off x="601920" y="2162672"/>
            <a:ext cx="362187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feld 82">
            <a:extLst>
              <a:ext uri="{FF2B5EF4-FFF2-40B4-BE49-F238E27FC236}">
                <a16:creationId xmlns:a16="http://schemas.microsoft.com/office/drawing/2014/main" id="{4C4AF216-5EAD-7241-8EC4-F804F103CFDF}"/>
              </a:ext>
            </a:extLst>
          </p:cNvPr>
          <p:cNvSpPr txBox="1"/>
          <p:nvPr/>
        </p:nvSpPr>
        <p:spPr>
          <a:xfrm>
            <a:off x="535260" y="1781136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Market Penetration</a:t>
            </a:r>
          </a:p>
        </p:txBody>
      </p:sp>
      <p:sp>
        <p:nvSpPr>
          <p:cNvPr id="84" name="Textfeld 83">
            <a:extLst>
              <a:ext uri="{FF2B5EF4-FFF2-40B4-BE49-F238E27FC236}">
                <a16:creationId xmlns:a16="http://schemas.microsoft.com/office/drawing/2014/main" id="{07DE73BD-6568-E24E-B058-D0D1B40B2733}"/>
              </a:ext>
            </a:extLst>
          </p:cNvPr>
          <p:cNvSpPr txBox="1"/>
          <p:nvPr/>
        </p:nvSpPr>
        <p:spPr>
          <a:xfrm rot="2605130">
            <a:off x="6454263" y="2818885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Medium risk</a:t>
            </a:r>
          </a:p>
        </p:txBody>
      </p:sp>
      <p:sp>
        <p:nvSpPr>
          <p:cNvPr id="85" name="Textfeld 84">
            <a:extLst>
              <a:ext uri="{FF2B5EF4-FFF2-40B4-BE49-F238E27FC236}">
                <a16:creationId xmlns:a16="http://schemas.microsoft.com/office/drawing/2014/main" id="{7270479E-DCE7-1546-859F-4918365851A5}"/>
              </a:ext>
            </a:extLst>
          </p:cNvPr>
          <p:cNvSpPr txBox="1"/>
          <p:nvPr/>
        </p:nvSpPr>
        <p:spPr>
          <a:xfrm rot="2939238">
            <a:off x="4412309" y="481584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High risk</a:t>
            </a:r>
          </a:p>
        </p:txBody>
      </p:sp>
      <p:sp>
        <p:nvSpPr>
          <p:cNvPr id="86" name="Textfeld 85">
            <a:extLst>
              <a:ext uri="{FF2B5EF4-FFF2-40B4-BE49-F238E27FC236}">
                <a16:creationId xmlns:a16="http://schemas.microsoft.com/office/drawing/2014/main" id="{68BC42AF-A8E7-684B-B42D-EE81BA8A7AF9}"/>
              </a:ext>
            </a:extLst>
          </p:cNvPr>
          <p:cNvSpPr txBox="1"/>
          <p:nvPr/>
        </p:nvSpPr>
        <p:spPr>
          <a:xfrm rot="18677979">
            <a:off x="6493255" y="4770055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Medium risk</a:t>
            </a:r>
          </a:p>
        </p:txBody>
      </p:sp>
      <p:cxnSp>
        <p:nvCxnSpPr>
          <p:cNvPr id="88" name="Gerade Verbindung 87">
            <a:extLst>
              <a:ext uri="{FF2B5EF4-FFF2-40B4-BE49-F238E27FC236}">
                <a16:creationId xmlns:a16="http://schemas.microsoft.com/office/drawing/2014/main" id="{36537195-7AA0-D54E-A031-60703E78A21E}"/>
              </a:ext>
            </a:extLst>
          </p:cNvPr>
          <p:cNvCxnSpPr>
            <a:cxnSpLocks/>
          </p:cNvCxnSpPr>
          <p:nvPr/>
        </p:nvCxnSpPr>
        <p:spPr>
          <a:xfrm>
            <a:off x="8037574" y="2181281"/>
            <a:ext cx="362187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feld 88">
            <a:extLst>
              <a:ext uri="{FF2B5EF4-FFF2-40B4-BE49-F238E27FC236}">
                <a16:creationId xmlns:a16="http://schemas.microsoft.com/office/drawing/2014/main" id="{ECEE40D4-4F18-B340-8A71-D52CD47A140A}"/>
              </a:ext>
            </a:extLst>
          </p:cNvPr>
          <p:cNvSpPr txBox="1"/>
          <p:nvPr/>
        </p:nvSpPr>
        <p:spPr>
          <a:xfrm>
            <a:off x="9408368" y="1781136"/>
            <a:ext cx="2313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Market Development</a:t>
            </a:r>
          </a:p>
        </p:txBody>
      </p:sp>
      <p:cxnSp>
        <p:nvCxnSpPr>
          <p:cNvPr id="90" name="Gerade Verbindung 89">
            <a:extLst>
              <a:ext uri="{FF2B5EF4-FFF2-40B4-BE49-F238E27FC236}">
                <a16:creationId xmlns:a16="http://schemas.microsoft.com/office/drawing/2014/main" id="{E663F93D-423E-1E4D-BC23-03B5AC1DB925}"/>
              </a:ext>
            </a:extLst>
          </p:cNvPr>
          <p:cNvCxnSpPr>
            <a:cxnSpLocks/>
          </p:cNvCxnSpPr>
          <p:nvPr/>
        </p:nvCxnSpPr>
        <p:spPr>
          <a:xfrm>
            <a:off x="601920" y="5877272"/>
            <a:ext cx="362187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feld 90">
            <a:extLst>
              <a:ext uri="{FF2B5EF4-FFF2-40B4-BE49-F238E27FC236}">
                <a16:creationId xmlns:a16="http://schemas.microsoft.com/office/drawing/2014/main" id="{60144426-8F56-D641-A27A-180AB49D0D01}"/>
              </a:ext>
            </a:extLst>
          </p:cNvPr>
          <p:cNvSpPr txBox="1"/>
          <p:nvPr/>
        </p:nvSpPr>
        <p:spPr>
          <a:xfrm>
            <a:off x="535260" y="5939988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Diversification</a:t>
            </a:r>
          </a:p>
        </p:txBody>
      </p:sp>
      <p:cxnSp>
        <p:nvCxnSpPr>
          <p:cNvPr id="92" name="Gerade Verbindung 91">
            <a:extLst>
              <a:ext uri="{FF2B5EF4-FFF2-40B4-BE49-F238E27FC236}">
                <a16:creationId xmlns:a16="http://schemas.microsoft.com/office/drawing/2014/main" id="{A669B122-F6AB-354C-B17C-B671F61D092E}"/>
              </a:ext>
            </a:extLst>
          </p:cNvPr>
          <p:cNvCxnSpPr>
            <a:cxnSpLocks/>
          </p:cNvCxnSpPr>
          <p:nvPr/>
        </p:nvCxnSpPr>
        <p:spPr>
          <a:xfrm>
            <a:off x="8037574" y="5877272"/>
            <a:ext cx="362187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feld 92">
            <a:extLst>
              <a:ext uri="{FF2B5EF4-FFF2-40B4-BE49-F238E27FC236}">
                <a16:creationId xmlns:a16="http://schemas.microsoft.com/office/drawing/2014/main" id="{FCAF1DD7-6876-A844-A654-8927C973D3C7}"/>
              </a:ext>
            </a:extLst>
          </p:cNvPr>
          <p:cNvSpPr txBox="1"/>
          <p:nvPr/>
        </p:nvSpPr>
        <p:spPr>
          <a:xfrm>
            <a:off x="9363484" y="5939988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Product Development</a:t>
            </a:r>
          </a:p>
        </p:txBody>
      </p:sp>
      <p:pic>
        <p:nvPicPr>
          <p:cNvPr id="95" name="Grafik 94">
            <a:extLst>
              <a:ext uri="{FF2B5EF4-FFF2-40B4-BE49-F238E27FC236}">
                <a16:creationId xmlns:a16="http://schemas.microsoft.com/office/drawing/2014/main" id="{CBB46DB1-20D5-B542-A707-7A1EBD5D5043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31587" r="14075" b="26428"/>
          <a:stretch/>
        </p:blipFill>
        <p:spPr>
          <a:xfrm>
            <a:off x="9078002" y="203714"/>
            <a:ext cx="2524631" cy="1080121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93A6C45D-D76B-FF4A-A118-B0BFB5BDD41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2945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785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4000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367" y="620688"/>
            <a:ext cx="10878298" cy="471270"/>
          </a:xfrm>
        </p:spPr>
        <p:txBody>
          <a:bodyPr/>
          <a:lstStyle/>
          <a:p>
            <a:r>
              <a:rPr lang="de-DE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Ansoff Growth Matrix</a:t>
            </a: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31587" r="14075" b="26428"/>
          <a:stretch/>
        </p:blipFill>
        <p:spPr>
          <a:xfrm>
            <a:off x="9078002" y="203714"/>
            <a:ext cx="2524631" cy="1080121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9099240" y="6319706"/>
            <a:ext cx="24821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err="1">
                <a:solidFill>
                  <a:srgbClr val="44727E"/>
                </a:solidFill>
              </a:rPr>
              <a:t>www.strategypunk.com</a:t>
            </a:r>
            <a:endParaRPr lang="de-DE" sz="1600" b="1" dirty="0">
              <a:solidFill>
                <a:srgbClr val="44727E"/>
              </a:solidFill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C86F0F93-F413-364E-8038-8D5505CE9BC3}"/>
              </a:ext>
            </a:extLst>
          </p:cNvPr>
          <p:cNvSpPr txBox="1"/>
          <p:nvPr/>
        </p:nvSpPr>
        <p:spPr>
          <a:xfrm rot="16200000">
            <a:off x="770964" y="4736762"/>
            <a:ext cx="9605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b="1" dirty="0">
                <a:solidFill>
                  <a:srgbClr val="44727E"/>
                </a:solidFill>
              </a:rPr>
              <a:t>New</a:t>
            </a:r>
          </a:p>
          <a:p>
            <a:pPr algn="ctr"/>
            <a:r>
              <a:rPr lang="de-DE" sz="1600" b="1" dirty="0">
                <a:solidFill>
                  <a:srgbClr val="44727E"/>
                </a:solidFill>
              </a:rPr>
              <a:t>Markets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B3F97810-00D4-A946-912B-F3E101E8FF39}"/>
              </a:ext>
            </a:extLst>
          </p:cNvPr>
          <p:cNvSpPr txBox="1"/>
          <p:nvPr/>
        </p:nvSpPr>
        <p:spPr>
          <a:xfrm rot="16200000">
            <a:off x="759743" y="2707391"/>
            <a:ext cx="9829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b="1" dirty="0">
                <a:solidFill>
                  <a:srgbClr val="44727E"/>
                </a:solidFill>
              </a:rPr>
              <a:t>Existing</a:t>
            </a:r>
          </a:p>
          <a:p>
            <a:pPr algn="ctr"/>
            <a:r>
              <a:rPr lang="de-DE" sz="1600" b="1" dirty="0">
                <a:solidFill>
                  <a:srgbClr val="44727E"/>
                </a:solidFill>
              </a:rPr>
              <a:t>Markets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3632317F-7AFD-B644-902A-6C1719B15F2A}"/>
              </a:ext>
            </a:extLst>
          </p:cNvPr>
          <p:cNvSpPr txBox="1"/>
          <p:nvPr/>
        </p:nvSpPr>
        <p:spPr>
          <a:xfrm>
            <a:off x="1964189" y="1629111"/>
            <a:ext cx="10727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b="1" dirty="0">
                <a:solidFill>
                  <a:srgbClr val="44727E"/>
                </a:solidFill>
              </a:rPr>
              <a:t>Existing </a:t>
            </a:r>
          </a:p>
          <a:p>
            <a:pPr algn="ctr"/>
            <a:r>
              <a:rPr lang="de-DE" sz="1600" b="1" dirty="0">
                <a:solidFill>
                  <a:srgbClr val="44727E"/>
                </a:solidFill>
              </a:rPr>
              <a:t>Products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01617379-9ED0-1B42-8367-32E5B6641A47}"/>
              </a:ext>
            </a:extLst>
          </p:cNvPr>
          <p:cNvSpPr txBox="1"/>
          <p:nvPr/>
        </p:nvSpPr>
        <p:spPr>
          <a:xfrm>
            <a:off x="6952101" y="2295370"/>
            <a:ext cx="4523561" cy="720000"/>
          </a:xfrm>
          <a:prstGeom prst="rect">
            <a:avLst/>
          </a:prstGeom>
          <a:noFill/>
          <a:ln w="12700">
            <a:solidFill>
              <a:srgbClr val="1EA186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spcAft>
                <a:spcPts val="1200"/>
              </a:spcAft>
              <a:defRPr sz="1400"/>
            </a:lvl1pPr>
          </a:lstStyle>
          <a:p>
            <a:r>
              <a:rPr lang="en-US" dirty="0"/>
              <a:t>Put you text here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DB6FEE9E-5D89-D849-A62F-6B065B815154}"/>
              </a:ext>
            </a:extLst>
          </p:cNvPr>
          <p:cNvSpPr/>
          <p:nvPr/>
        </p:nvSpPr>
        <p:spPr>
          <a:xfrm>
            <a:off x="1600554" y="2226748"/>
            <a:ext cx="1800000" cy="1800200"/>
          </a:xfrm>
          <a:prstGeom prst="rect">
            <a:avLst/>
          </a:prstGeom>
          <a:solidFill>
            <a:srgbClr val="35AB9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de-DE" sz="1400" b="1" dirty="0">
              <a:solidFill>
                <a:schemeClr val="bg1"/>
              </a:solidFill>
            </a:endParaRPr>
          </a:p>
          <a:p>
            <a:pPr algn="ctr"/>
            <a:endParaRPr lang="de-DE" sz="1400" b="1" dirty="0">
              <a:solidFill>
                <a:schemeClr val="bg1"/>
              </a:solidFill>
            </a:endParaRPr>
          </a:p>
          <a:p>
            <a:pPr algn="ctr"/>
            <a:endParaRPr lang="de-DE" sz="1400" b="1" dirty="0">
              <a:solidFill>
                <a:schemeClr val="bg1"/>
              </a:solidFill>
            </a:endParaRPr>
          </a:p>
          <a:p>
            <a:pPr algn="ctr"/>
            <a:r>
              <a:rPr lang="de-DE" sz="1400" b="1" dirty="0">
                <a:solidFill>
                  <a:schemeClr val="bg1"/>
                </a:solidFill>
              </a:rPr>
              <a:t>Market 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</a:rPr>
              <a:t>Penetration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8FA56159-9A85-5B44-8707-36C695230181}"/>
              </a:ext>
            </a:extLst>
          </p:cNvPr>
          <p:cNvSpPr/>
          <p:nvPr/>
        </p:nvSpPr>
        <p:spPr>
          <a:xfrm>
            <a:off x="1600554" y="4149080"/>
            <a:ext cx="1800000" cy="1800200"/>
          </a:xfrm>
          <a:prstGeom prst="rect">
            <a:avLst/>
          </a:prstGeom>
          <a:solidFill>
            <a:srgbClr val="F0A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bg1"/>
                </a:solidFill>
              </a:rPr>
              <a:t>Market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</a:rPr>
              <a:t>Development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01E327E7-3D2E-5F41-9029-4B815C23FC4C}"/>
              </a:ext>
            </a:extLst>
          </p:cNvPr>
          <p:cNvSpPr/>
          <p:nvPr/>
        </p:nvSpPr>
        <p:spPr>
          <a:xfrm>
            <a:off x="3512793" y="4149080"/>
            <a:ext cx="1800000" cy="1800200"/>
          </a:xfrm>
          <a:prstGeom prst="rect">
            <a:avLst/>
          </a:prstGeom>
          <a:solidFill>
            <a:srgbClr val="A2BF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bg1"/>
                </a:solidFill>
              </a:rPr>
              <a:t>Diversifcation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E14E6E56-C2FA-2647-84D5-8C797C093756}"/>
              </a:ext>
            </a:extLst>
          </p:cNvPr>
          <p:cNvSpPr/>
          <p:nvPr/>
        </p:nvSpPr>
        <p:spPr>
          <a:xfrm>
            <a:off x="3512793" y="2226748"/>
            <a:ext cx="1800000" cy="1800200"/>
          </a:xfrm>
          <a:prstGeom prst="rect">
            <a:avLst/>
          </a:prstGeom>
          <a:solidFill>
            <a:srgbClr val="C14A4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72000" rtlCol="0" anchor="t"/>
          <a:lstStyle/>
          <a:p>
            <a:pPr algn="ctr"/>
            <a:endParaRPr lang="de-DE" sz="1400" b="1" dirty="0">
              <a:solidFill>
                <a:schemeClr val="bg1"/>
              </a:solidFill>
            </a:endParaRPr>
          </a:p>
          <a:p>
            <a:pPr algn="ctr"/>
            <a:endParaRPr lang="de-DE" sz="1400" b="1" dirty="0">
              <a:solidFill>
                <a:schemeClr val="bg1"/>
              </a:solidFill>
            </a:endParaRPr>
          </a:p>
          <a:p>
            <a:pPr algn="ctr"/>
            <a:endParaRPr lang="de-DE" sz="1400" b="1" dirty="0">
              <a:solidFill>
                <a:schemeClr val="bg1"/>
              </a:solidFill>
            </a:endParaRPr>
          </a:p>
          <a:p>
            <a:pPr algn="ctr"/>
            <a:r>
              <a:rPr lang="de-DE" sz="1400" b="1" dirty="0">
                <a:solidFill>
                  <a:schemeClr val="bg1"/>
                </a:solidFill>
              </a:rPr>
              <a:t>Product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</a:rPr>
              <a:t>Development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A0184559-EA26-834C-A633-62E04EF43482}"/>
              </a:ext>
            </a:extLst>
          </p:cNvPr>
          <p:cNvSpPr txBox="1"/>
          <p:nvPr/>
        </p:nvSpPr>
        <p:spPr>
          <a:xfrm>
            <a:off x="6952101" y="3255616"/>
            <a:ext cx="4523561" cy="720000"/>
          </a:xfrm>
          <a:prstGeom prst="rect">
            <a:avLst/>
          </a:prstGeom>
          <a:noFill/>
          <a:ln w="19050">
            <a:solidFill>
              <a:srgbClr val="BD393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spcAft>
                <a:spcPts val="1200"/>
              </a:spcAft>
              <a:defRPr sz="1400"/>
            </a:lvl1pPr>
          </a:lstStyle>
          <a:p>
            <a:r>
              <a:rPr lang="en-US" dirty="0"/>
              <a:t>Put your text here.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E8F73C62-F767-ED4C-8AA4-25F71F72F677}"/>
              </a:ext>
            </a:extLst>
          </p:cNvPr>
          <p:cNvSpPr txBox="1"/>
          <p:nvPr/>
        </p:nvSpPr>
        <p:spPr>
          <a:xfrm>
            <a:off x="6952101" y="4215862"/>
            <a:ext cx="4523561" cy="720000"/>
          </a:xfrm>
          <a:prstGeom prst="rect">
            <a:avLst/>
          </a:prstGeom>
          <a:noFill/>
          <a:ln w="19050">
            <a:solidFill>
              <a:srgbClr val="F19B24"/>
            </a:solidFill>
          </a:ln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en-US" sz="1400" dirty="0"/>
              <a:t>Put your text here.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E336B693-51B5-E44F-8884-835A8E403F9D}"/>
              </a:ext>
            </a:extLst>
          </p:cNvPr>
          <p:cNvSpPr txBox="1"/>
          <p:nvPr/>
        </p:nvSpPr>
        <p:spPr>
          <a:xfrm>
            <a:off x="6952101" y="5176110"/>
            <a:ext cx="4523561" cy="720000"/>
          </a:xfrm>
          <a:prstGeom prst="rect">
            <a:avLst/>
          </a:prstGeom>
          <a:noFill/>
          <a:ln w="19050">
            <a:solidFill>
              <a:srgbClr val="9BBB5E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spcAft>
                <a:spcPts val="1200"/>
              </a:spcAft>
              <a:defRPr sz="1400"/>
            </a:lvl1pPr>
          </a:lstStyle>
          <a:p>
            <a:r>
              <a:rPr lang="en-US" dirty="0"/>
              <a:t>Put your text here.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871C4A14-C73A-BD44-A068-C1C044757BCB}"/>
              </a:ext>
            </a:extLst>
          </p:cNvPr>
          <p:cNvSpPr txBox="1"/>
          <p:nvPr/>
        </p:nvSpPr>
        <p:spPr>
          <a:xfrm>
            <a:off x="3876426" y="1620759"/>
            <a:ext cx="10727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b="1" dirty="0">
                <a:solidFill>
                  <a:srgbClr val="44727E"/>
                </a:solidFill>
              </a:rPr>
              <a:t>New</a:t>
            </a:r>
          </a:p>
          <a:p>
            <a:pPr algn="ctr"/>
            <a:r>
              <a:rPr lang="de-DE" sz="1600" b="1" dirty="0">
                <a:solidFill>
                  <a:srgbClr val="44727E"/>
                </a:solidFill>
              </a:rPr>
              <a:t>Products</a:t>
            </a:r>
          </a:p>
        </p:txBody>
      </p:sp>
    </p:spTree>
    <p:extLst>
      <p:ext uri="{BB962C8B-B14F-4D97-AF65-F5344CB8AC3E}">
        <p14:creationId xmlns:p14="http://schemas.microsoft.com/office/powerpoint/2010/main" val="2637963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17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4000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367" y="620688"/>
            <a:ext cx="10878298" cy="471270"/>
          </a:xfrm>
        </p:spPr>
        <p:txBody>
          <a:bodyPr/>
          <a:lstStyle/>
          <a:p>
            <a:r>
              <a:rPr lang="de-DE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Ansoff Growth Matrix</a:t>
            </a: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31587" r="14075" b="26428"/>
          <a:stretch/>
        </p:blipFill>
        <p:spPr>
          <a:xfrm>
            <a:off x="9078002" y="203714"/>
            <a:ext cx="2524631" cy="1080121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9099240" y="6319706"/>
            <a:ext cx="24821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err="1">
                <a:solidFill>
                  <a:srgbClr val="44727E"/>
                </a:solidFill>
              </a:rPr>
              <a:t>www.strategypunk.com</a:t>
            </a:r>
            <a:endParaRPr lang="de-DE" sz="1600" b="1" dirty="0">
              <a:solidFill>
                <a:srgbClr val="44727E"/>
              </a:solidFill>
            </a:endParaRPr>
          </a:p>
        </p:txBody>
      </p:sp>
      <p:graphicFrame>
        <p:nvGraphicFramePr>
          <p:cNvPr id="33" name="Table 4">
            <a:extLst>
              <a:ext uri="{FF2B5EF4-FFF2-40B4-BE49-F238E27FC236}">
                <a16:creationId xmlns:a16="http://schemas.microsoft.com/office/drawing/2014/main" id="{900C8439-4465-954D-BDA1-9E22EB72E0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541122"/>
              </p:ext>
            </p:extLst>
          </p:nvPr>
        </p:nvGraphicFramePr>
        <p:xfrm>
          <a:off x="3688516" y="2018441"/>
          <a:ext cx="4680000" cy="3960000"/>
        </p:xfrm>
        <a:graphic>
          <a:graphicData uri="http://schemas.openxmlformats.org/drawingml/2006/table">
            <a:tbl>
              <a:tblPr firstRow="1" bandRow="1"/>
              <a:tblGrid>
                <a:gridCol w="23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8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 </a:t>
                      </a:r>
                    </a:p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Penetration</a:t>
                      </a:r>
                    </a:p>
                  </a:txBody>
                  <a:tcPr marL="91441" marR="91441" anchor="ctr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 Development</a:t>
                      </a:r>
                    </a:p>
                  </a:txBody>
                  <a:tcPr marL="91441" marR="91441" anchor="ctr">
                    <a:lnL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 </a:t>
                      </a:r>
                    </a:p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</a:t>
                      </a:r>
                    </a:p>
                  </a:txBody>
                  <a:tcPr marL="91441" marR="91441" anchor="ctr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Diversification</a:t>
                      </a:r>
                    </a:p>
                  </a:txBody>
                  <a:tcPr marL="91441" marR="91441" anchor="ctr">
                    <a:lnL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feld 3">
            <a:extLst>
              <a:ext uri="{FF2B5EF4-FFF2-40B4-BE49-F238E27FC236}">
                <a16:creationId xmlns:a16="http://schemas.microsoft.com/office/drawing/2014/main" id="{0CB4CF21-8D44-9942-B969-1DCBEC968EA4}"/>
              </a:ext>
            </a:extLst>
          </p:cNvPr>
          <p:cNvSpPr txBox="1"/>
          <p:nvPr/>
        </p:nvSpPr>
        <p:spPr>
          <a:xfrm>
            <a:off x="3791744" y="1628801"/>
            <a:ext cx="20810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EXISTING PRODUCTS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919E38-BEE7-EF4C-9939-7D1CF3060386}"/>
              </a:ext>
            </a:extLst>
          </p:cNvPr>
          <p:cNvSpPr txBox="1"/>
          <p:nvPr/>
        </p:nvSpPr>
        <p:spPr>
          <a:xfrm>
            <a:off x="6456040" y="1628800"/>
            <a:ext cx="1662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NEW PRODUCTS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C2CB650-0A5D-194C-8AF3-DB91E1572D92}"/>
              </a:ext>
            </a:extLst>
          </p:cNvPr>
          <p:cNvSpPr txBox="1"/>
          <p:nvPr/>
        </p:nvSpPr>
        <p:spPr>
          <a:xfrm rot="16200000">
            <a:off x="2464965" y="2864573"/>
            <a:ext cx="1941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EXISTING MARKETS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01107725-DC77-3C43-9D68-1DD364371C56}"/>
              </a:ext>
            </a:extLst>
          </p:cNvPr>
          <p:cNvSpPr txBox="1"/>
          <p:nvPr/>
        </p:nvSpPr>
        <p:spPr>
          <a:xfrm rot="16200000">
            <a:off x="2674155" y="4852812"/>
            <a:ext cx="15231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NEW MARKETS</a:t>
            </a:r>
          </a:p>
        </p:txBody>
      </p:sp>
    </p:spTree>
    <p:extLst>
      <p:ext uri="{BB962C8B-B14F-4D97-AF65-F5344CB8AC3E}">
        <p14:creationId xmlns:p14="http://schemas.microsoft.com/office/powerpoint/2010/main" val="291356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64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4000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367" y="620688"/>
            <a:ext cx="10878298" cy="471270"/>
          </a:xfrm>
        </p:spPr>
        <p:txBody>
          <a:bodyPr/>
          <a:lstStyle/>
          <a:p>
            <a:r>
              <a:rPr lang="de-DE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Ansoff Growth Matrix</a:t>
            </a: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31587" r="14075" b="26428"/>
          <a:stretch/>
        </p:blipFill>
        <p:spPr>
          <a:xfrm>
            <a:off x="9078002" y="203714"/>
            <a:ext cx="2524631" cy="1080121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9099240" y="6319706"/>
            <a:ext cx="24821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err="1">
                <a:solidFill>
                  <a:srgbClr val="44727E"/>
                </a:solidFill>
              </a:rPr>
              <a:t>www.strategypunk.com</a:t>
            </a:r>
            <a:endParaRPr lang="de-DE" sz="1600" b="1" dirty="0">
              <a:solidFill>
                <a:srgbClr val="44727E"/>
              </a:solidFill>
            </a:endParaRPr>
          </a:p>
        </p:txBody>
      </p:sp>
      <p:graphicFrame>
        <p:nvGraphicFramePr>
          <p:cNvPr id="33" name="Table 4">
            <a:extLst>
              <a:ext uri="{FF2B5EF4-FFF2-40B4-BE49-F238E27FC236}">
                <a16:creationId xmlns:a16="http://schemas.microsoft.com/office/drawing/2014/main" id="{900C8439-4465-954D-BDA1-9E22EB72E0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15689"/>
              </p:ext>
            </p:extLst>
          </p:nvPr>
        </p:nvGraphicFramePr>
        <p:xfrm>
          <a:off x="3688516" y="2133296"/>
          <a:ext cx="4680000" cy="3960000"/>
        </p:xfrm>
        <a:graphic>
          <a:graphicData uri="http://schemas.openxmlformats.org/drawingml/2006/table">
            <a:tbl>
              <a:tblPr firstRow="1" bandRow="1"/>
              <a:tblGrid>
                <a:gridCol w="23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8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</a:t>
                      </a:r>
                    </a:p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</a:t>
                      </a:r>
                    </a:p>
                  </a:txBody>
                  <a:tcPr marL="91441" marR="91441" anchor="ctr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</a:t>
                      </a:r>
                    </a:p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</a:t>
                      </a:r>
                    </a:p>
                  </a:txBody>
                  <a:tcPr marL="91441" marR="91441" anchor="ctr">
                    <a:lnL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</a:t>
                      </a:r>
                    </a:p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</a:t>
                      </a:r>
                    </a:p>
                  </a:txBody>
                  <a:tcPr marL="91441" marR="91441" anchor="ctr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</a:t>
                      </a:r>
                    </a:p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</a:t>
                      </a:r>
                    </a:p>
                  </a:txBody>
                  <a:tcPr marL="91441" marR="91441" anchor="ctr">
                    <a:lnL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feld 3">
            <a:extLst>
              <a:ext uri="{FF2B5EF4-FFF2-40B4-BE49-F238E27FC236}">
                <a16:creationId xmlns:a16="http://schemas.microsoft.com/office/drawing/2014/main" id="{0CB4CF21-8D44-9942-B969-1DCBEC968EA4}"/>
              </a:ext>
            </a:extLst>
          </p:cNvPr>
          <p:cNvSpPr txBox="1"/>
          <p:nvPr/>
        </p:nvSpPr>
        <p:spPr>
          <a:xfrm>
            <a:off x="4223792" y="1547909"/>
            <a:ext cx="11929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/>
              <a:t>EXISTING </a:t>
            </a:r>
          </a:p>
          <a:p>
            <a:r>
              <a:rPr lang="de-DE" sz="1400" dirty="0"/>
              <a:t>PRODUCTS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919E38-BEE7-EF4C-9939-7D1CF3060386}"/>
              </a:ext>
            </a:extLst>
          </p:cNvPr>
          <p:cNvSpPr txBox="1"/>
          <p:nvPr/>
        </p:nvSpPr>
        <p:spPr>
          <a:xfrm>
            <a:off x="6626050" y="1545595"/>
            <a:ext cx="1242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/>
              <a:t>NEW</a:t>
            </a:r>
          </a:p>
          <a:p>
            <a:r>
              <a:rPr lang="de-DE" sz="1400" dirty="0"/>
              <a:t> PRODUCTS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C2CB650-0A5D-194C-8AF3-DB91E1572D92}"/>
              </a:ext>
            </a:extLst>
          </p:cNvPr>
          <p:cNvSpPr txBox="1"/>
          <p:nvPr/>
        </p:nvSpPr>
        <p:spPr>
          <a:xfrm rot="16200000">
            <a:off x="2841099" y="2847866"/>
            <a:ext cx="1072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/>
              <a:t>EXISTING </a:t>
            </a:r>
          </a:p>
          <a:p>
            <a:r>
              <a:rPr lang="de-DE" sz="1400" dirty="0"/>
              <a:t>MARKETS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01107725-DC77-3C43-9D68-1DD364371C56}"/>
              </a:ext>
            </a:extLst>
          </p:cNvPr>
          <p:cNvSpPr txBox="1"/>
          <p:nvPr/>
        </p:nvSpPr>
        <p:spPr>
          <a:xfrm rot="16200000">
            <a:off x="2825870" y="4908077"/>
            <a:ext cx="11031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/>
              <a:t>NEW</a:t>
            </a:r>
          </a:p>
          <a:p>
            <a:r>
              <a:rPr lang="de-DE" sz="1400" dirty="0"/>
              <a:t> MARKETS</a:t>
            </a:r>
          </a:p>
        </p:txBody>
      </p: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0B69284B-2510-B841-A84B-FDA824089F00}"/>
              </a:ext>
            </a:extLst>
          </p:cNvPr>
          <p:cNvCxnSpPr>
            <a:cxnSpLocks/>
          </p:cNvCxnSpPr>
          <p:nvPr/>
        </p:nvCxnSpPr>
        <p:spPr>
          <a:xfrm>
            <a:off x="601920" y="2441289"/>
            <a:ext cx="3621872" cy="0"/>
          </a:xfrm>
          <a:prstGeom prst="line">
            <a:avLst/>
          </a:prstGeom>
          <a:ln w="28575">
            <a:solidFill>
              <a:srgbClr val="1EA186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>
            <a:extLst>
              <a:ext uri="{FF2B5EF4-FFF2-40B4-BE49-F238E27FC236}">
                <a16:creationId xmlns:a16="http://schemas.microsoft.com/office/drawing/2014/main" id="{6B2C0236-920D-D34B-865F-0A959B6790D8}"/>
              </a:ext>
            </a:extLst>
          </p:cNvPr>
          <p:cNvSpPr txBox="1"/>
          <p:nvPr/>
        </p:nvSpPr>
        <p:spPr>
          <a:xfrm>
            <a:off x="535260" y="2059753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Market Penetration</a:t>
            </a:r>
          </a:p>
        </p:txBody>
      </p:sp>
      <p:cxnSp>
        <p:nvCxnSpPr>
          <p:cNvPr id="18" name="Gerade Verbindung 17">
            <a:extLst>
              <a:ext uri="{FF2B5EF4-FFF2-40B4-BE49-F238E27FC236}">
                <a16:creationId xmlns:a16="http://schemas.microsoft.com/office/drawing/2014/main" id="{75AD0873-1A2B-C444-829D-249E9B428D73}"/>
              </a:ext>
            </a:extLst>
          </p:cNvPr>
          <p:cNvCxnSpPr>
            <a:cxnSpLocks/>
          </p:cNvCxnSpPr>
          <p:nvPr/>
        </p:nvCxnSpPr>
        <p:spPr>
          <a:xfrm>
            <a:off x="601920" y="4437005"/>
            <a:ext cx="3621872" cy="0"/>
          </a:xfrm>
          <a:prstGeom prst="line">
            <a:avLst/>
          </a:prstGeom>
          <a:ln w="28575">
            <a:solidFill>
              <a:srgbClr val="1EA186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>
            <a:extLst>
              <a:ext uri="{FF2B5EF4-FFF2-40B4-BE49-F238E27FC236}">
                <a16:creationId xmlns:a16="http://schemas.microsoft.com/office/drawing/2014/main" id="{345F78A7-3989-E741-9F80-3AA7C7DCE392}"/>
              </a:ext>
            </a:extLst>
          </p:cNvPr>
          <p:cNvSpPr txBox="1"/>
          <p:nvPr/>
        </p:nvSpPr>
        <p:spPr>
          <a:xfrm>
            <a:off x="535260" y="4055469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Market Development</a:t>
            </a:r>
          </a:p>
        </p:txBody>
      </p: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6F82E57F-096F-8945-873C-81D59E46E2A6}"/>
              </a:ext>
            </a:extLst>
          </p:cNvPr>
          <p:cNvCxnSpPr>
            <a:cxnSpLocks/>
          </p:cNvCxnSpPr>
          <p:nvPr/>
        </p:nvCxnSpPr>
        <p:spPr>
          <a:xfrm>
            <a:off x="7868698" y="2475182"/>
            <a:ext cx="3621872" cy="0"/>
          </a:xfrm>
          <a:prstGeom prst="line">
            <a:avLst/>
          </a:prstGeom>
          <a:ln w="28575">
            <a:solidFill>
              <a:srgbClr val="1EA186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>
            <a:extLst>
              <a:ext uri="{FF2B5EF4-FFF2-40B4-BE49-F238E27FC236}">
                <a16:creationId xmlns:a16="http://schemas.microsoft.com/office/drawing/2014/main" id="{48B6696C-42FF-9C4A-9F4F-C314D68DDCA2}"/>
              </a:ext>
            </a:extLst>
          </p:cNvPr>
          <p:cNvSpPr txBox="1"/>
          <p:nvPr/>
        </p:nvSpPr>
        <p:spPr>
          <a:xfrm>
            <a:off x="8976320" y="2059753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Product Development</a:t>
            </a:r>
          </a:p>
        </p:txBody>
      </p:sp>
      <p:cxnSp>
        <p:nvCxnSpPr>
          <p:cNvPr id="22" name="Gerade Verbindung 21">
            <a:extLst>
              <a:ext uri="{FF2B5EF4-FFF2-40B4-BE49-F238E27FC236}">
                <a16:creationId xmlns:a16="http://schemas.microsoft.com/office/drawing/2014/main" id="{EC679DA6-BE64-3940-834E-2157DE118036}"/>
              </a:ext>
            </a:extLst>
          </p:cNvPr>
          <p:cNvCxnSpPr>
            <a:cxnSpLocks/>
          </p:cNvCxnSpPr>
          <p:nvPr/>
        </p:nvCxnSpPr>
        <p:spPr>
          <a:xfrm>
            <a:off x="7868698" y="4472695"/>
            <a:ext cx="3621872" cy="0"/>
          </a:xfrm>
          <a:prstGeom prst="line">
            <a:avLst/>
          </a:prstGeom>
          <a:ln w="28575">
            <a:solidFill>
              <a:srgbClr val="1EA186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4387E875-9D2A-2B4E-BA34-79AF22B50AD4}"/>
              </a:ext>
            </a:extLst>
          </p:cNvPr>
          <p:cNvSpPr txBox="1"/>
          <p:nvPr/>
        </p:nvSpPr>
        <p:spPr>
          <a:xfrm>
            <a:off x="9758585" y="4057266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Diversification</a:t>
            </a:r>
          </a:p>
        </p:txBody>
      </p:sp>
    </p:spTree>
    <p:extLst>
      <p:ext uri="{BB962C8B-B14F-4D97-AF65-F5344CB8AC3E}">
        <p14:creationId xmlns:p14="http://schemas.microsoft.com/office/powerpoint/2010/main" val="369014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P6sMbXr5CnIKeDZJ42Q6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2D._i8DY6VBvtPGfdOcf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Breitbild</PresentationFormat>
  <Paragraphs>83</Paragraphs>
  <Slides>5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1_Office</vt:lpstr>
      <vt:lpstr>Office</vt:lpstr>
      <vt:lpstr>think-cell Folie</vt:lpstr>
      <vt:lpstr>Ansoff Growth Matrix</vt:lpstr>
      <vt:lpstr>Ansoff Growth Matrix</vt:lpstr>
      <vt:lpstr>Ansoff Growth Matrix</vt:lpstr>
      <vt:lpstr>Ansoff Growth Matrix</vt:lpstr>
      <vt:lpstr>Ansoff Growth Matrix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BCG Matrix</dc:title>
  <dc:creator>Christina  Schmidt</dc:creator>
  <cp:lastModifiedBy>Thomas Kriete</cp:lastModifiedBy>
  <cp:revision>47</cp:revision>
  <dcterms:created xsi:type="dcterms:W3CDTF">2019-03-05T19:37:05Z</dcterms:created>
  <dcterms:modified xsi:type="dcterms:W3CDTF">2022-01-16T12:13:05Z</dcterms:modified>
</cp:coreProperties>
</file>