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heme/theme3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  <p:sldMasterId id="2147483728" r:id="rId2"/>
  </p:sldMasterIdLst>
  <p:notesMasterIdLst>
    <p:notesMasterId r:id="rId8"/>
  </p:notesMasterIdLst>
  <p:sldIdLst>
    <p:sldId id="371" r:id="rId3"/>
    <p:sldId id="380" r:id="rId4"/>
    <p:sldId id="377" r:id="rId5"/>
    <p:sldId id="379" r:id="rId6"/>
    <p:sldId id="376" r:id="rId7"/>
  </p:sldIdLst>
  <p:sldSz cx="12192000" cy="6858000"/>
  <p:notesSz cx="6797675" cy="9926638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5147"/>
    <a:srgbClr val="F0A239"/>
    <a:srgbClr val="36AB91"/>
    <a:srgbClr val="A8BD75"/>
    <a:srgbClr val="396F7C"/>
    <a:srgbClr val="A6A6A6"/>
    <a:srgbClr val="DC6E00"/>
    <a:srgbClr val="35AB91"/>
    <a:srgbClr val="44727E"/>
    <a:srgbClr val="5DA8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495" autoAdjust="0"/>
    <p:restoredTop sz="93725" autoAdjust="0"/>
  </p:normalViewPr>
  <p:slideViewPr>
    <p:cSldViewPr>
      <p:cViewPr varScale="1">
        <p:scale>
          <a:sx n="109" d="100"/>
          <a:sy n="109" d="100"/>
        </p:scale>
        <p:origin x="126" y="192"/>
      </p:cViewPr>
      <p:guideLst>
        <p:guide orient="horz" pos="238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5ECEB-5993-419A-A88E-DE0AA28C9EB0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26AFD-8D35-440C-98D2-3CEB164CDE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322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2C00E-24D6-6D46-91EF-22D77F555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22171D0-D3E6-D24C-A073-B0DE6E599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8AB277-361A-D44F-81F8-075BA065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9A4E840-6A0C-6F4E-B5D9-FECEDF254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DA68EB-357D-5649-9BE4-E4F3C994A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4361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4C89FC-94AA-C74D-9175-559AD0FAF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1CEB8E-3FEF-FD4C-AEEC-A8A4A76CD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CB39C45-778F-4241-8230-17A79F1B1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5B23BD-D4E4-2442-9152-AD4549E71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7D0266-6465-1F4C-86AB-151D2D0F2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51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02B8040-A28B-B347-BD8C-5EA0D6B27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C78F5-DB66-E64C-96FD-851181D11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3DDCC4-E6B7-DE4E-8F64-5459E5E9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804C0D-9A01-D94A-8D4B-3783AC32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AB533-E8AB-784D-9B50-591B17607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5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29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235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5866DBD5-BBEC-437B-B37F-6BF2755FDAB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3359016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4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>
            <a:extLst>
              <a:ext uri="{FF2B5EF4-FFF2-40B4-BE49-F238E27FC236}">
                <a16:creationId xmlns:a16="http://schemas.microsoft.com/office/drawing/2014/main" id="{0497CA38-8086-4A83-A292-86607C7F0C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8"/>
            <a:ext cx="12186138" cy="460851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F2911CE-ED18-40C6-9BEB-5257E2C24DC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8288" y="5805264"/>
            <a:ext cx="3121341" cy="619621"/>
          </a:xfrm>
          <a:prstGeom prst="rect">
            <a:avLst/>
          </a:prstGeom>
        </p:spPr>
      </p:pic>
      <p:sp>
        <p:nvSpPr>
          <p:cNvPr id="7" name="Textplatzhalter 20">
            <a:extLst>
              <a:ext uri="{FF2B5EF4-FFF2-40B4-BE49-F238E27FC236}">
                <a16:creationId xmlns:a16="http://schemas.microsoft.com/office/drawing/2014/main" id="{42609E44-ECAF-4B1E-96D4-0E9E93E98B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5473558"/>
            <a:ext cx="4148635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34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2521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76797236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6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0130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41062237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69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642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und Inhal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62348763"/>
              </p:ext>
            </p:ext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59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9246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084BC617-70E0-4BF3-BDAC-3D0238FBCFF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01529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47" name="think-cell Folie" r:id="rId5" imgW="338" imgH="338" progId="TCLayout.ActiveDocument.1">
                  <p:embed/>
                </p:oleObj>
              </mc:Choice>
              <mc:Fallback>
                <p:oleObj name="think-cell Folie" r:id="rId5" imgW="338" imgH="33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hteck 1" hidden="1">
            <a:extLst>
              <a:ext uri="{FF2B5EF4-FFF2-40B4-BE49-F238E27FC236}">
                <a16:creationId xmlns:a16="http://schemas.microsoft.com/office/drawing/2014/main" id="{194D8A73-A75D-4D8E-80E9-C1993117B43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3142F2-9013-4767-BCE2-03B227EB1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6" name="Textplatzhalter 10">
            <a:extLst>
              <a:ext uri="{FF2B5EF4-FFF2-40B4-BE49-F238E27FC236}">
                <a16:creationId xmlns:a16="http://schemas.microsoft.com/office/drawing/2014/main" id="{6CCA563E-429C-4434-8BD2-1A32B879B1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DFB0C07B-77C7-4A4E-889D-26DE571079D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951" y="1484784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7" name="Bildplatzhalter 12">
            <a:extLst>
              <a:ext uri="{FF2B5EF4-FFF2-40B4-BE49-F238E27FC236}">
                <a16:creationId xmlns:a16="http://schemas.microsoft.com/office/drawing/2014/main" id="{C6E87118-92D8-4571-885E-AFD178D1509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4839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8" name="Bildplatzhalter 12">
            <a:extLst>
              <a:ext uri="{FF2B5EF4-FFF2-40B4-BE49-F238E27FC236}">
                <a16:creationId xmlns:a16="http://schemas.microsoft.com/office/drawing/2014/main" id="{2852C9DA-CFE0-41A5-B9AE-16C1AD6B11F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80841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29" name="Bildplatzhalter 12">
            <a:extLst>
              <a:ext uri="{FF2B5EF4-FFF2-40B4-BE49-F238E27FC236}">
                <a16:creationId xmlns:a16="http://schemas.microsoft.com/office/drawing/2014/main" id="{CA057589-E11B-4941-9B64-CCED2B0932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313286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0" name="Bildplatzhalter 12">
            <a:extLst>
              <a:ext uri="{FF2B5EF4-FFF2-40B4-BE49-F238E27FC236}">
                <a16:creationId xmlns:a16="http://schemas.microsoft.com/office/drawing/2014/main" id="{B442A6B6-ED56-4B7B-A7F8-467E75BD152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5730" y="1481325"/>
            <a:ext cx="2023665" cy="4593679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7498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5D02BA-6C32-534C-AA72-53103202F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4A00A5-DDDA-6441-8F40-144BDF151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3A3220-B885-2D48-82DF-0A2D81C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D7927E-FA01-9048-B154-A85419A8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D45F6B-7CA6-E746-B7C8-921233F79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7215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28219-3BA2-C147-A20C-746144E6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74AF0B-C7CA-3746-95FC-410F58D1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C0D4B4-FE28-944B-858C-FD49F671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FD408-AE82-914A-837A-1B19887A7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1379D-9520-0648-A50E-8DE0664D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58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C011-5580-1147-B2CA-74CE8E5EB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B97274-70A9-A941-BA73-BD3182841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C86CF9-2B71-7D4F-BD9D-A3B895A0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50FBF6-7101-3E4C-925D-D61CDE3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9A8A00-571A-A743-9A57-518E3C85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2304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26ADF-8107-FA4E-A04F-A371AA355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EE09D12-809F-9046-9025-9F712295F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F36CCE-B513-0441-AB99-899DEA3FC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55959E-3E36-794F-B6B8-043D3BD02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D48199-2686-4D44-9793-13AD90347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3144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97E4E2-D73F-BF4F-94BA-A274D7C57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81A30E-A539-5B40-8C2D-F4D942691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93E6E1-7F56-ED46-9831-90EAD87F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62F161-A661-4C4C-87E0-F8BDD13C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D39A93-9A90-E047-BD0A-2885BCF82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46D8EED-5393-1048-B9C7-D02CDE77D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2080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C1214-A127-B64D-B398-AF0433F6E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B6C7D-13C7-3E4E-8815-E5F64280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2FA0D2F-3EE4-7B42-8689-711932406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5955B6-DF52-D64C-AA20-CFF267CF2F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86D10B7-A0DB-C24C-A5E4-326ED791D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8D701B-8A71-704E-8D6B-A26AF9107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1D282E9-102A-A149-8F4A-8B85F0F5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3015557-1C2C-6A4D-93AB-691F0CFB8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9451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A5F1DE-5F77-2B47-9B9A-B25FDFE1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D1817C-EB1E-2946-A4E2-C9D3A276A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A516699-E9D6-1D4C-B739-CCF26C011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70B319-5919-1148-8CF9-685496A9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58172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1AF1396-8167-FF4D-A614-BD73E9C3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D220FE5-8D8B-2744-99B4-22B36FEB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ECAAA4D-1463-294B-8D29-EEA32D4B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1831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AFA4F5-3F94-FE4B-BEBE-28A7B5D10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63FCB-13E7-DC42-A1D0-7E404CBB0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A9E663-4EB0-4E41-AA04-E529CBC40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AF7B11-3489-BC49-8A96-41399E49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B87408-15E5-884B-89C9-1BA315FF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3DE418-E4C4-6D46-B385-D19F3E28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16788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C09D0-A7E5-CA48-941F-B8D62FF58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380C36-D55B-7E4C-95DE-0659AC0C6A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6D542D0-35CD-FE4B-829C-BF9554F6B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E9436EA-F7DB-5D4F-8017-CBD07616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72B93B7-2746-4E4E-A34F-10A56E411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5A7424-D540-7243-91D2-CC93F465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59369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EC841-5C71-6246-9475-C84B925D6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721994E-B1C1-7E48-AFC1-B18D320E2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2F3B-6F62-0F49-9EBB-7E7DD9E8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C885B4-3006-D14F-A4A3-388A74248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4C688C-AF20-5A4E-9633-3E59CA59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52299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8639CA0-1FAA-864F-ABC7-19408632E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670078-E223-9E41-802E-348704341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92E19-3D1C-4F45-9DDE-05005161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9C9244-86C3-954B-BEE9-77581BB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8E9589-9FF3-944A-AC4F-8DB41DFA8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638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kt 8" hidden="1">
            <a:extLst>
              <a:ext uri="{FF2B5EF4-FFF2-40B4-BE49-F238E27FC236}">
                <a16:creationId xmlns:a16="http://schemas.microsoft.com/office/drawing/2014/main" id="{024FF4B3-15F0-469A-9F6A-F265F4B7DFE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8"/>
          <a:ext cx="2117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205" name="think-cell Folie" r:id="rId5" imgW="415" imgH="416" progId="TCLayout.ActiveDocument.1">
                  <p:embed/>
                </p:oleObj>
              </mc:Choice>
              <mc:Fallback>
                <p:oleObj name="think-cell Folie" r:id="rId5" imgW="415" imgH="416" progId="TCLayout.ActiveDocument.1">
                  <p:embed/>
                  <p:pic>
                    <p:nvPicPr>
                      <p:cNvPr id="9" name="Objekt 8" hidden="1">
                        <a:extLst>
                          <a:ext uri="{FF2B5EF4-FFF2-40B4-BE49-F238E27FC236}">
                            <a16:creationId xmlns:a16="http://schemas.microsoft.com/office/drawing/2014/main" id="{024FF4B3-15F0-469A-9F6A-F265F4B7DF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8"/>
                        <a:ext cx="2117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hteck 7" hidden="1">
            <a:extLst>
              <a:ext uri="{FF2B5EF4-FFF2-40B4-BE49-F238E27FC236}">
                <a16:creationId xmlns:a16="http://schemas.microsoft.com/office/drawing/2014/main" id="{78734AFF-CF71-4CE5-91DA-87DCFD55AA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70" y="293407"/>
            <a:ext cx="10878298" cy="47127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157" y="1499617"/>
            <a:ext cx="10972800" cy="449340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C0620A0-6FA4-4424-A847-814152FEDD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6156" y="812783"/>
            <a:ext cx="5014250" cy="392112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solidFill>
                  <a:srgbClr val="656564"/>
                </a:solidFill>
              </a:defRPr>
            </a:lvl1pPr>
          </a:lstStyle>
          <a:p>
            <a:pPr lvl="0"/>
            <a:r>
              <a:rPr lang="de-DE" dirty="0"/>
              <a:t>Put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subtitle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12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7C9870-81FE-DE4E-A3B5-CBD292301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3C82E2-4F2B-E74E-9CC8-6767E8252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F530AF-D2A4-E54C-8C79-F8BEC82B5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C0B71-BFF7-BA45-B3C1-0B6530B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21A43F-3474-E546-8997-A355E21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57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26DB56-37BF-6945-AEE2-04961117B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C437E-2420-CD48-A664-6A4400C91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673C10-9805-9B40-84D0-7505C39F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8467E0-8B3D-EB4A-821A-D85A7241A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6B540F2-1137-3D48-90DD-A71A382F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E14684-3F65-4C4C-8C5A-42749233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931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253B6B-DEEE-2144-8A86-CF2836F77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24EDBC-3372-1B48-8C80-E589AE6E6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20C1C6C-18D1-7B4B-B65F-3B69CB34B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686EF4-4279-3E48-AC6A-A68891053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F42713D-FBCC-CA44-8C8E-F6D9D49D1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6F5B1B5-57AB-CC46-A313-736F736A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3AAB8A-B3B6-5340-A36D-E0B41DB0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97DA854-9B5C-EE45-B8FB-0EE31DC4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727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BBB6F-C347-594B-A535-5CD8E312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C4FC02E-8047-9E4B-81DC-46FD067BC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2EE987C-A019-1C4A-9EC5-E42E3F4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2FE7362-7526-EE42-B0E6-7B3BB810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19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F5110BD-0CC8-484F-86BB-9D31A26E7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15C5D08-132E-3547-8878-841BCA31F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99CBDE-A5F1-CC4B-8427-7EC7A2E67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9085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13B29-61B9-874A-B03B-62F7888C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57F03-DFCA-6740-818A-78DF1510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F85103-D364-D54C-B479-E718EB809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C67347-1D3C-0844-BA02-F3B95E6D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807407F-D77D-F14F-BB16-88DA28B4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07182A-9212-1A42-BF8E-35C3A6B0C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35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15F77F-C389-4E49-B8FB-3245F3659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E0ADA8E-3A4A-DC47-8232-160C8FE1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308C8C-DF2A-5442-A612-311430952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825F1E3-C4CA-4E41-A5F3-638296F15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A665C3-9A4C-A444-B9B3-2D31C9DBF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45EB821-DDA5-C548-8D85-69BACA421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137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9.xml"/><Relationship Id="rId16" Type="http://schemas.openxmlformats.org/officeDocument/2006/relationships/tags" Target="../tags/tag16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tags" Target="../tags/tag15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vmlDrawing" Target="../drawings/vmlDrawing8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542D7FC3-4436-4347-9DAC-9B57E0338C2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5305528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03" name="think-cell Folie" r:id="rId22" imgW="360" imgH="360" progId="TCLayout.ActiveDocument.1">
                  <p:embed/>
                </p:oleObj>
              </mc:Choice>
              <mc:Fallback>
                <p:oleObj name="think-cell Folie" r:id="rId22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2C644CD0-AFD2-4863-B299-8CA9BAB8A5B0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B762BD9-24D1-6442-BB0E-F21167095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41D023-1571-D549-9DA0-0E8A80022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5D1B04-59E0-0A4C-9081-0B01EAAAE2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B697C8-CD4A-4442-9F8C-E53268027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367591-8258-D445-865F-1D7FE568E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67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686" r:id="rId13"/>
    <p:sldLayoutId id="2147483683" r:id="rId14"/>
    <p:sldLayoutId id="2147483688" r:id="rId15"/>
    <p:sldLayoutId id="2147483687" r:id="rId16"/>
    <p:sldLayoutId id="21474836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EB812DE3-54D6-4E45-9314-53AB9E036A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4274240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227" name="think-cell Folie" r:id="rId17" imgW="360" imgH="360" progId="TCLayout.ActiveDocument.1">
                  <p:embed/>
                </p:oleObj>
              </mc:Choice>
              <mc:Fallback>
                <p:oleObj name="think-cell Folie" r:id="rId17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46EA1B23-5D56-48B6-A6CA-5CA1E9F2BE2F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DE" sz="44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176703B-D061-884A-88F6-3248B0711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14CE598-5E8F-B741-9F08-DC9379B9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C52A2A-742B-CF44-9700-99D00DFF6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4B536-F7AF-944A-9ADE-2033D9E83C3B}" type="datetimeFigureOut">
              <a:rPr lang="de-DE" smtClean="0"/>
              <a:t>03.01.2022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2EC5FF-4E16-FE4C-B1A2-25C7F07197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EB20D1-13FF-FC47-BEDC-B72501E2A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CBFD-DE23-F544-9AA5-EAB4145E94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2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7" Type="http://schemas.openxmlformats.org/officeDocument/2006/relationships/image" Target="../media/image6.png"/><Relationship Id="rId2" Type="http://schemas.openxmlformats.org/officeDocument/2006/relationships/tags" Target="../tags/tag19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7" Type="http://schemas.openxmlformats.org/officeDocument/2006/relationships/image" Target="../media/image6.png"/><Relationship Id="rId2" Type="http://schemas.openxmlformats.org/officeDocument/2006/relationships/tags" Target="../tags/tag2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image" Target="../media/image6.png"/><Relationship Id="rId2" Type="http://schemas.openxmlformats.org/officeDocument/2006/relationships/tags" Target="../tags/tag23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7" Type="http://schemas.openxmlformats.org/officeDocument/2006/relationships/image" Target="../media/image6.png"/><Relationship Id="rId2" Type="http://schemas.openxmlformats.org/officeDocument/2006/relationships/tags" Target="../tags/tag25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10.bin"/><Relationship Id="rId4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442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 err="1">
                <a:solidFill>
                  <a:srgbClr val="44727E"/>
                </a:solidFill>
              </a:rPr>
              <a:t>Nine</a:t>
            </a:r>
            <a:r>
              <a:rPr lang="de-DE" b="1" dirty="0">
                <a:solidFill>
                  <a:srgbClr val="44727E"/>
                </a:solidFill>
              </a:rPr>
              <a:t>-Field Matrix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Market Attractiveness / Competitive Strength</a:t>
            </a: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C20EBDD6-7AFD-E846-B3BD-E819777DC9DC}"/>
              </a:ext>
            </a:extLst>
          </p:cNvPr>
          <p:cNvCxnSpPr>
            <a:cxnSpLocks/>
          </p:cNvCxnSpPr>
          <p:nvPr/>
        </p:nvCxnSpPr>
        <p:spPr>
          <a:xfrm flipV="1">
            <a:off x="1271463" y="1536967"/>
            <a:ext cx="0" cy="4482000"/>
          </a:xfrm>
          <a:prstGeom prst="straightConnector1">
            <a:avLst/>
          </a:prstGeom>
          <a:ln w="28575">
            <a:solidFill>
              <a:srgbClr val="A6A6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Gerade Verbindung mit Pfeil 117">
            <a:extLst>
              <a:ext uri="{FF2B5EF4-FFF2-40B4-BE49-F238E27FC236}">
                <a16:creationId xmlns:a16="http://schemas.microsoft.com/office/drawing/2014/main" id="{BD2BC96C-65AA-5746-977E-2431C03ADDEE}"/>
              </a:ext>
            </a:extLst>
          </p:cNvPr>
          <p:cNvCxnSpPr>
            <a:cxnSpLocks/>
          </p:cNvCxnSpPr>
          <p:nvPr/>
        </p:nvCxnSpPr>
        <p:spPr>
          <a:xfrm>
            <a:off x="1271463" y="6020215"/>
            <a:ext cx="9001000" cy="0"/>
          </a:xfrm>
          <a:prstGeom prst="straightConnector1">
            <a:avLst/>
          </a:prstGeom>
          <a:ln w="28575">
            <a:solidFill>
              <a:srgbClr val="A6A6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:a16="http://schemas.microsoft.com/office/drawing/2014/main" id="{960F9A5B-6294-534C-A284-44714F65DF91}"/>
              </a:ext>
            </a:extLst>
          </p:cNvPr>
          <p:cNvSpPr txBox="1"/>
          <p:nvPr/>
        </p:nvSpPr>
        <p:spPr>
          <a:xfrm rot="16200000">
            <a:off x="-385684" y="3369333"/>
            <a:ext cx="2390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Market Attractiveness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7BAB8A76-C882-A04A-A4B5-43443841B326}"/>
              </a:ext>
            </a:extLst>
          </p:cNvPr>
          <p:cNvSpPr/>
          <p:nvPr/>
        </p:nvSpPr>
        <p:spPr>
          <a:xfrm>
            <a:off x="1995676" y="1791887"/>
            <a:ext cx="2340000" cy="1044000"/>
          </a:xfrm>
          <a:prstGeom prst="rect">
            <a:avLst/>
          </a:prstGeom>
          <a:solidFill>
            <a:srgbClr val="36A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Protect</a:t>
            </a:r>
          </a:p>
          <a:p>
            <a:pPr algn="ctr"/>
            <a:r>
              <a:rPr lang="en-GB" dirty="0"/>
              <a:t>Position</a:t>
            </a:r>
          </a:p>
        </p:txBody>
      </p:sp>
      <p:sp>
        <p:nvSpPr>
          <p:cNvPr id="123" name="Rechteck 122">
            <a:extLst>
              <a:ext uri="{FF2B5EF4-FFF2-40B4-BE49-F238E27FC236}">
                <a16:creationId xmlns:a16="http://schemas.microsoft.com/office/drawing/2014/main" id="{F9B93AC9-E79A-0A4C-81F9-82B0324B2992}"/>
              </a:ext>
            </a:extLst>
          </p:cNvPr>
          <p:cNvSpPr/>
          <p:nvPr/>
        </p:nvSpPr>
        <p:spPr>
          <a:xfrm>
            <a:off x="4529955" y="1791887"/>
            <a:ext cx="2340000" cy="1044000"/>
          </a:xfrm>
          <a:prstGeom prst="rect">
            <a:avLst/>
          </a:prstGeom>
          <a:solidFill>
            <a:srgbClr val="36A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Invest to</a:t>
            </a:r>
          </a:p>
          <a:p>
            <a:pPr algn="ctr"/>
            <a:r>
              <a:rPr lang="en-GB" dirty="0"/>
              <a:t>Build</a:t>
            </a:r>
          </a:p>
        </p:txBody>
      </p:sp>
      <p:sp>
        <p:nvSpPr>
          <p:cNvPr id="124" name="Rechteck 123">
            <a:extLst>
              <a:ext uri="{FF2B5EF4-FFF2-40B4-BE49-F238E27FC236}">
                <a16:creationId xmlns:a16="http://schemas.microsoft.com/office/drawing/2014/main" id="{832C4A0B-C702-D546-8E3B-13E7056FB98F}"/>
              </a:ext>
            </a:extLst>
          </p:cNvPr>
          <p:cNvSpPr/>
          <p:nvPr/>
        </p:nvSpPr>
        <p:spPr>
          <a:xfrm>
            <a:off x="7064234" y="1791887"/>
            <a:ext cx="2340000" cy="1044000"/>
          </a:xfrm>
          <a:prstGeom prst="rect">
            <a:avLst/>
          </a:prstGeom>
          <a:solidFill>
            <a:srgbClr val="A8BD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Build </a:t>
            </a:r>
          </a:p>
          <a:p>
            <a:pPr algn="ctr"/>
            <a:r>
              <a:rPr lang="en-GB" dirty="0"/>
              <a:t>Selectively</a:t>
            </a:r>
          </a:p>
        </p:txBody>
      </p:sp>
      <p:sp>
        <p:nvSpPr>
          <p:cNvPr id="137" name="Rechteck 136">
            <a:extLst>
              <a:ext uri="{FF2B5EF4-FFF2-40B4-BE49-F238E27FC236}">
                <a16:creationId xmlns:a16="http://schemas.microsoft.com/office/drawing/2014/main" id="{16322B0E-F1AF-E04C-AD8D-6F262DC76DB4}"/>
              </a:ext>
            </a:extLst>
          </p:cNvPr>
          <p:cNvSpPr/>
          <p:nvPr/>
        </p:nvSpPr>
        <p:spPr>
          <a:xfrm>
            <a:off x="1995676" y="3031999"/>
            <a:ext cx="2340000" cy="1044000"/>
          </a:xfrm>
          <a:prstGeom prst="rect">
            <a:avLst/>
          </a:prstGeom>
          <a:solidFill>
            <a:srgbClr val="36A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Build</a:t>
            </a:r>
          </a:p>
          <a:p>
            <a:pPr algn="ctr"/>
            <a:r>
              <a:rPr lang="en-GB" dirty="0"/>
              <a:t>Selectively</a:t>
            </a:r>
          </a:p>
        </p:txBody>
      </p:sp>
      <p:sp>
        <p:nvSpPr>
          <p:cNvPr id="138" name="Rechteck 137">
            <a:extLst>
              <a:ext uri="{FF2B5EF4-FFF2-40B4-BE49-F238E27FC236}">
                <a16:creationId xmlns:a16="http://schemas.microsoft.com/office/drawing/2014/main" id="{2AEF2F32-0B28-6F49-95A2-5E959512B532}"/>
              </a:ext>
            </a:extLst>
          </p:cNvPr>
          <p:cNvSpPr/>
          <p:nvPr/>
        </p:nvSpPr>
        <p:spPr>
          <a:xfrm>
            <a:off x="4529955" y="3031999"/>
            <a:ext cx="2340000" cy="1044000"/>
          </a:xfrm>
          <a:prstGeom prst="rect">
            <a:avLst/>
          </a:prstGeom>
          <a:solidFill>
            <a:srgbClr val="A8BD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Selectively / Manage for Earnings</a:t>
            </a:r>
          </a:p>
        </p:txBody>
      </p:sp>
      <p:sp>
        <p:nvSpPr>
          <p:cNvPr id="139" name="Rechteck 138">
            <a:extLst>
              <a:ext uri="{FF2B5EF4-FFF2-40B4-BE49-F238E27FC236}">
                <a16:creationId xmlns:a16="http://schemas.microsoft.com/office/drawing/2014/main" id="{86A44F44-348B-C441-A795-2613C3A46D5F}"/>
              </a:ext>
            </a:extLst>
          </p:cNvPr>
          <p:cNvSpPr/>
          <p:nvPr/>
        </p:nvSpPr>
        <p:spPr>
          <a:xfrm>
            <a:off x="7064234" y="3024011"/>
            <a:ext cx="2340000" cy="1044000"/>
          </a:xfrm>
          <a:prstGeom prst="rect">
            <a:avLst/>
          </a:prstGeom>
          <a:solidFill>
            <a:srgbClr val="F0A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Limited Expansion</a:t>
            </a:r>
          </a:p>
          <a:p>
            <a:pPr algn="ctr"/>
            <a:r>
              <a:rPr lang="en-GB" dirty="0"/>
              <a:t> or Harvest</a:t>
            </a:r>
          </a:p>
        </p:txBody>
      </p:sp>
      <p:sp>
        <p:nvSpPr>
          <p:cNvPr id="140" name="Rechteck 139">
            <a:extLst>
              <a:ext uri="{FF2B5EF4-FFF2-40B4-BE49-F238E27FC236}">
                <a16:creationId xmlns:a16="http://schemas.microsoft.com/office/drawing/2014/main" id="{7703A7BE-4087-4746-A274-706ECFBFB698}"/>
              </a:ext>
            </a:extLst>
          </p:cNvPr>
          <p:cNvSpPr/>
          <p:nvPr/>
        </p:nvSpPr>
        <p:spPr>
          <a:xfrm>
            <a:off x="1991543" y="4256135"/>
            <a:ext cx="2340000" cy="1044000"/>
          </a:xfrm>
          <a:prstGeom prst="rect">
            <a:avLst/>
          </a:prstGeom>
          <a:solidFill>
            <a:srgbClr val="A8BD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Build</a:t>
            </a:r>
          </a:p>
          <a:p>
            <a:pPr algn="ctr"/>
            <a:r>
              <a:rPr lang="en-GB" dirty="0"/>
              <a:t>Selectively</a:t>
            </a:r>
          </a:p>
        </p:txBody>
      </p:sp>
      <p:sp>
        <p:nvSpPr>
          <p:cNvPr id="141" name="Rechteck 140">
            <a:extLst>
              <a:ext uri="{FF2B5EF4-FFF2-40B4-BE49-F238E27FC236}">
                <a16:creationId xmlns:a16="http://schemas.microsoft.com/office/drawing/2014/main" id="{C228E057-3ED5-EF45-AE9A-CFED99A75D03}"/>
              </a:ext>
            </a:extLst>
          </p:cNvPr>
          <p:cNvSpPr/>
          <p:nvPr/>
        </p:nvSpPr>
        <p:spPr>
          <a:xfrm>
            <a:off x="4525822" y="4256135"/>
            <a:ext cx="2340000" cy="1044000"/>
          </a:xfrm>
          <a:prstGeom prst="rect">
            <a:avLst/>
          </a:prstGeom>
          <a:solidFill>
            <a:srgbClr val="F0A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Manage for</a:t>
            </a:r>
          </a:p>
          <a:p>
            <a:pPr algn="ctr"/>
            <a:r>
              <a:rPr lang="en-GB" dirty="0"/>
              <a:t>Earnings</a:t>
            </a:r>
          </a:p>
        </p:txBody>
      </p:sp>
      <p:sp>
        <p:nvSpPr>
          <p:cNvPr id="143" name="Rechteck 142">
            <a:extLst>
              <a:ext uri="{FF2B5EF4-FFF2-40B4-BE49-F238E27FC236}">
                <a16:creationId xmlns:a16="http://schemas.microsoft.com/office/drawing/2014/main" id="{30D90ACE-149C-5447-A2C7-A14FBB806CCF}"/>
              </a:ext>
            </a:extLst>
          </p:cNvPr>
          <p:cNvSpPr/>
          <p:nvPr/>
        </p:nvSpPr>
        <p:spPr>
          <a:xfrm>
            <a:off x="7060101" y="4256135"/>
            <a:ext cx="2340000" cy="1044000"/>
          </a:xfrm>
          <a:prstGeom prst="rect">
            <a:avLst/>
          </a:prstGeom>
          <a:solidFill>
            <a:srgbClr val="B251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Divest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4D4E1DA3-351E-BA4C-A81F-DA6B5ED33C52}"/>
              </a:ext>
            </a:extLst>
          </p:cNvPr>
          <p:cNvSpPr/>
          <p:nvPr/>
        </p:nvSpPr>
        <p:spPr>
          <a:xfrm>
            <a:off x="1989559" y="5516620"/>
            <a:ext cx="2340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Low</a:t>
            </a:r>
          </a:p>
        </p:txBody>
      </p:sp>
      <p:sp>
        <p:nvSpPr>
          <p:cNvPr id="150" name="Rechteck 149">
            <a:extLst>
              <a:ext uri="{FF2B5EF4-FFF2-40B4-BE49-F238E27FC236}">
                <a16:creationId xmlns:a16="http://schemas.microsoft.com/office/drawing/2014/main" id="{3D094AD4-1151-2C4B-9529-B48866675DEB}"/>
              </a:ext>
            </a:extLst>
          </p:cNvPr>
          <p:cNvSpPr/>
          <p:nvPr/>
        </p:nvSpPr>
        <p:spPr>
          <a:xfrm>
            <a:off x="4530502" y="5516620"/>
            <a:ext cx="2340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Medium</a:t>
            </a:r>
          </a:p>
        </p:txBody>
      </p:sp>
      <p:sp>
        <p:nvSpPr>
          <p:cNvPr id="151" name="Rechteck 150">
            <a:extLst>
              <a:ext uri="{FF2B5EF4-FFF2-40B4-BE49-F238E27FC236}">
                <a16:creationId xmlns:a16="http://schemas.microsoft.com/office/drawing/2014/main" id="{B0632491-0DF7-434C-9469-AED9FFB5C91E}"/>
              </a:ext>
            </a:extLst>
          </p:cNvPr>
          <p:cNvSpPr/>
          <p:nvPr/>
        </p:nvSpPr>
        <p:spPr>
          <a:xfrm>
            <a:off x="7060101" y="5516620"/>
            <a:ext cx="2340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High</a:t>
            </a:r>
          </a:p>
        </p:txBody>
      </p:sp>
      <p:sp>
        <p:nvSpPr>
          <p:cNvPr id="154" name="Rechteck 153">
            <a:extLst>
              <a:ext uri="{FF2B5EF4-FFF2-40B4-BE49-F238E27FC236}">
                <a16:creationId xmlns:a16="http://schemas.microsoft.com/office/drawing/2014/main" id="{51A7B8F8-6212-6541-8347-64027A36846E}"/>
              </a:ext>
            </a:extLst>
          </p:cNvPr>
          <p:cNvSpPr/>
          <p:nvPr/>
        </p:nvSpPr>
        <p:spPr>
          <a:xfrm rot="16200000">
            <a:off x="1089151" y="4621319"/>
            <a:ext cx="1044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Low</a:t>
            </a:r>
          </a:p>
        </p:txBody>
      </p:sp>
      <p:sp>
        <p:nvSpPr>
          <p:cNvPr id="155" name="Rechteck 154">
            <a:extLst>
              <a:ext uri="{FF2B5EF4-FFF2-40B4-BE49-F238E27FC236}">
                <a16:creationId xmlns:a16="http://schemas.microsoft.com/office/drawing/2014/main" id="{A53943C5-F4AA-0349-AFBD-D3BEB8B814BE}"/>
              </a:ext>
            </a:extLst>
          </p:cNvPr>
          <p:cNvSpPr/>
          <p:nvPr/>
        </p:nvSpPr>
        <p:spPr>
          <a:xfrm rot="16200000">
            <a:off x="1091518" y="3391999"/>
            <a:ext cx="1044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Medium</a:t>
            </a:r>
          </a:p>
        </p:txBody>
      </p:sp>
      <p:sp>
        <p:nvSpPr>
          <p:cNvPr id="156" name="Rechteck 155">
            <a:extLst>
              <a:ext uri="{FF2B5EF4-FFF2-40B4-BE49-F238E27FC236}">
                <a16:creationId xmlns:a16="http://schemas.microsoft.com/office/drawing/2014/main" id="{8604954A-DD39-4A43-8C8C-B65297EB4D66}"/>
              </a:ext>
            </a:extLst>
          </p:cNvPr>
          <p:cNvSpPr/>
          <p:nvPr/>
        </p:nvSpPr>
        <p:spPr>
          <a:xfrm rot="16200000">
            <a:off x="1089151" y="2162680"/>
            <a:ext cx="1044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High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55E1EEFF-6704-4442-883D-AADCFD7140FB}"/>
              </a:ext>
            </a:extLst>
          </p:cNvPr>
          <p:cNvSpPr txBox="1"/>
          <p:nvPr/>
        </p:nvSpPr>
        <p:spPr>
          <a:xfrm>
            <a:off x="4602412" y="6156012"/>
            <a:ext cx="2339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Competitive Strength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1F5A10EB-4254-ED43-90E8-B93845A1BDE5}"/>
              </a:ext>
            </a:extLst>
          </p:cNvPr>
          <p:cNvSpPr/>
          <p:nvPr/>
        </p:nvSpPr>
        <p:spPr>
          <a:xfrm>
            <a:off x="10106324" y="1916856"/>
            <a:ext cx="216000" cy="216000"/>
          </a:xfrm>
          <a:prstGeom prst="rect">
            <a:avLst/>
          </a:prstGeom>
          <a:solidFill>
            <a:srgbClr val="36A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D31E85EE-C313-D64F-9CC7-8E70841D4977}"/>
              </a:ext>
            </a:extLst>
          </p:cNvPr>
          <p:cNvSpPr txBox="1"/>
          <p:nvPr/>
        </p:nvSpPr>
        <p:spPr>
          <a:xfrm>
            <a:off x="10328067" y="1886356"/>
            <a:ext cx="1184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Invest or Grow</a:t>
            </a:r>
          </a:p>
        </p:txBody>
      </p:sp>
      <p:sp>
        <p:nvSpPr>
          <p:cNvPr id="158" name="Rechteck 157">
            <a:extLst>
              <a:ext uri="{FF2B5EF4-FFF2-40B4-BE49-F238E27FC236}">
                <a16:creationId xmlns:a16="http://schemas.microsoft.com/office/drawing/2014/main" id="{6990CE59-C7C1-EA48-8869-1D6B79E3EE49}"/>
              </a:ext>
            </a:extLst>
          </p:cNvPr>
          <p:cNvSpPr/>
          <p:nvPr/>
        </p:nvSpPr>
        <p:spPr>
          <a:xfrm>
            <a:off x="10106324" y="2278958"/>
            <a:ext cx="216000" cy="216000"/>
          </a:xfrm>
          <a:prstGeom prst="rect">
            <a:avLst/>
          </a:prstGeom>
          <a:solidFill>
            <a:srgbClr val="A8BD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Textfeld 158">
            <a:extLst>
              <a:ext uri="{FF2B5EF4-FFF2-40B4-BE49-F238E27FC236}">
                <a16:creationId xmlns:a16="http://schemas.microsoft.com/office/drawing/2014/main" id="{B5BF22AC-2EDD-EA42-915B-389ED2C568CD}"/>
              </a:ext>
            </a:extLst>
          </p:cNvPr>
          <p:cNvSpPr txBox="1"/>
          <p:nvPr/>
        </p:nvSpPr>
        <p:spPr>
          <a:xfrm>
            <a:off x="10328067" y="2248458"/>
            <a:ext cx="12843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Earn Selectively</a:t>
            </a:r>
          </a:p>
        </p:txBody>
      </p:sp>
      <p:sp>
        <p:nvSpPr>
          <p:cNvPr id="160" name="Rechteck 159">
            <a:extLst>
              <a:ext uri="{FF2B5EF4-FFF2-40B4-BE49-F238E27FC236}">
                <a16:creationId xmlns:a16="http://schemas.microsoft.com/office/drawing/2014/main" id="{06E28CFA-8236-D348-B5E2-4876F97BD07F}"/>
              </a:ext>
            </a:extLst>
          </p:cNvPr>
          <p:cNvSpPr/>
          <p:nvPr/>
        </p:nvSpPr>
        <p:spPr>
          <a:xfrm>
            <a:off x="10106324" y="2641060"/>
            <a:ext cx="216000" cy="216000"/>
          </a:xfrm>
          <a:prstGeom prst="rect">
            <a:avLst/>
          </a:prstGeom>
          <a:solidFill>
            <a:srgbClr val="F0A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Textfeld 160">
            <a:extLst>
              <a:ext uri="{FF2B5EF4-FFF2-40B4-BE49-F238E27FC236}">
                <a16:creationId xmlns:a16="http://schemas.microsoft.com/office/drawing/2014/main" id="{470E000D-9ADA-CC49-819F-34962EFB7A63}"/>
              </a:ext>
            </a:extLst>
          </p:cNvPr>
          <p:cNvSpPr txBox="1"/>
          <p:nvPr/>
        </p:nvSpPr>
        <p:spPr>
          <a:xfrm>
            <a:off x="10328067" y="2610560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Harvest </a:t>
            </a:r>
          </a:p>
        </p:txBody>
      </p:sp>
      <p:sp>
        <p:nvSpPr>
          <p:cNvPr id="162" name="Rechteck 161">
            <a:extLst>
              <a:ext uri="{FF2B5EF4-FFF2-40B4-BE49-F238E27FC236}">
                <a16:creationId xmlns:a16="http://schemas.microsoft.com/office/drawing/2014/main" id="{B8DD23F1-B9A4-4D4C-9C84-E3B34100A80F}"/>
              </a:ext>
            </a:extLst>
          </p:cNvPr>
          <p:cNvSpPr/>
          <p:nvPr/>
        </p:nvSpPr>
        <p:spPr>
          <a:xfrm>
            <a:off x="10106324" y="2969987"/>
            <a:ext cx="216000" cy="216000"/>
          </a:xfrm>
          <a:prstGeom prst="rect">
            <a:avLst/>
          </a:prstGeom>
          <a:solidFill>
            <a:srgbClr val="B251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Textfeld 162">
            <a:extLst>
              <a:ext uri="{FF2B5EF4-FFF2-40B4-BE49-F238E27FC236}">
                <a16:creationId xmlns:a16="http://schemas.microsoft.com/office/drawing/2014/main" id="{89E8DCA6-CEBF-644E-B1C6-AB215677B34D}"/>
              </a:ext>
            </a:extLst>
          </p:cNvPr>
          <p:cNvSpPr txBox="1"/>
          <p:nvPr/>
        </p:nvSpPr>
        <p:spPr>
          <a:xfrm>
            <a:off x="10328067" y="2939487"/>
            <a:ext cx="6110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Divest</a:t>
            </a:r>
          </a:p>
        </p:txBody>
      </p:sp>
    </p:spTree>
    <p:extLst>
      <p:ext uri="{BB962C8B-B14F-4D97-AF65-F5344CB8AC3E}">
        <p14:creationId xmlns:p14="http://schemas.microsoft.com/office/powerpoint/2010/main" val="38127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1511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 err="1">
                <a:solidFill>
                  <a:srgbClr val="44727E"/>
                </a:solidFill>
              </a:rPr>
              <a:t>Nine</a:t>
            </a:r>
            <a:r>
              <a:rPr lang="de-DE" b="1" dirty="0">
                <a:solidFill>
                  <a:srgbClr val="44727E"/>
                </a:solidFill>
              </a:rPr>
              <a:t>-Field Matrix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Market Attractiveness / Competitive Strength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E2A05429-1485-4443-9B40-C737DB0810F0}"/>
              </a:ext>
            </a:extLst>
          </p:cNvPr>
          <p:cNvGrpSpPr/>
          <p:nvPr/>
        </p:nvGrpSpPr>
        <p:grpSpPr>
          <a:xfrm>
            <a:off x="351393" y="1700808"/>
            <a:ext cx="6646325" cy="4484321"/>
            <a:chOff x="593256" y="1536967"/>
            <a:chExt cx="9679207" cy="4961417"/>
          </a:xfrm>
        </p:grpSpPr>
        <p:cxnSp>
          <p:nvCxnSpPr>
            <p:cNvPr id="9" name="Gerade Verbindung mit Pfeil 8">
              <a:extLst>
                <a:ext uri="{FF2B5EF4-FFF2-40B4-BE49-F238E27FC236}">
                  <a16:creationId xmlns:a16="http://schemas.microsoft.com/office/drawing/2014/main" id="{C20EBDD6-7AFD-E846-B3BD-E819777DC9D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71463" y="1536967"/>
              <a:ext cx="0" cy="4482000"/>
            </a:xfrm>
            <a:prstGeom prst="straightConnector1">
              <a:avLst/>
            </a:prstGeom>
            <a:ln w="28575">
              <a:solidFill>
                <a:srgbClr val="A6A6A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mit Pfeil 117">
              <a:extLst>
                <a:ext uri="{FF2B5EF4-FFF2-40B4-BE49-F238E27FC236}">
                  <a16:creationId xmlns:a16="http://schemas.microsoft.com/office/drawing/2014/main" id="{BD2BC96C-65AA-5746-977E-2431C03ADDEE}"/>
                </a:ext>
              </a:extLst>
            </p:cNvPr>
            <p:cNvCxnSpPr>
              <a:cxnSpLocks/>
            </p:cNvCxnSpPr>
            <p:nvPr/>
          </p:nvCxnSpPr>
          <p:spPr>
            <a:xfrm>
              <a:off x="1271463" y="6020215"/>
              <a:ext cx="9001000" cy="0"/>
            </a:xfrm>
            <a:prstGeom prst="straightConnector1">
              <a:avLst/>
            </a:prstGeom>
            <a:ln w="28575">
              <a:solidFill>
                <a:srgbClr val="A6A6A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960F9A5B-6294-534C-A284-44714F65DF91}"/>
                </a:ext>
              </a:extLst>
            </p:cNvPr>
            <p:cNvSpPr txBox="1"/>
            <p:nvPr/>
          </p:nvSpPr>
          <p:spPr>
            <a:xfrm rot="16200000">
              <a:off x="-246732" y="3314035"/>
              <a:ext cx="2109582" cy="4296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Market Attractiveness</a:t>
              </a:r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7BAB8A76-C882-A04A-A4B5-43443841B326}"/>
                </a:ext>
              </a:extLst>
            </p:cNvPr>
            <p:cNvSpPr/>
            <p:nvPr/>
          </p:nvSpPr>
          <p:spPr>
            <a:xfrm>
              <a:off x="1995676" y="1791887"/>
              <a:ext cx="2340000" cy="1044000"/>
            </a:xfrm>
            <a:prstGeom prst="rect">
              <a:avLst/>
            </a:prstGeom>
            <a:solidFill>
              <a:srgbClr val="36AB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/>
                <a:t>Protect</a:t>
              </a:r>
            </a:p>
            <a:p>
              <a:pPr algn="ctr"/>
              <a:r>
                <a:rPr lang="en-GB" sz="1400" dirty="0"/>
                <a:t>Position</a:t>
              </a:r>
            </a:p>
          </p:txBody>
        </p:sp>
        <p:sp>
          <p:nvSpPr>
            <p:cNvPr id="123" name="Rechteck 122">
              <a:extLst>
                <a:ext uri="{FF2B5EF4-FFF2-40B4-BE49-F238E27FC236}">
                  <a16:creationId xmlns:a16="http://schemas.microsoft.com/office/drawing/2014/main" id="{F9B93AC9-E79A-0A4C-81F9-82B0324B2992}"/>
                </a:ext>
              </a:extLst>
            </p:cNvPr>
            <p:cNvSpPr/>
            <p:nvPr/>
          </p:nvSpPr>
          <p:spPr>
            <a:xfrm>
              <a:off x="4529955" y="1791887"/>
              <a:ext cx="2340000" cy="1044000"/>
            </a:xfrm>
            <a:prstGeom prst="rect">
              <a:avLst/>
            </a:prstGeom>
            <a:solidFill>
              <a:srgbClr val="36AB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/>
                <a:t>Invest to</a:t>
              </a:r>
            </a:p>
            <a:p>
              <a:pPr algn="ctr"/>
              <a:r>
                <a:rPr lang="en-GB" sz="1400" dirty="0"/>
                <a:t>Build</a:t>
              </a:r>
            </a:p>
          </p:txBody>
        </p:sp>
        <p:sp>
          <p:nvSpPr>
            <p:cNvPr id="124" name="Rechteck 123">
              <a:extLst>
                <a:ext uri="{FF2B5EF4-FFF2-40B4-BE49-F238E27FC236}">
                  <a16:creationId xmlns:a16="http://schemas.microsoft.com/office/drawing/2014/main" id="{832C4A0B-C702-D546-8E3B-13E7056FB98F}"/>
                </a:ext>
              </a:extLst>
            </p:cNvPr>
            <p:cNvSpPr/>
            <p:nvPr/>
          </p:nvSpPr>
          <p:spPr>
            <a:xfrm>
              <a:off x="7064234" y="1791887"/>
              <a:ext cx="2340000" cy="1044000"/>
            </a:xfrm>
            <a:prstGeom prst="rect">
              <a:avLst/>
            </a:prstGeom>
            <a:solidFill>
              <a:srgbClr val="A8BD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/>
                <a:t>Build </a:t>
              </a:r>
            </a:p>
            <a:p>
              <a:pPr algn="ctr"/>
              <a:r>
                <a:rPr lang="en-GB" sz="1400" dirty="0"/>
                <a:t>Selectively</a:t>
              </a:r>
            </a:p>
          </p:txBody>
        </p:sp>
        <p:sp>
          <p:nvSpPr>
            <p:cNvPr id="137" name="Rechteck 136">
              <a:extLst>
                <a:ext uri="{FF2B5EF4-FFF2-40B4-BE49-F238E27FC236}">
                  <a16:creationId xmlns:a16="http://schemas.microsoft.com/office/drawing/2014/main" id="{16322B0E-F1AF-E04C-AD8D-6F262DC76DB4}"/>
                </a:ext>
              </a:extLst>
            </p:cNvPr>
            <p:cNvSpPr/>
            <p:nvPr/>
          </p:nvSpPr>
          <p:spPr>
            <a:xfrm>
              <a:off x="1995676" y="3031999"/>
              <a:ext cx="2340000" cy="1044000"/>
            </a:xfrm>
            <a:prstGeom prst="rect">
              <a:avLst/>
            </a:prstGeom>
            <a:solidFill>
              <a:srgbClr val="36AB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/>
                <a:t>Build</a:t>
              </a:r>
            </a:p>
            <a:p>
              <a:pPr algn="ctr"/>
              <a:r>
                <a:rPr lang="en-GB" sz="1400" dirty="0"/>
                <a:t>Selectively</a:t>
              </a:r>
            </a:p>
          </p:txBody>
        </p:sp>
        <p:sp>
          <p:nvSpPr>
            <p:cNvPr id="138" name="Rechteck 137">
              <a:extLst>
                <a:ext uri="{FF2B5EF4-FFF2-40B4-BE49-F238E27FC236}">
                  <a16:creationId xmlns:a16="http://schemas.microsoft.com/office/drawing/2014/main" id="{2AEF2F32-0B28-6F49-95A2-5E959512B532}"/>
                </a:ext>
              </a:extLst>
            </p:cNvPr>
            <p:cNvSpPr/>
            <p:nvPr/>
          </p:nvSpPr>
          <p:spPr>
            <a:xfrm>
              <a:off x="4529955" y="3031999"/>
              <a:ext cx="2340000" cy="1044000"/>
            </a:xfrm>
            <a:prstGeom prst="rect">
              <a:avLst/>
            </a:prstGeom>
            <a:solidFill>
              <a:srgbClr val="A8BD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/>
                <a:t>Selectively / Manage for Earnings</a:t>
              </a:r>
            </a:p>
          </p:txBody>
        </p:sp>
        <p:sp>
          <p:nvSpPr>
            <p:cNvPr id="139" name="Rechteck 138">
              <a:extLst>
                <a:ext uri="{FF2B5EF4-FFF2-40B4-BE49-F238E27FC236}">
                  <a16:creationId xmlns:a16="http://schemas.microsoft.com/office/drawing/2014/main" id="{86A44F44-348B-C441-A795-2613C3A46D5F}"/>
                </a:ext>
              </a:extLst>
            </p:cNvPr>
            <p:cNvSpPr/>
            <p:nvPr/>
          </p:nvSpPr>
          <p:spPr>
            <a:xfrm>
              <a:off x="7064234" y="3024011"/>
              <a:ext cx="2340000" cy="1044000"/>
            </a:xfrm>
            <a:prstGeom prst="rect">
              <a:avLst/>
            </a:prstGeom>
            <a:solidFill>
              <a:srgbClr val="F0A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/>
                <a:t>Limited Expansion</a:t>
              </a:r>
            </a:p>
            <a:p>
              <a:pPr algn="ctr"/>
              <a:r>
                <a:rPr lang="en-GB" sz="1400" dirty="0"/>
                <a:t> or Harvest</a:t>
              </a:r>
            </a:p>
          </p:txBody>
        </p:sp>
        <p:sp>
          <p:nvSpPr>
            <p:cNvPr id="140" name="Rechteck 139">
              <a:extLst>
                <a:ext uri="{FF2B5EF4-FFF2-40B4-BE49-F238E27FC236}">
                  <a16:creationId xmlns:a16="http://schemas.microsoft.com/office/drawing/2014/main" id="{7703A7BE-4087-4746-A274-706ECFBFB698}"/>
                </a:ext>
              </a:extLst>
            </p:cNvPr>
            <p:cNvSpPr/>
            <p:nvPr/>
          </p:nvSpPr>
          <p:spPr>
            <a:xfrm>
              <a:off x="1991543" y="4256135"/>
              <a:ext cx="2340000" cy="1044000"/>
            </a:xfrm>
            <a:prstGeom prst="rect">
              <a:avLst/>
            </a:prstGeom>
            <a:solidFill>
              <a:srgbClr val="A8BD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/>
                <a:t>Build</a:t>
              </a:r>
            </a:p>
            <a:p>
              <a:pPr algn="ctr"/>
              <a:r>
                <a:rPr lang="en-GB" sz="1400" dirty="0"/>
                <a:t>Selectively</a:t>
              </a:r>
            </a:p>
          </p:txBody>
        </p:sp>
        <p:sp>
          <p:nvSpPr>
            <p:cNvPr id="141" name="Rechteck 140">
              <a:extLst>
                <a:ext uri="{FF2B5EF4-FFF2-40B4-BE49-F238E27FC236}">
                  <a16:creationId xmlns:a16="http://schemas.microsoft.com/office/drawing/2014/main" id="{C228E057-3ED5-EF45-AE9A-CFED99A75D03}"/>
                </a:ext>
              </a:extLst>
            </p:cNvPr>
            <p:cNvSpPr/>
            <p:nvPr/>
          </p:nvSpPr>
          <p:spPr>
            <a:xfrm>
              <a:off x="4525822" y="4256135"/>
              <a:ext cx="2340000" cy="1044000"/>
            </a:xfrm>
            <a:prstGeom prst="rect">
              <a:avLst/>
            </a:prstGeom>
            <a:solidFill>
              <a:srgbClr val="F0A2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/>
                <a:t>Manage for</a:t>
              </a:r>
            </a:p>
            <a:p>
              <a:pPr algn="ctr"/>
              <a:r>
                <a:rPr lang="en-GB" sz="1400" dirty="0"/>
                <a:t>Earnings</a:t>
              </a:r>
            </a:p>
          </p:txBody>
        </p:sp>
        <p:sp>
          <p:nvSpPr>
            <p:cNvPr id="143" name="Rechteck 142">
              <a:extLst>
                <a:ext uri="{FF2B5EF4-FFF2-40B4-BE49-F238E27FC236}">
                  <a16:creationId xmlns:a16="http://schemas.microsoft.com/office/drawing/2014/main" id="{30D90ACE-149C-5447-A2C7-A14FBB806CCF}"/>
                </a:ext>
              </a:extLst>
            </p:cNvPr>
            <p:cNvSpPr/>
            <p:nvPr/>
          </p:nvSpPr>
          <p:spPr>
            <a:xfrm>
              <a:off x="7060101" y="4256135"/>
              <a:ext cx="2340000" cy="1044000"/>
            </a:xfrm>
            <a:prstGeom prst="rect">
              <a:avLst/>
            </a:prstGeom>
            <a:solidFill>
              <a:srgbClr val="B251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/>
                <a:t>Divest</a:t>
              </a:r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4D4E1DA3-351E-BA4C-A81F-DA6B5ED33C52}"/>
                </a:ext>
              </a:extLst>
            </p:cNvPr>
            <p:cNvSpPr/>
            <p:nvPr/>
          </p:nvSpPr>
          <p:spPr>
            <a:xfrm>
              <a:off x="1989559" y="5516620"/>
              <a:ext cx="2340000" cy="324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bg1">
                      <a:lumMod val="50000"/>
                    </a:schemeClr>
                  </a:solidFill>
                </a:rPr>
                <a:t>Low</a:t>
              </a:r>
            </a:p>
          </p:txBody>
        </p:sp>
        <p:sp>
          <p:nvSpPr>
            <p:cNvPr id="150" name="Rechteck 149">
              <a:extLst>
                <a:ext uri="{FF2B5EF4-FFF2-40B4-BE49-F238E27FC236}">
                  <a16:creationId xmlns:a16="http://schemas.microsoft.com/office/drawing/2014/main" id="{3D094AD4-1151-2C4B-9529-B48866675DEB}"/>
                </a:ext>
              </a:extLst>
            </p:cNvPr>
            <p:cNvSpPr/>
            <p:nvPr/>
          </p:nvSpPr>
          <p:spPr>
            <a:xfrm>
              <a:off x="4530502" y="5516620"/>
              <a:ext cx="2340000" cy="324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bg1">
                      <a:lumMod val="50000"/>
                    </a:schemeClr>
                  </a:solidFill>
                </a:rPr>
                <a:t>Medium</a:t>
              </a:r>
            </a:p>
          </p:txBody>
        </p:sp>
        <p:sp>
          <p:nvSpPr>
            <p:cNvPr id="151" name="Rechteck 150">
              <a:extLst>
                <a:ext uri="{FF2B5EF4-FFF2-40B4-BE49-F238E27FC236}">
                  <a16:creationId xmlns:a16="http://schemas.microsoft.com/office/drawing/2014/main" id="{B0632491-0DF7-434C-9469-AED9FFB5C91E}"/>
                </a:ext>
              </a:extLst>
            </p:cNvPr>
            <p:cNvSpPr/>
            <p:nvPr/>
          </p:nvSpPr>
          <p:spPr>
            <a:xfrm>
              <a:off x="7060101" y="5516620"/>
              <a:ext cx="2340000" cy="324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bg1">
                      <a:lumMod val="50000"/>
                    </a:schemeClr>
                  </a:solidFill>
                </a:rPr>
                <a:t>High</a:t>
              </a:r>
            </a:p>
          </p:txBody>
        </p:sp>
        <p:sp>
          <p:nvSpPr>
            <p:cNvPr id="154" name="Rechteck 153">
              <a:extLst>
                <a:ext uri="{FF2B5EF4-FFF2-40B4-BE49-F238E27FC236}">
                  <a16:creationId xmlns:a16="http://schemas.microsoft.com/office/drawing/2014/main" id="{51A7B8F8-6212-6541-8347-64027A36846E}"/>
                </a:ext>
              </a:extLst>
            </p:cNvPr>
            <p:cNvSpPr/>
            <p:nvPr/>
          </p:nvSpPr>
          <p:spPr>
            <a:xfrm rot="16200000">
              <a:off x="1089151" y="4621319"/>
              <a:ext cx="1044000" cy="324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bg1">
                      <a:lumMod val="50000"/>
                    </a:schemeClr>
                  </a:solidFill>
                </a:rPr>
                <a:t>Low</a:t>
              </a:r>
            </a:p>
          </p:txBody>
        </p:sp>
        <p:sp>
          <p:nvSpPr>
            <p:cNvPr id="155" name="Rechteck 154">
              <a:extLst>
                <a:ext uri="{FF2B5EF4-FFF2-40B4-BE49-F238E27FC236}">
                  <a16:creationId xmlns:a16="http://schemas.microsoft.com/office/drawing/2014/main" id="{A53943C5-F4AA-0349-AFBD-D3BEB8B814BE}"/>
                </a:ext>
              </a:extLst>
            </p:cNvPr>
            <p:cNvSpPr/>
            <p:nvPr/>
          </p:nvSpPr>
          <p:spPr>
            <a:xfrm rot="16200000">
              <a:off x="1091518" y="3391999"/>
              <a:ext cx="1044000" cy="324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bg1">
                      <a:lumMod val="50000"/>
                    </a:schemeClr>
                  </a:solidFill>
                </a:rPr>
                <a:t>Medium</a:t>
              </a:r>
            </a:p>
          </p:txBody>
        </p:sp>
        <p:sp>
          <p:nvSpPr>
            <p:cNvPr id="156" name="Rechteck 155">
              <a:extLst>
                <a:ext uri="{FF2B5EF4-FFF2-40B4-BE49-F238E27FC236}">
                  <a16:creationId xmlns:a16="http://schemas.microsoft.com/office/drawing/2014/main" id="{8604954A-DD39-4A43-8C8C-B65297EB4D66}"/>
                </a:ext>
              </a:extLst>
            </p:cNvPr>
            <p:cNvSpPr/>
            <p:nvPr/>
          </p:nvSpPr>
          <p:spPr>
            <a:xfrm rot="16200000">
              <a:off x="1089151" y="2162680"/>
              <a:ext cx="1044000" cy="324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bg1">
                      <a:lumMod val="50000"/>
                    </a:schemeClr>
                  </a:solidFill>
                </a:rPr>
                <a:t>High</a:t>
              </a:r>
            </a:p>
          </p:txBody>
        </p:sp>
        <p:sp>
          <p:nvSpPr>
            <p:cNvPr id="157" name="Textfeld 156">
              <a:extLst>
                <a:ext uri="{FF2B5EF4-FFF2-40B4-BE49-F238E27FC236}">
                  <a16:creationId xmlns:a16="http://schemas.microsoft.com/office/drawing/2014/main" id="{55E1EEFF-6704-4442-883D-AADCFD7140FB}"/>
                </a:ext>
              </a:extLst>
            </p:cNvPr>
            <p:cNvSpPr txBox="1"/>
            <p:nvPr/>
          </p:nvSpPr>
          <p:spPr>
            <a:xfrm>
              <a:off x="4602412" y="6156012"/>
              <a:ext cx="2591501" cy="3423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Competitive Strength</a:t>
              </a:r>
            </a:p>
          </p:txBody>
        </p:sp>
      </p:grpSp>
      <p:sp>
        <p:nvSpPr>
          <p:cNvPr id="16" name="Rechteck 15">
            <a:extLst>
              <a:ext uri="{FF2B5EF4-FFF2-40B4-BE49-F238E27FC236}">
                <a16:creationId xmlns:a16="http://schemas.microsoft.com/office/drawing/2014/main" id="{1F5A10EB-4254-ED43-90E8-B93845A1BDE5}"/>
              </a:ext>
            </a:extLst>
          </p:cNvPr>
          <p:cNvSpPr/>
          <p:nvPr/>
        </p:nvSpPr>
        <p:spPr>
          <a:xfrm>
            <a:off x="1184718" y="6310634"/>
            <a:ext cx="216000" cy="216000"/>
          </a:xfrm>
          <a:prstGeom prst="rect">
            <a:avLst/>
          </a:prstGeom>
          <a:solidFill>
            <a:srgbClr val="36A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D31E85EE-C313-D64F-9CC7-8E70841D4977}"/>
              </a:ext>
            </a:extLst>
          </p:cNvPr>
          <p:cNvSpPr txBox="1"/>
          <p:nvPr/>
        </p:nvSpPr>
        <p:spPr>
          <a:xfrm>
            <a:off x="1406461" y="6280134"/>
            <a:ext cx="1184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Invest or Grow</a:t>
            </a:r>
          </a:p>
        </p:txBody>
      </p:sp>
      <p:sp>
        <p:nvSpPr>
          <p:cNvPr id="158" name="Rechteck 157">
            <a:extLst>
              <a:ext uri="{FF2B5EF4-FFF2-40B4-BE49-F238E27FC236}">
                <a16:creationId xmlns:a16="http://schemas.microsoft.com/office/drawing/2014/main" id="{6990CE59-C7C1-EA48-8869-1D6B79E3EE49}"/>
              </a:ext>
            </a:extLst>
          </p:cNvPr>
          <p:cNvSpPr/>
          <p:nvPr/>
        </p:nvSpPr>
        <p:spPr>
          <a:xfrm>
            <a:off x="2725756" y="6310634"/>
            <a:ext cx="216000" cy="216000"/>
          </a:xfrm>
          <a:prstGeom prst="rect">
            <a:avLst/>
          </a:prstGeom>
          <a:solidFill>
            <a:srgbClr val="A8BD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Textfeld 158">
            <a:extLst>
              <a:ext uri="{FF2B5EF4-FFF2-40B4-BE49-F238E27FC236}">
                <a16:creationId xmlns:a16="http://schemas.microsoft.com/office/drawing/2014/main" id="{B5BF22AC-2EDD-EA42-915B-389ED2C568CD}"/>
              </a:ext>
            </a:extLst>
          </p:cNvPr>
          <p:cNvSpPr txBox="1"/>
          <p:nvPr/>
        </p:nvSpPr>
        <p:spPr>
          <a:xfrm>
            <a:off x="2947499" y="6280134"/>
            <a:ext cx="12843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Earn Selectively</a:t>
            </a:r>
          </a:p>
        </p:txBody>
      </p:sp>
      <p:sp>
        <p:nvSpPr>
          <p:cNvPr id="160" name="Rechteck 159">
            <a:extLst>
              <a:ext uri="{FF2B5EF4-FFF2-40B4-BE49-F238E27FC236}">
                <a16:creationId xmlns:a16="http://schemas.microsoft.com/office/drawing/2014/main" id="{06E28CFA-8236-D348-B5E2-4876F97BD07F}"/>
              </a:ext>
            </a:extLst>
          </p:cNvPr>
          <p:cNvSpPr/>
          <p:nvPr/>
        </p:nvSpPr>
        <p:spPr>
          <a:xfrm>
            <a:off x="4366180" y="6310634"/>
            <a:ext cx="216000" cy="216000"/>
          </a:xfrm>
          <a:prstGeom prst="rect">
            <a:avLst/>
          </a:prstGeom>
          <a:solidFill>
            <a:srgbClr val="F0A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Textfeld 160">
            <a:extLst>
              <a:ext uri="{FF2B5EF4-FFF2-40B4-BE49-F238E27FC236}">
                <a16:creationId xmlns:a16="http://schemas.microsoft.com/office/drawing/2014/main" id="{470E000D-9ADA-CC49-819F-34962EFB7A63}"/>
              </a:ext>
            </a:extLst>
          </p:cNvPr>
          <p:cNvSpPr txBox="1"/>
          <p:nvPr/>
        </p:nvSpPr>
        <p:spPr>
          <a:xfrm>
            <a:off x="4587923" y="6280134"/>
            <a:ext cx="7569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Harvest </a:t>
            </a:r>
          </a:p>
        </p:txBody>
      </p:sp>
      <p:sp>
        <p:nvSpPr>
          <p:cNvPr id="162" name="Rechteck 161">
            <a:extLst>
              <a:ext uri="{FF2B5EF4-FFF2-40B4-BE49-F238E27FC236}">
                <a16:creationId xmlns:a16="http://schemas.microsoft.com/office/drawing/2014/main" id="{B8DD23F1-B9A4-4D4C-9C84-E3B34100A80F}"/>
              </a:ext>
            </a:extLst>
          </p:cNvPr>
          <p:cNvSpPr/>
          <p:nvPr/>
        </p:nvSpPr>
        <p:spPr>
          <a:xfrm>
            <a:off x="5479216" y="6310634"/>
            <a:ext cx="216000" cy="216000"/>
          </a:xfrm>
          <a:prstGeom prst="rect">
            <a:avLst/>
          </a:prstGeom>
          <a:solidFill>
            <a:srgbClr val="B251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Textfeld 162">
            <a:extLst>
              <a:ext uri="{FF2B5EF4-FFF2-40B4-BE49-F238E27FC236}">
                <a16:creationId xmlns:a16="http://schemas.microsoft.com/office/drawing/2014/main" id="{89E8DCA6-CEBF-644E-B1C6-AB215677B34D}"/>
              </a:ext>
            </a:extLst>
          </p:cNvPr>
          <p:cNvSpPr txBox="1"/>
          <p:nvPr/>
        </p:nvSpPr>
        <p:spPr>
          <a:xfrm>
            <a:off x="5700959" y="6280134"/>
            <a:ext cx="6110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Divest</a:t>
            </a:r>
          </a:p>
        </p:txBody>
      </p:sp>
      <p:sp>
        <p:nvSpPr>
          <p:cNvPr id="39" name="Rechteck: abgerundete Ecken 14">
            <a:extLst>
              <a:ext uri="{FF2B5EF4-FFF2-40B4-BE49-F238E27FC236}">
                <a16:creationId xmlns:a16="http://schemas.microsoft.com/office/drawing/2014/main" id="{43A324F9-4A84-1B43-9CCA-5DA998CA7A56}"/>
              </a:ext>
            </a:extLst>
          </p:cNvPr>
          <p:cNvSpPr/>
          <p:nvPr/>
        </p:nvSpPr>
        <p:spPr>
          <a:xfrm>
            <a:off x="7530650" y="1931214"/>
            <a:ext cx="3934124" cy="777706"/>
          </a:xfrm>
          <a:prstGeom prst="roundRect">
            <a:avLst/>
          </a:prstGeom>
          <a:noFill/>
          <a:ln w="19050">
            <a:solidFill>
              <a:srgbClr val="36AB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177800">
              <a:spcAft>
                <a:spcPts val="300"/>
              </a:spcAft>
              <a:buFont typeface="Wingdings" pitchFamily="2" charset="2"/>
              <a:buChar char="§"/>
            </a:pP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177800" indent="-177800">
              <a:buFont typeface="Wingdings" pitchFamily="2" charset="2"/>
              <a:buChar char="§"/>
            </a:pP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..</a:t>
            </a:r>
          </a:p>
        </p:txBody>
      </p:sp>
      <p:sp>
        <p:nvSpPr>
          <p:cNvPr id="40" name="Rechteck: abgerundete Ecken 14">
            <a:extLst>
              <a:ext uri="{FF2B5EF4-FFF2-40B4-BE49-F238E27FC236}">
                <a16:creationId xmlns:a16="http://schemas.microsoft.com/office/drawing/2014/main" id="{EBAF06D6-E515-4547-A1EC-96878B52E579}"/>
              </a:ext>
            </a:extLst>
          </p:cNvPr>
          <p:cNvSpPr/>
          <p:nvPr/>
        </p:nvSpPr>
        <p:spPr>
          <a:xfrm>
            <a:off x="7530650" y="2871449"/>
            <a:ext cx="3934124" cy="777706"/>
          </a:xfrm>
          <a:prstGeom prst="roundRect">
            <a:avLst/>
          </a:prstGeom>
          <a:noFill/>
          <a:ln w="19050">
            <a:solidFill>
              <a:srgbClr val="A8BD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177800">
              <a:spcAft>
                <a:spcPts val="300"/>
              </a:spcAft>
              <a:buFont typeface="Wingdings" pitchFamily="2" charset="2"/>
              <a:buChar char="§"/>
            </a:pP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177800" indent="-177800">
              <a:buFont typeface="Wingdings" pitchFamily="2" charset="2"/>
              <a:buChar char="§"/>
            </a:pP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..</a:t>
            </a:r>
          </a:p>
        </p:txBody>
      </p:sp>
      <p:sp>
        <p:nvSpPr>
          <p:cNvPr id="41" name="Rechteck: abgerundete Ecken 14">
            <a:extLst>
              <a:ext uri="{FF2B5EF4-FFF2-40B4-BE49-F238E27FC236}">
                <a16:creationId xmlns:a16="http://schemas.microsoft.com/office/drawing/2014/main" id="{CD69E31B-2385-4641-AE7D-A5246B4F2B5C}"/>
              </a:ext>
            </a:extLst>
          </p:cNvPr>
          <p:cNvSpPr/>
          <p:nvPr/>
        </p:nvSpPr>
        <p:spPr>
          <a:xfrm>
            <a:off x="7544714" y="3811684"/>
            <a:ext cx="3934124" cy="777706"/>
          </a:xfrm>
          <a:prstGeom prst="roundRect">
            <a:avLst/>
          </a:prstGeom>
          <a:noFill/>
          <a:ln w="19050">
            <a:solidFill>
              <a:srgbClr val="F0A2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177800">
              <a:spcAft>
                <a:spcPts val="300"/>
              </a:spcAft>
              <a:buFont typeface="Wingdings" pitchFamily="2" charset="2"/>
              <a:buChar char="§"/>
            </a:pP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177800" indent="-177800">
              <a:buFont typeface="Wingdings" pitchFamily="2" charset="2"/>
              <a:buChar char="§"/>
            </a:pP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..</a:t>
            </a:r>
          </a:p>
        </p:txBody>
      </p:sp>
      <p:sp>
        <p:nvSpPr>
          <p:cNvPr id="42" name="Rechteck: abgerundete Ecken 14">
            <a:extLst>
              <a:ext uri="{FF2B5EF4-FFF2-40B4-BE49-F238E27FC236}">
                <a16:creationId xmlns:a16="http://schemas.microsoft.com/office/drawing/2014/main" id="{DBB928C8-7FA8-1746-B2B3-97DFC50AE626}"/>
              </a:ext>
            </a:extLst>
          </p:cNvPr>
          <p:cNvSpPr/>
          <p:nvPr/>
        </p:nvSpPr>
        <p:spPr>
          <a:xfrm>
            <a:off x="7544714" y="4751918"/>
            <a:ext cx="3934124" cy="777706"/>
          </a:xfrm>
          <a:prstGeom prst="roundRect">
            <a:avLst/>
          </a:prstGeom>
          <a:noFill/>
          <a:ln w="19050">
            <a:solidFill>
              <a:srgbClr val="B251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177800">
              <a:spcAft>
                <a:spcPts val="300"/>
              </a:spcAft>
              <a:buFont typeface="Wingdings" pitchFamily="2" charset="2"/>
              <a:buChar char="§"/>
            </a:pP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simply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add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your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own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This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fully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editable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177800" indent="-177800">
              <a:buFont typeface="Wingdings" pitchFamily="2" charset="2"/>
              <a:buChar char="§"/>
            </a:pP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This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is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placeholder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de-DE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You</a:t>
            </a:r>
            <a:r>
              <a:rPr lang="de-DE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..</a:t>
            </a: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172DB796-5B47-D34A-AA3E-D7EACD87FF95}"/>
              </a:ext>
            </a:extLst>
          </p:cNvPr>
          <p:cNvSpPr txBox="1"/>
          <p:nvPr/>
        </p:nvSpPr>
        <p:spPr>
          <a:xfrm>
            <a:off x="7464152" y="1517728"/>
            <a:ext cx="10807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2757406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40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 err="1">
                <a:solidFill>
                  <a:srgbClr val="44727E"/>
                </a:solidFill>
              </a:rPr>
              <a:t>Nine</a:t>
            </a:r>
            <a:r>
              <a:rPr lang="de-DE" b="1" dirty="0">
                <a:solidFill>
                  <a:srgbClr val="44727E"/>
                </a:solidFill>
              </a:rPr>
              <a:t>-Field Matrix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Market Attractiveness / Competitive Strength</a:t>
            </a: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C20EBDD6-7AFD-E846-B3BD-E819777DC9DC}"/>
              </a:ext>
            </a:extLst>
          </p:cNvPr>
          <p:cNvCxnSpPr>
            <a:cxnSpLocks/>
          </p:cNvCxnSpPr>
          <p:nvPr/>
        </p:nvCxnSpPr>
        <p:spPr>
          <a:xfrm flipV="1">
            <a:off x="1271463" y="1536967"/>
            <a:ext cx="0" cy="4482000"/>
          </a:xfrm>
          <a:prstGeom prst="straightConnector1">
            <a:avLst/>
          </a:prstGeom>
          <a:ln w="28575">
            <a:solidFill>
              <a:srgbClr val="A6A6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Gerade Verbindung mit Pfeil 117">
            <a:extLst>
              <a:ext uri="{FF2B5EF4-FFF2-40B4-BE49-F238E27FC236}">
                <a16:creationId xmlns:a16="http://schemas.microsoft.com/office/drawing/2014/main" id="{BD2BC96C-65AA-5746-977E-2431C03ADDEE}"/>
              </a:ext>
            </a:extLst>
          </p:cNvPr>
          <p:cNvCxnSpPr>
            <a:cxnSpLocks/>
          </p:cNvCxnSpPr>
          <p:nvPr/>
        </p:nvCxnSpPr>
        <p:spPr>
          <a:xfrm>
            <a:off x="1271463" y="6020215"/>
            <a:ext cx="9001000" cy="0"/>
          </a:xfrm>
          <a:prstGeom prst="straightConnector1">
            <a:avLst/>
          </a:prstGeom>
          <a:ln w="28575">
            <a:solidFill>
              <a:srgbClr val="A6A6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:a16="http://schemas.microsoft.com/office/drawing/2014/main" id="{960F9A5B-6294-534C-A284-44714F65DF91}"/>
              </a:ext>
            </a:extLst>
          </p:cNvPr>
          <p:cNvSpPr txBox="1"/>
          <p:nvPr/>
        </p:nvSpPr>
        <p:spPr>
          <a:xfrm rot="16200000">
            <a:off x="-387173" y="3344173"/>
            <a:ext cx="2390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Market Attractiveness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7BAB8A76-C882-A04A-A4B5-43443841B326}"/>
              </a:ext>
            </a:extLst>
          </p:cNvPr>
          <p:cNvSpPr/>
          <p:nvPr/>
        </p:nvSpPr>
        <p:spPr>
          <a:xfrm>
            <a:off x="1995676" y="1791887"/>
            <a:ext cx="2340000" cy="1044000"/>
          </a:xfrm>
          <a:prstGeom prst="rect">
            <a:avLst/>
          </a:prstGeom>
          <a:solidFill>
            <a:srgbClr val="36A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Leader</a:t>
            </a:r>
          </a:p>
        </p:txBody>
      </p:sp>
      <p:sp>
        <p:nvSpPr>
          <p:cNvPr id="123" name="Rechteck 122">
            <a:extLst>
              <a:ext uri="{FF2B5EF4-FFF2-40B4-BE49-F238E27FC236}">
                <a16:creationId xmlns:a16="http://schemas.microsoft.com/office/drawing/2014/main" id="{F9B93AC9-E79A-0A4C-81F9-82B0324B2992}"/>
              </a:ext>
            </a:extLst>
          </p:cNvPr>
          <p:cNvSpPr/>
          <p:nvPr/>
        </p:nvSpPr>
        <p:spPr>
          <a:xfrm>
            <a:off x="4529955" y="1791887"/>
            <a:ext cx="2340000" cy="1044000"/>
          </a:xfrm>
          <a:prstGeom prst="rect">
            <a:avLst/>
          </a:prstGeom>
          <a:solidFill>
            <a:srgbClr val="36A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Try</a:t>
            </a:r>
          </a:p>
          <a:p>
            <a:pPr algn="ctr"/>
            <a:r>
              <a:rPr lang="en-GB" dirty="0"/>
              <a:t>Harder</a:t>
            </a:r>
          </a:p>
        </p:txBody>
      </p:sp>
      <p:sp>
        <p:nvSpPr>
          <p:cNvPr id="124" name="Rechteck 123">
            <a:extLst>
              <a:ext uri="{FF2B5EF4-FFF2-40B4-BE49-F238E27FC236}">
                <a16:creationId xmlns:a16="http://schemas.microsoft.com/office/drawing/2014/main" id="{832C4A0B-C702-D546-8E3B-13E7056FB98F}"/>
              </a:ext>
            </a:extLst>
          </p:cNvPr>
          <p:cNvSpPr/>
          <p:nvPr/>
        </p:nvSpPr>
        <p:spPr>
          <a:xfrm>
            <a:off x="7064234" y="1791887"/>
            <a:ext cx="2340000" cy="1044000"/>
          </a:xfrm>
          <a:prstGeom prst="rect">
            <a:avLst/>
          </a:prstGeom>
          <a:solidFill>
            <a:srgbClr val="A8BD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Double or</a:t>
            </a:r>
          </a:p>
          <a:p>
            <a:pPr algn="ctr"/>
            <a:r>
              <a:rPr lang="en-GB" dirty="0"/>
              <a:t>Quit</a:t>
            </a:r>
          </a:p>
        </p:txBody>
      </p:sp>
      <p:sp>
        <p:nvSpPr>
          <p:cNvPr id="137" name="Rechteck 136">
            <a:extLst>
              <a:ext uri="{FF2B5EF4-FFF2-40B4-BE49-F238E27FC236}">
                <a16:creationId xmlns:a16="http://schemas.microsoft.com/office/drawing/2014/main" id="{16322B0E-F1AF-E04C-AD8D-6F262DC76DB4}"/>
              </a:ext>
            </a:extLst>
          </p:cNvPr>
          <p:cNvSpPr/>
          <p:nvPr/>
        </p:nvSpPr>
        <p:spPr>
          <a:xfrm>
            <a:off x="1995676" y="3031999"/>
            <a:ext cx="2340000" cy="1044000"/>
          </a:xfrm>
          <a:prstGeom prst="rect">
            <a:avLst/>
          </a:prstGeom>
          <a:solidFill>
            <a:srgbClr val="36AB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Growth</a:t>
            </a:r>
          </a:p>
        </p:txBody>
      </p:sp>
      <p:sp>
        <p:nvSpPr>
          <p:cNvPr id="138" name="Rechteck 137">
            <a:extLst>
              <a:ext uri="{FF2B5EF4-FFF2-40B4-BE49-F238E27FC236}">
                <a16:creationId xmlns:a16="http://schemas.microsoft.com/office/drawing/2014/main" id="{2AEF2F32-0B28-6F49-95A2-5E959512B532}"/>
              </a:ext>
            </a:extLst>
          </p:cNvPr>
          <p:cNvSpPr/>
          <p:nvPr/>
        </p:nvSpPr>
        <p:spPr>
          <a:xfrm>
            <a:off x="4529955" y="3031999"/>
            <a:ext cx="2340000" cy="1044000"/>
          </a:xfrm>
          <a:prstGeom prst="rect">
            <a:avLst/>
          </a:prstGeom>
          <a:solidFill>
            <a:srgbClr val="A8BD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Process with</a:t>
            </a:r>
          </a:p>
          <a:p>
            <a:pPr algn="ctr"/>
            <a:r>
              <a:rPr lang="en-GB" dirty="0"/>
              <a:t>Care</a:t>
            </a:r>
          </a:p>
        </p:txBody>
      </p:sp>
      <p:sp>
        <p:nvSpPr>
          <p:cNvPr id="139" name="Rechteck 138">
            <a:extLst>
              <a:ext uri="{FF2B5EF4-FFF2-40B4-BE49-F238E27FC236}">
                <a16:creationId xmlns:a16="http://schemas.microsoft.com/office/drawing/2014/main" id="{86A44F44-348B-C441-A795-2613C3A46D5F}"/>
              </a:ext>
            </a:extLst>
          </p:cNvPr>
          <p:cNvSpPr/>
          <p:nvPr/>
        </p:nvSpPr>
        <p:spPr>
          <a:xfrm>
            <a:off x="7064234" y="3024011"/>
            <a:ext cx="2340000" cy="1044000"/>
          </a:xfrm>
          <a:prstGeom prst="rect">
            <a:avLst/>
          </a:prstGeom>
          <a:solidFill>
            <a:srgbClr val="F0A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Phased </a:t>
            </a:r>
          </a:p>
          <a:p>
            <a:pPr algn="ctr"/>
            <a:r>
              <a:rPr lang="en-GB" dirty="0"/>
              <a:t>Withdrawal</a:t>
            </a:r>
          </a:p>
        </p:txBody>
      </p:sp>
      <p:sp>
        <p:nvSpPr>
          <p:cNvPr id="140" name="Rechteck 139">
            <a:extLst>
              <a:ext uri="{FF2B5EF4-FFF2-40B4-BE49-F238E27FC236}">
                <a16:creationId xmlns:a16="http://schemas.microsoft.com/office/drawing/2014/main" id="{7703A7BE-4087-4746-A274-706ECFBFB698}"/>
              </a:ext>
            </a:extLst>
          </p:cNvPr>
          <p:cNvSpPr/>
          <p:nvPr/>
        </p:nvSpPr>
        <p:spPr>
          <a:xfrm>
            <a:off x="1991543" y="4256135"/>
            <a:ext cx="2340000" cy="1044000"/>
          </a:xfrm>
          <a:prstGeom prst="rect">
            <a:avLst/>
          </a:prstGeom>
          <a:solidFill>
            <a:srgbClr val="A8BD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Cash</a:t>
            </a:r>
          </a:p>
          <a:p>
            <a:pPr algn="ctr"/>
            <a:r>
              <a:rPr lang="en-GB" dirty="0"/>
              <a:t>Generator</a:t>
            </a:r>
          </a:p>
        </p:txBody>
      </p:sp>
      <p:sp>
        <p:nvSpPr>
          <p:cNvPr id="141" name="Rechteck 140">
            <a:extLst>
              <a:ext uri="{FF2B5EF4-FFF2-40B4-BE49-F238E27FC236}">
                <a16:creationId xmlns:a16="http://schemas.microsoft.com/office/drawing/2014/main" id="{C228E057-3ED5-EF45-AE9A-CFED99A75D03}"/>
              </a:ext>
            </a:extLst>
          </p:cNvPr>
          <p:cNvSpPr/>
          <p:nvPr/>
        </p:nvSpPr>
        <p:spPr>
          <a:xfrm>
            <a:off x="4525822" y="4256135"/>
            <a:ext cx="2340000" cy="1044000"/>
          </a:xfrm>
          <a:prstGeom prst="rect">
            <a:avLst/>
          </a:prstGeom>
          <a:solidFill>
            <a:srgbClr val="F0A2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Phased</a:t>
            </a:r>
          </a:p>
          <a:p>
            <a:pPr algn="ctr"/>
            <a:r>
              <a:rPr lang="en-GB" dirty="0"/>
              <a:t>Withdrawal</a:t>
            </a:r>
          </a:p>
        </p:txBody>
      </p:sp>
      <p:sp>
        <p:nvSpPr>
          <p:cNvPr id="143" name="Rechteck 142">
            <a:extLst>
              <a:ext uri="{FF2B5EF4-FFF2-40B4-BE49-F238E27FC236}">
                <a16:creationId xmlns:a16="http://schemas.microsoft.com/office/drawing/2014/main" id="{30D90ACE-149C-5447-A2C7-A14FBB806CCF}"/>
              </a:ext>
            </a:extLst>
          </p:cNvPr>
          <p:cNvSpPr/>
          <p:nvPr/>
        </p:nvSpPr>
        <p:spPr>
          <a:xfrm>
            <a:off x="7060101" y="4256135"/>
            <a:ext cx="2340000" cy="1044000"/>
          </a:xfrm>
          <a:prstGeom prst="rect">
            <a:avLst/>
          </a:prstGeom>
          <a:solidFill>
            <a:srgbClr val="B251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Divest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4D4E1DA3-351E-BA4C-A81F-DA6B5ED33C52}"/>
              </a:ext>
            </a:extLst>
          </p:cNvPr>
          <p:cNvSpPr/>
          <p:nvPr/>
        </p:nvSpPr>
        <p:spPr>
          <a:xfrm>
            <a:off x="1989559" y="5516620"/>
            <a:ext cx="2340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Low</a:t>
            </a:r>
          </a:p>
        </p:txBody>
      </p:sp>
      <p:sp>
        <p:nvSpPr>
          <p:cNvPr id="150" name="Rechteck 149">
            <a:extLst>
              <a:ext uri="{FF2B5EF4-FFF2-40B4-BE49-F238E27FC236}">
                <a16:creationId xmlns:a16="http://schemas.microsoft.com/office/drawing/2014/main" id="{3D094AD4-1151-2C4B-9529-B48866675DEB}"/>
              </a:ext>
            </a:extLst>
          </p:cNvPr>
          <p:cNvSpPr/>
          <p:nvPr/>
        </p:nvSpPr>
        <p:spPr>
          <a:xfrm>
            <a:off x="4530502" y="5516620"/>
            <a:ext cx="2340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Medium</a:t>
            </a:r>
          </a:p>
        </p:txBody>
      </p:sp>
      <p:sp>
        <p:nvSpPr>
          <p:cNvPr id="151" name="Rechteck 150">
            <a:extLst>
              <a:ext uri="{FF2B5EF4-FFF2-40B4-BE49-F238E27FC236}">
                <a16:creationId xmlns:a16="http://schemas.microsoft.com/office/drawing/2014/main" id="{B0632491-0DF7-434C-9469-AED9FFB5C91E}"/>
              </a:ext>
            </a:extLst>
          </p:cNvPr>
          <p:cNvSpPr/>
          <p:nvPr/>
        </p:nvSpPr>
        <p:spPr>
          <a:xfrm>
            <a:off x="7060101" y="5516620"/>
            <a:ext cx="2340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High</a:t>
            </a:r>
          </a:p>
        </p:txBody>
      </p:sp>
      <p:sp>
        <p:nvSpPr>
          <p:cNvPr id="154" name="Rechteck 153">
            <a:extLst>
              <a:ext uri="{FF2B5EF4-FFF2-40B4-BE49-F238E27FC236}">
                <a16:creationId xmlns:a16="http://schemas.microsoft.com/office/drawing/2014/main" id="{51A7B8F8-6212-6541-8347-64027A36846E}"/>
              </a:ext>
            </a:extLst>
          </p:cNvPr>
          <p:cNvSpPr/>
          <p:nvPr/>
        </p:nvSpPr>
        <p:spPr>
          <a:xfrm rot="16200000">
            <a:off x="1089151" y="4621319"/>
            <a:ext cx="1044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Low</a:t>
            </a:r>
          </a:p>
        </p:txBody>
      </p:sp>
      <p:sp>
        <p:nvSpPr>
          <p:cNvPr id="155" name="Rechteck 154">
            <a:extLst>
              <a:ext uri="{FF2B5EF4-FFF2-40B4-BE49-F238E27FC236}">
                <a16:creationId xmlns:a16="http://schemas.microsoft.com/office/drawing/2014/main" id="{A53943C5-F4AA-0349-AFBD-D3BEB8B814BE}"/>
              </a:ext>
            </a:extLst>
          </p:cNvPr>
          <p:cNvSpPr/>
          <p:nvPr/>
        </p:nvSpPr>
        <p:spPr>
          <a:xfrm rot="16200000">
            <a:off x="1091518" y="3391999"/>
            <a:ext cx="1044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Medium</a:t>
            </a:r>
          </a:p>
        </p:txBody>
      </p:sp>
      <p:sp>
        <p:nvSpPr>
          <p:cNvPr id="156" name="Rechteck 155">
            <a:extLst>
              <a:ext uri="{FF2B5EF4-FFF2-40B4-BE49-F238E27FC236}">
                <a16:creationId xmlns:a16="http://schemas.microsoft.com/office/drawing/2014/main" id="{8604954A-DD39-4A43-8C8C-B65297EB4D66}"/>
              </a:ext>
            </a:extLst>
          </p:cNvPr>
          <p:cNvSpPr/>
          <p:nvPr/>
        </p:nvSpPr>
        <p:spPr>
          <a:xfrm rot="16200000">
            <a:off x="1089151" y="2162680"/>
            <a:ext cx="1044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High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55E1EEFF-6704-4442-883D-AADCFD7140FB}"/>
              </a:ext>
            </a:extLst>
          </p:cNvPr>
          <p:cNvSpPr txBox="1"/>
          <p:nvPr/>
        </p:nvSpPr>
        <p:spPr>
          <a:xfrm>
            <a:off x="4602412" y="6156012"/>
            <a:ext cx="2339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Competitive Strength</a:t>
            </a:r>
          </a:p>
        </p:txBody>
      </p:sp>
    </p:spTree>
    <p:extLst>
      <p:ext uri="{BB962C8B-B14F-4D97-AF65-F5344CB8AC3E}">
        <p14:creationId xmlns:p14="http://schemas.microsoft.com/office/powerpoint/2010/main" val="2498707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Objekt 23" hidden="1">
            <a:extLst>
              <a:ext uri="{FF2B5EF4-FFF2-40B4-BE49-F238E27FC236}">
                <a16:creationId xmlns:a16="http://schemas.microsoft.com/office/drawing/2014/main" id="{B8588DEF-90EF-4482-B7F7-7AFBC69F28B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88" name="think-cell Folie" r:id="rId5" imgW="359" imgH="360" progId="TCLayout.ActiveDocument.1">
                  <p:embed/>
                </p:oleObj>
              </mc:Choice>
              <mc:Fallback>
                <p:oleObj name="think-cell Folie" r:id="rId5" imgW="359" imgH="360" progId="TCLayout.ActiveDocument.1">
                  <p:embed/>
                  <p:pic>
                    <p:nvPicPr>
                      <p:cNvPr id="24" name="Objekt 23" hidden="1">
                        <a:extLst>
                          <a:ext uri="{FF2B5EF4-FFF2-40B4-BE49-F238E27FC236}">
                            <a16:creationId xmlns:a16="http://schemas.microsoft.com/office/drawing/2014/main" id="{B8588DEF-90EF-4482-B7F7-7AFBC69F28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hteck 24" hidden="1">
            <a:extLst>
              <a:ext uri="{FF2B5EF4-FFF2-40B4-BE49-F238E27FC236}">
                <a16:creationId xmlns:a16="http://schemas.microsoft.com/office/drawing/2014/main" id="{E7A44920-0F0D-4181-8A08-4EE78C7676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36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CC3603-02BE-4400-8AE5-D31C7286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60" y="324187"/>
            <a:ext cx="10394457" cy="471270"/>
          </a:xfrm>
        </p:spPr>
        <p:txBody>
          <a:bodyPr/>
          <a:lstStyle/>
          <a:p>
            <a:r>
              <a:rPr lang="de-DE" b="1" dirty="0" err="1">
                <a:solidFill>
                  <a:srgbClr val="44727E"/>
                </a:solidFill>
              </a:rPr>
              <a:t>Nine</a:t>
            </a:r>
            <a:r>
              <a:rPr lang="de-DE" b="1" dirty="0">
                <a:solidFill>
                  <a:srgbClr val="44727E"/>
                </a:solidFill>
              </a:rPr>
              <a:t>-Field Matrix </a:t>
            </a:r>
            <a:endParaRPr lang="de-DE" b="1" i="1" dirty="0">
              <a:solidFill>
                <a:schemeClr val="accent2"/>
              </a:solidFill>
            </a:endParaRPr>
          </a:p>
        </p:txBody>
      </p:sp>
      <p:pic>
        <p:nvPicPr>
          <p:cNvPr id="31" name="Grafik 30">
            <a:extLst>
              <a:ext uri="{FF2B5EF4-FFF2-40B4-BE49-F238E27FC236}">
                <a16:creationId xmlns:a16="http://schemas.microsoft.com/office/drawing/2014/main" id="{73FEFB83-C8C1-B146-A7BC-0E74D971ADDB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9773741" y="111480"/>
            <a:ext cx="1994203" cy="96216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8D987E8E-472B-F946-814E-2F9011CBA0BE}"/>
              </a:ext>
            </a:extLst>
          </p:cNvPr>
          <p:cNvSpPr txBox="1"/>
          <p:nvPr/>
        </p:nvSpPr>
        <p:spPr>
          <a:xfrm>
            <a:off x="10200456" y="6534806"/>
            <a:ext cx="17652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b="1" dirty="0">
                <a:solidFill>
                  <a:srgbClr val="44727E"/>
                </a:solidFill>
              </a:rPr>
              <a:t>www.strategypunk.com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67754978-6C91-FC49-8D04-A1BAA8DBAA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368" y="836712"/>
            <a:ext cx="9303353" cy="392112"/>
          </a:xfrm>
        </p:spPr>
        <p:txBody>
          <a:bodyPr/>
          <a:lstStyle/>
          <a:p>
            <a:r>
              <a:rPr lang="en-GB" sz="2200" b="1" dirty="0">
                <a:solidFill>
                  <a:schemeClr val="accent6"/>
                </a:solidFill>
              </a:rPr>
              <a:t>Strength of your different </a:t>
            </a:r>
            <a:r>
              <a:rPr lang="en-GB" sz="2200" b="1" u="sng" dirty="0">
                <a:solidFill>
                  <a:schemeClr val="accent6"/>
                </a:solidFill>
              </a:rPr>
              <a:t>business units or products</a:t>
            </a: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C20EBDD6-7AFD-E846-B3BD-E819777DC9DC}"/>
              </a:ext>
            </a:extLst>
          </p:cNvPr>
          <p:cNvCxnSpPr>
            <a:cxnSpLocks/>
          </p:cNvCxnSpPr>
          <p:nvPr/>
        </p:nvCxnSpPr>
        <p:spPr>
          <a:xfrm flipV="1">
            <a:off x="1271463" y="1536967"/>
            <a:ext cx="0" cy="4482000"/>
          </a:xfrm>
          <a:prstGeom prst="straightConnector1">
            <a:avLst/>
          </a:prstGeom>
          <a:ln w="28575">
            <a:solidFill>
              <a:srgbClr val="A6A6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Gerade Verbindung mit Pfeil 117">
            <a:extLst>
              <a:ext uri="{FF2B5EF4-FFF2-40B4-BE49-F238E27FC236}">
                <a16:creationId xmlns:a16="http://schemas.microsoft.com/office/drawing/2014/main" id="{BD2BC96C-65AA-5746-977E-2431C03ADDEE}"/>
              </a:ext>
            </a:extLst>
          </p:cNvPr>
          <p:cNvCxnSpPr>
            <a:cxnSpLocks/>
          </p:cNvCxnSpPr>
          <p:nvPr/>
        </p:nvCxnSpPr>
        <p:spPr>
          <a:xfrm>
            <a:off x="1271463" y="6020215"/>
            <a:ext cx="10496481" cy="0"/>
          </a:xfrm>
          <a:prstGeom prst="straightConnector1">
            <a:avLst/>
          </a:prstGeom>
          <a:ln w="28575">
            <a:solidFill>
              <a:srgbClr val="A6A6A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:a16="http://schemas.microsoft.com/office/drawing/2014/main" id="{960F9A5B-6294-534C-A284-44714F65DF91}"/>
              </a:ext>
            </a:extLst>
          </p:cNvPr>
          <p:cNvSpPr txBox="1"/>
          <p:nvPr/>
        </p:nvSpPr>
        <p:spPr>
          <a:xfrm rot="16200000">
            <a:off x="-893721" y="3344173"/>
            <a:ext cx="3403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Industry / Market Attractiveness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4D4E1DA3-351E-BA4C-A81F-DA6B5ED33C52}"/>
              </a:ext>
            </a:extLst>
          </p:cNvPr>
          <p:cNvSpPr/>
          <p:nvPr/>
        </p:nvSpPr>
        <p:spPr>
          <a:xfrm>
            <a:off x="2162527" y="5530952"/>
            <a:ext cx="2628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Strong</a:t>
            </a:r>
          </a:p>
        </p:txBody>
      </p:sp>
      <p:sp>
        <p:nvSpPr>
          <p:cNvPr id="150" name="Rechteck 149">
            <a:extLst>
              <a:ext uri="{FF2B5EF4-FFF2-40B4-BE49-F238E27FC236}">
                <a16:creationId xmlns:a16="http://schemas.microsoft.com/office/drawing/2014/main" id="{3D094AD4-1151-2C4B-9529-B48866675DEB}"/>
              </a:ext>
            </a:extLst>
          </p:cNvPr>
          <p:cNvSpPr/>
          <p:nvPr/>
        </p:nvSpPr>
        <p:spPr>
          <a:xfrm>
            <a:off x="5227532" y="5527149"/>
            <a:ext cx="2628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Medium</a:t>
            </a:r>
          </a:p>
        </p:txBody>
      </p:sp>
      <p:sp>
        <p:nvSpPr>
          <p:cNvPr id="151" name="Rechteck 150">
            <a:extLst>
              <a:ext uri="{FF2B5EF4-FFF2-40B4-BE49-F238E27FC236}">
                <a16:creationId xmlns:a16="http://schemas.microsoft.com/office/drawing/2014/main" id="{B0632491-0DF7-434C-9469-AED9FFB5C91E}"/>
              </a:ext>
            </a:extLst>
          </p:cNvPr>
          <p:cNvSpPr/>
          <p:nvPr/>
        </p:nvSpPr>
        <p:spPr>
          <a:xfrm>
            <a:off x="8292537" y="5516620"/>
            <a:ext cx="2628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Weak</a:t>
            </a:r>
          </a:p>
        </p:txBody>
      </p:sp>
      <p:sp>
        <p:nvSpPr>
          <p:cNvPr id="154" name="Rechteck 153">
            <a:extLst>
              <a:ext uri="{FF2B5EF4-FFF2-40B4-BE49-F238E27FC236}">
                <a16:creationId xmlns:a16="http://schemas.microsoft.com/office/drawing/2014/main" id="{51A7B8F8-6212-6541-8347-64027A36846E}"/>
              </a:ext>
            </a:extLst>
          </p:cNvPr>
          <p:cNvSpPr/>
          <p:nvPr/>
        </p:nvSpPr>
        <p:spPr>
          <a:xfrm rot="16200000">
            <a:off x="1089151" y="4621319"/>
            <a:ext cx="1044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Low</a:t>
            </a:r>
          </a:p>
        </p:txBody>
      </p:sp>
      <p:sp>
        <p:nvSpPr>
          <p:cNvPr id="155" name="Rechteck 154">
            <a:extLst>
              <a:ext uri="{FF2B5EF4-FFF2-40B4-BE49-F238E27FC236}">
                <a16:creationId xmlns:a16="http://schemas.microsoft.com/office/drawing/2014/main" id="{A53943C5-F4AA-0349-AFBD-D3BEB8B814BE}"/>
              </a:ext>
            </a:extLst>
          </p:cNvPr>
          <p:cNvSpPr/>
          <p:nvPr/>
        </p:nvSpPr>
        <p:spPr>
          <a:xfrm rot="16200000">
            <a:off x="1091518" y="3391999"/>
            <a:ext cx="1044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Medium</a:t>
            </a:r>
          </a:p>
        </p:txBody>
      </p:sp>
      <p:sp>
        <p:nvSpPr>
          <p:cNvPr id="156" name="Rechteck 155">
            <a:extLst>
              <a:ext uri="{FF2B5EF4-FFF2-40B4-BE49-F238E27FC236}">
                <a16:creationId xmlns:a16="http://schemas.microsoft.com/office/drawing/2014/main" id="{8604954A-DD39-4A43-8C8C-B65297EB4D66}"/>
              </a:ext>
            </a:extLst>
          </p:cNvPr>
          <p:cNvSpPr/>
          <p:nvPr/>
        </p:nvSpPr>
        <p:spPr>
          <a:xfrm rot="16200000">
            <a:off x="1089151" y="2162680"/>
            <a:ext cx="1044000" cy="32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High</a:t>
            </a:r>
          </a:p>
        </p:txBody>
      </p:sp>
      <p:sp>
        <p:nvSpPr>
          <p:cNvPr id="157" name="Textfeld 156">
            <a:extLst>
              <a:ext uri="{FF2B5EF4-FFF2-40B4-BE49-F238E27FC236}">
                <a16:creationId xmlns:a16="http://schemas.microsoft.com/office/drawing/2014/main" id="{55E1EEFF-6704-4442-883D-AADCFD7140FB}"/>
              </a:ext>
            </a:extLst>
          </p:cNvPr>
          <p:cNvSpPr txBox="1"/>
          <p:nvPr/>
        </p:nvSpPr>
        <p:spPr>
          <a:xfrm>
            <a:off x="3965157" y="6147219"/>
            <a:ext cx="5109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Competitive Strength of business unit or product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4CAA5CB0-2761-194D-B7D1-AC6287857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284735"/>
              </p:ext>
            </p:extLst>
          </p:nvPr>
        </p:nvGraphicFramePr>
        <p:xfrm>
          <a:off x="1950838" y="1749914"/>
          <a:ext cx="9182271" cy="3611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757">
                  <a:extLst>
                    <a:ext uri="{9D8B030D-6E8A-4147-A177-3AD203B41FA5}">
                      <a16:colId xmlns:a16="http://schemas.microsoft.com/office/drawing/2014/main" val="2389483707"/>
                    </a:ext>
                  </a:extLst>
                </a:gridCol>
                <a:gridCol w="3060757">
                  <a:extLst>
                    <a:ext uri="{9D8B030D-6E8A-4147-A177-3AD203B41FA5}">
                      <a16:colId xmlns:a16="http://schemas.microsoft.com/office/drawing/2014/main" val="1342753892"/>
                    </a:ext>
                  </a:extLst>
                </a:gridCol>
                <a:gridCol w="3060757">
                  <a:extLst>
                    <a:ext uri="{9D8B030D-6E8A-4147-A177-3AD203B41FA5}">
                      <a16:colId xmlns:a16="http://schemas.microsoft.com/office/drawing/2014/main" val="1559113183"/>
                    </a:ext>
                  </a:extLst>
                </a:gridCol>
              </a:tblGrid>
              <a:tr h="1202723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</a:rPr>
                        <a:t>Protect Position</a:t>
                      </a:r>
                    </a:p>
                    <a:p>
                      <a:pPr marL="177800" indent="-177800">
                        <a:buFont typeface="Wingdings" pitchFamily="2" charset="2"/>
                        <a:buChar char="§"/>
                        <a:tabLst/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</a:rPr>
                        <a:t>This is a placeholder.</a:t>
                      </a:r>
                    </a:p>
                    <a:p>
                      <a:pPr marL="177800" indent="-177800">
                        <a:buFont typeface="Wingdings" pitchFamily="2" charset="2"/>
                        <a:buChar char="§"/>
                        <a:tabLst/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</a:rPr>
                        <a:t>You can simply add you own text here</a:t>
                      </a:r>
                    </a:p>
                    <a:p>
                      <a:pPr marL="177800" indent="-177800">
                        <a:buFont typeface="Wingdings" pitchFamily="2" charset="2"/>
                        <a:buChar char="§"/>
                        <a:tabLst/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</a:rPr>
                        <a:t>This text is fully editable</a:t>
                      </a:r>
                    </a:p>
                  </a:txBody>
                  <a:tcPr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Invest to Build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This is a placeholder.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You can simply add you own text here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This text is fully editable</a:t>
                      </a:r>
                    </a:p>
                    <a:p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Build Selectively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This is a placeholder.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You can simply add you own text here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This text is fully editable</a:t>
                      </a:r>
                    </a:p>
                    <a:p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265857"/>
                  </a:ext>
                </a:extLst>
              </a:tr>
              <a:tr h="12027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Build Selectively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This is a placeholder.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You can simply add you own text here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This text is fully editable</a:t>
                      </a:r>
                    </a:p>
                    <a:p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Selectively / Manage for Earnings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This is a placeholder.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You can simply add you own text here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This text is fully editable</a:t>
                      </a:r>
                    </a:p>
                  </a:txBody>
                  <a:tcPr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Limited Expansion or Harvest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This is a placeholder.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You can simply add you own text here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This text is fully editable</a:t>
                      </a:r>
                    </a:p>
                  </a:txBody>
                  <a:tcPr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060238"/>
                  </a:ext>
                </a:extLst>
              </a:tr>
              <a:tr h="12027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Protect and Refocus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This is a placeholder.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You can simply add you own text here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This text is fully editable</a:t>
                      </a:r>
                    </a:p>
                    <a:p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Manage for Earnings</a:t>
                      </a:r>
                      <a:endParaRPr kumimoji="0" lang="en-GB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This is a placeholder.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You can simply add you own text here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This text is fully editable</a:t>
                      </a:r>
                    </a:p>
                  </a:txBody>
                  <a:tcPr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3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Divest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This is a placeholder.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You can simply add you own text here</a:t>
                      </a:r>
                    </a:p>
                    <a:p>
                      <a:pPr marL="177800" marR="0" lvl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/>
                          <a:ea typeface="+mn-ea"/>
                          <a:cs typeface="+mn-cs"/>
                        </a:rPr>
                        <a:t>This text is fully editable</a:t>
                      </a:r>
                    </a:p>
                  </a:txBody>
                  <a:tcPr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251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488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946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>
            <a:extLst>
              <a:ext uri="{FF2B5EF4-FFF2-40B4-BE49-F238E27FC236}">
                <a16:creationId xmlns:a16="http://schemas.microsoft.com/office/drawing/2014/main" id="{3825ED0A-DB19-984E-87C6-2C7330F06F5F}"/>
              </a:ext>
            </a:extLst>
          </p:cNvPr>
          <p:cNvSpPr/>
          <p:nvPr/>
        </p:nvSpPr>
        <p:spPr>
          <a:xfrm>
            <a:off x="479376" y="4151916"/>
            <a:ext cx="6768752" cy="523220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en" sz="2800" dirty="0">
                <a:solidFill>
                  <a:schemeClr val="tx2"/>
                </a:solidFill>
              </a:rPr>
              <a:t>In case of questions, please contact us</a:t>
            </a:r>
          </a:p>
        </p:txBody>
      </p:sp>
      <p:grpSp>
        <p:nvGrpSpPr>
          <p:cNvPr id="22" name="Group 46">
            <a:extLst>
              <a:ext uri="{FF2B5EF4-FFF2-40B4-BE49-F238E27FC236}">
                <a16:creationId xmlns:a16="http://schemas.microsoft.com/office/drawing/2014/main" id="{67C1FB98-3306-1B47-B693-D1137C7EF3F3}"/>
              </a:ext>
            </a:extLst>
          </p:cNvPr>
          <p:cNvGrpSpPr/>
          <p:nvPr/>
        </p:nvGrpSpPr>
        <p:grpSpPr>
          <a:xfrm>
            <a:off x="5663952" y="5126807"/>
            <a:ext cx="2808312" cy="1182513"/>
            <a:chOff x="838200" y="2992185"/>
            <a:chExt cx="1600200" cy="755461"/>
          </a:xfrm>
        </p:grpSpPr>
        <p:sp>
          <p:nvSpPr>
            <p:cNvPr id="23" name="TextBox 47">
              <a:extLst>
                <a:ext uri="{FF2B5EF4-FFF2-40B4-BE49-F238E27FC236}">
                  <a16:creationId xmlns:a16="http://schemas.microsoft.com/office/drawing/2014/main" id="{BC4FDFE4-DBBB-1A49-8A87-04A4188FB7B9}"/>
                </a:ext>
              </a:extLst>
            </p:cNvPr>
            <p:cNvSpPr txBox="1"/>
            <p:nvPr/>
          </p:nvSpPr>
          <p:spPr>
            <a:xfrm>
              <a:off x="838200" y="2992185"/>
              <a:ext cx="1600200" cy="2556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445469"/>
                  </a:solidFill>
                  <a:latin typeface="Roboto Light"/>
                  <a:cs typeface="Roboto Light"/>
                </a:rPr>
                <a:t>Email</a:t>
              </a:r>
            </a:p>
          </p:txBody>
        </p:sp>
        <p:sp>
          <p:nvSpPr>
            <p:cNvPr id="24" name="TextBox 61">
              <a:extLst>
                <a:ext uri="{FF2B5EF4-FFF2-40B4-BE49-F238E27FC236}">
                  <a16:creationId xmlns:a16="http://schemas.microsoft.com/office/drawing/2014/main" id="{8489F977-D8F6-6A42-A823-D94B69459EEA}"/>
                </a:ext>
              </a:extLst>
            </p:cNvPr>
            <p:cNvSpPr txBox="1"/>
            <p:nvPr/>
          </p:nvSpPr>
          <p:spPr>
            <a:xfrm>
              <a:off x="838200" y="3228853"/>
              <a:ext cx="1600200" cy="518793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20000"/>
                </a:lnSpc>
              </a:pPr>
              <a:r>
                <a:rPr lang="en-US" sz="1400" dirty="0" err="1">
                  <a:latin typeface="Roboto Light"/>
                  <a:cs typeface="Roboto Light"/>
                </a:rPr>
                <a:t>info@strategypunk.com</a:t>
              </a:r>
              <a:endParaRPr lang="en-US" sz="1400" dirty="0">
                <a:latin typeface="Roboto Light"/>
                <a:cs typeface="Roboto Light"/>
              </a:endParaRPr>
            </a:p>
          </p:txBody>
        </p:sp>
      </p:grpSp>
      <p:grpSp>
        <p:nvGrpSpPr>
          <p:cNvPr id="26" name="Group 46">
            <a:extLst>
              <a:ext uri="{FF2B5EF4-FFF2-40B4-BE49-F238E27FC236}">
                <a16:creationId xmlns:a16="http://schemas.microsoft.com/office/drawing/2014/main" id="{2256B8EB-1DC1-FF48-9909-683727B495FA}"/>
              </a:ext>
            </a:extLst>
          </p:cNvPr>
          <p:cNvGrpSpPr/>
          <p:nvPr/>
        </p:nvGrpSpPr>
        <p:grpSpPr>
          <a:xfrm>
            <a:off x="1559496" y="5126807"/>
            <a:ext cx="2808312" cy="1182513"/>
            <a:chOff x="838200" y="2992185"/>
            <a:chExt cx="1600200" cy="755461"/>
          </a:xfrm>
        </p:grpSpPr>
        <p:sp>
          <p:nvSpPr>
            <p:cNvPr id="27" name="TextBox 47">
              <a:extLst>
                <a:ext uri="{FF2B5EF4-FFF2-40B4-BE49-F238E27FC236}">
                  <a16:creationId xmlns:a16="http://schemas.microsoft.com/office/drawing/2014/main" id="{89DC1653-0846-014F-BF1D-1B41E2396A20}"/>
                </a:ext>
              </a:extLst>
            </p:cNvPr>
            <p:cNvSpPr txBox="1"/>
            <p:nvPr/>
          </p:nvSpPr>
          <p:spPr>
            <a:xfrm>
              <a:off x="838200" y="2992185"/>
              <a:ext cx="1600200" cy="2556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44546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Website</a:t>
              </a:r>
            </a:p>
          </p:txBody>
        </p:sp>
        <p:sp>
          <p:nvSpPr>
            <p:cNvPr id="28" name="TextBox 61">
              <a:extLst>
                <a:ext uri="{FF2B5EF4-FFF2-40B4-BE49-F238E27FC236}">
                  <a16:creationId xmlns:a16="http://schemas.microsoft.com/office/drawing/2014/main" id="{B363F1DF-8E0E-F347-9B01-F87394B9F87D}"/>
                </a:ext>
              </a:extLst>
            </p:cNvPr>
            <p:cNvSpPr txBox="1"/>
            <p:nvPr/>
          </p:nvSpPr>
          <p:spPr>
            <a:xfrm>
              <a:off x="838200" y="3228853"/>
              <a:ext cx="1600200" cy="518793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20000"/>
                </a:lnSpc>
              </a:pPr>
              <a:r>
                <a:rPr lang="en-US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www.strategypunk.com</a:t>
              </a:r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9" name="Grafik 28">
            <a:extLst>
              <a:ext uri="{FF2B5EF4-FFF2-40B4-BE49-F238E27FC236}">
                <a16:creationId xmlns:a16="http://schemas.microsoft.com/office/drawing/2014/main" id="{EC04791F-BDF0-224B-89E6-331E749CD99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9856" y="5096328"/>
            <a:ext cx="756000" cy="756000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99DE7091-4688-034B-B45F-3852831C93E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2" y="5096328"/>
            <a:ext cx="756000" cy="7560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F4D3D0F7-332C-594E-956E-89DD79A750B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3" t="28137" r="14075" b="24515"/>
          <a:stretch/>
        </p:blipFill>
        <p:spPr>
          <a:xfrm>
            <a:off x="2963652" y="354868"/>
            <a:ext cx="6120680" cy="295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7100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cKJ9sViS4ib4gfVYYuwC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2nS24adSZXIg4tKDSYp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TrcUU6xRGCK0IeADmKQM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dddZmQipDWBUuJIzOBL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v_A5FVT_SZEjBzuRceW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491</Words>
  <Application>Microsoft Office PowerPoint</Application>
  <PresentationFormat>Breitbild</PresentationFormat>
  <Paragraphs>149</Paragraphs>
  <Slides>5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Arial</vt:lpstr>
      <vt:lpstr>Calibri</vt:lpstr>
      <vt:lpstr>Roboto Light</vt:lpstr>
      <vt:lpstr>Wingdings</vt:lpstr>
      <vt:lpstr>1_Office</vt:lpstr>
      <vt:lpstr>Office</vt:lpstr>
      <vt:lpstr>think-cell Folie</vt:lpstr>
      <vt:lpstr>Nine-Field Matrix</vt:lpstr>
      <vt:lpstr>Nine-Field Matrix</vt:lpstr>
      <vt:lpstr>Nine-Field Matrix</vt:lpstr>
      <vt:lpstr>Nine-Field Matrix </vt:lpstr>
      <vt:lpstr>PowerPoint-Präsentation</vt:lpstr>
    </vt:vector>
  </TitlesOfParts>
  <Manager/>
  <Company/>
  <LinksUpToDate>false</LinksUpToDate>
  <SharedDoc>false</SharedDoc>
  <HyperlinkBase>www.strategypunk.com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</dc:title>
  <dc:subject>Nine-Field Matrix</dc:subject>
  <dc:creator/>
  <cp:keywords/>
  <dc:description/>
  <cp:lastModifiedBy>Thomas Kriete</cp:lastModifiedBy>
  <cp:revision>82</cp:revision>
  <dcterms:created xsi:type="dcterms:W3CDTF">2019-03-05T19:37:05Z</dcterms:created>
  <dcterms:modified xsi:type="dcterms:W3CDTF">2022-01-03T19:33:17Z</dcterms:modified>
  <cp:category/>
</cp:coreProperties>
</file>