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28" r:id="rId2"/>
  </p:sldMasterIdLst>
  <p:notesMasterIdLst>
    <p:notesMasterId r:id="rId5"/>
  </p:notesMasterIdLst>
  <p:sldIdLst>
    <p:sldId id="377" r:id="rId3"/>
    <p:sldId id="378" r:id="rId4"/>
  </p:sldIdLst>
  <p:sldSz cx="12192000" cy="6858000"/>
  <p:notesSz cx="6797675" cy="9926638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4546A"/>
    <a:srgbClr val="B25147"/>
    <a:srgbClr val="BFBFBE"/>
    <a:srgbClr val="35AB91"/>
    <a:srgbClr val="44727E"/>
    <a:srgbClr val="A6A6A6"/>
    <a:srgbClr val="DC6E00"/>
    <a:srgbClr val="F0A239"/>
    <a:srgbClr val="5DA892"/>
    <a:srgbClr val="A8BD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58" autoAdjust="0"/>
    <p:restoredTop sz="93725" autoAdjust="0"/>
  </p:normalViewPr>
  <p:slideViewPr>
    <p:cSldViewPr>
      <p:cViewPr varScale="1">
        <p:scale>
          <a:sx n="124" d="100"/>
          <a:sy n="124" d="100"/>
        </p:scale>
        <p:origin x="352" y="168"/>
      </p:cViewPr>
      <p:guideLst>
        <p:guide orient="horz" pos="238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99503475670308"/>
          <c:y val="0"/>
          <c:w val="0.69811320754716977"/>
          <c:h val="1"/>
        </c:manualLayout>
      </c:layout>
      <c:doughnutChart>
        <c:varyColors val="1"/>
        <c:ser>
          <c:idx val="0"/>
          <c:order val="0"/>
          <c:spPr>
            <a:solidFill>
              <a:schemeClr val="tx2"/>
            </a:solidFill>
          </c:spPr>
          <c:dPt>
            <c:idx val="0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797-F647-814A-0D7E0C665C21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797-F647-814A-0D7E0C665C21}"/>
              </c:ext>
            </c:extLst>
          </c:dPt>
          <c:dPt>
            <c:idx val="2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797-F647-814A-0D7E0C665C21}"/>
              </c:ext>
            </c:extLst>
          </c:dPt>
          <c:dPt>
            <c:idx val="3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797-F647-814A-0D7E0C665C21}"/>
              </c:ext>
            </c:extLst>
          </c:dPt>
          <c:dPt>
            <c:idx val="4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797-F647-814A-0D7E0C665C21}"/>
              </c:ext>
            </c:extLst>
          </c:dPt>
          <c:dPt>
            <c:idx val="5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797-F647-814A-0D7E0C665C21}"/>
              </c:ext>
            </c:extLst>
          </c:dPt>
          <c:val>
            <c:numRef>
              <c:f>Tabelle1!$B$2:$B$7</c:f>
              <c:numCache>
                <c:formatCode>General</c:formatCode>
                <c:ptCount val="6"/>
                <c:pt idx="0">
                  <c:v>0.16666666666666666</c:v>
                </c:pt>
                <c:pt idx="1">
                  <c:v>0.16666666666666666</c:v>
                </c:pt>
                <c:pt idx="2">
                  <c:v>0.16666666666666666</c:v>
                </c:pt>
                <c:pt idx="3">
                  <c:v>0.16666666666666666</c:v>
                </c:pt>
                <c:pt idx="4">
                  <c:v>0.16666666666666666</c:v>
                </c:pt>
                <c:pt idx="5">
                  <c:v>0.16666666666666666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797-F647-814A-0D7E0C665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32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image" Target="../media/image7.pn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0.26828</cdr:x>
      <cdr:y>0.37571</cdr:y>
    </cdr:from>
    <cdr:to>
      <cdr:x>0.34153</cdr:x>
      <cdr:y>0.49065</cdr:y>
    </cdr:to>
    <cdr:pic>
      <cdr:nvPicPr>
        <cdr:cNvPr id="3" name="Grafik 2">
          <a:extLst xmlns:a="http://schemas.openxmlformats.org/drawingml/2006/main">
            <a:ext uri="{FF2B5EF4-FFF2-40B4-BE49-F238E27FC236}">
              <a16:creationId xmlns:a16="http://schemas.microsoft.com/office/drawing/2014/main" id="{48BA3BB4-28BE-5545-BDBD-3DA1CD374E28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  <a:ext uri="{96DAC541-7B7A-43D3-8B79-37D633B846F1}">
              <asvg:svgBlip xmlns:asvg="http://schemas.microsoft.com/office/drawing/2016/SVG/main" r:embed="rId2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2279576" y="2000438"/>
          <a:ext cx="622405" cy="612000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CEB-5993-419A-A88E-DE0AA28C9EB0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6AFD-8D35-440C-98D2-3CEB164CDE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C00E-24D6-6D46-91EF-22D77F555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2171D0-D3E6-D24C-A073-B0DE6E59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8AB277-361A-D44F-81F8-075BA065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A4E840-6A0C-6F4E-B5D9-FECEDF25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A68EB-357D-5649-9BE4-E4F3C994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3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C89FC-94AA-C74D-9175-559AD0FA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1CEB8E-3FEF-FD4C-AEEC-A8A4A76CD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39C45-778F-4241-8230-17A79F1B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B23BD-D4E4-2442-9152-AD4549E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D0266-6465-1F4C-86AB-151D2D0F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2B8040-A28B-B347-BD8C-5EA0D6B2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C78F5-DB66-E64C-96FD-851181D11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3DDCC4-E6B7-DE4E-8F64-5459E5E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04C0D-9A01-D94A-8D4B-3783AC32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AB533-E8AB-784D-9B50-591B17607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22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23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866DBD5-BBEC-437B-B37F-6BF2755FDAB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335901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4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0497CA38-8086-4A83-A292-86607C7F0C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"/>
            <a:ext cx="12186138" cy="460851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F2911CE-ED18-40C6-9BEB-5257E2C24DC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8288" y="5805264"/>
            <a:ext cx="3121341" cy="619621"/>
          </a:xfrm>
          <a:prstGeom prst="rect">
            <a:avLst/>
          </a:prstGeom>
        </p:spPr>
      </p:pic>
      <p:sp>
        <p:nvSpPr>
          <p:cNvPr id="7" name="Textplatzhalter 20">
            <a:extLst>
              <a:ext uri="{FF2B5EF4-FFF2-40B4-BE49-F238E27FC236}">
                <a16:creationId xmlns:a16="http://schemas.microsoft.com/office/drawing/2014/main" id="{42609E44-ECAF-4B1E-96D4-0E9E93E98B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5473558"/>
            <a:ext cx="4148635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252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76797236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9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0130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41062237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62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42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62348763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52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9246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084BC617-70E0-4BF3-BDAC-3D0238FBCF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0152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40" name="think-cell Folie" r:id="rId5" imgW="338" imgH="338" progId="TCLayout.ActiveDocument.1">
                  <p:embed/>
                </p:oleObj>
              </mc:Choice>
              <mc:Fallback>
                <p:oleObj name="think-cell Folie" r:id="rId5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 hidden="1">
            <a:extLst>
              <a:ext uri="{FF2B5EF4-FFF2-40B4-BE49-F238E27FC236}">
                <a16:creationId xmlns:a16="http://schemas.microsoft.com/office/drawing/2014/main" id="{194D8A73-A75D-4D8E-80E9-C1993117B43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142F2-9013-4767-BCE2-03B227EB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10">
            <a:extLst>
              <a:ext uri="{FF2B5EF4-FFF2-40B4-BE49-F238E27FC236}">
                <a16:creationId xmlns:a16="http://schemas.microsoft.com/office/drawing/2014/main" id="{6CCA563E-429C-4434-8BD2-1A32B879B1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DFB0C07B-77C7-4A4E-889D-26DE571079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951" y="1484784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27" name="Bildplatzhalter 12">
            <a:extLst>
              <a:ext uri="{FF2B5EF4-FFF2-40B4-BE49-F238E27FC236}">
                <a16:creationId xmlns:a16="http://schemas.microsoft.com/office/drawing/2014/main" id="{C6E87118-92D8-4571-885E-AFD178D150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4839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28" name="Bildplatzhalter 12">
            <a:extLst>
              <a:ext uri="{FF2B5EF4-FFF2-40B4-BE49-F238E27FC236}">
                <a16:creationId xmlns:a16="http://schemas.microsoft.com/office/drawing/2014/main" id="{2852C9DA-CFE0-41A5-B9AE-16C1AD6B11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80841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29" name="Bildplatzhalter 12">
            <a:extLst>
              <a:ext uri="{FF2B5EF4-FFF2-40B4-BE49-F238E27FC236}">
                <a16:creationId xmlns:a16="http://schemas.microsoft.com/office/drawing/2014/main" id="{CA057589-E11B-4941-9B64-CCED2B0932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328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30" name="Bildplatzhalter 12">
            <a:extLst>
              <a:ext uri="{FF2B5EF4-FFF2-40B4-BE49-F238E27FC236}">
                <a16:creationId xmlns:a16="http://schemas.microsoft.com/office/drawing/2014/main" id="{B442A6B6-ED56-4B7B-A7F8-467E75BD152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5730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7498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D02BA-6C32-534C-AA72-53103202F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4A00A5-DDDA-6441-8F40-144BDF151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A3220-B885-2D48-82DF-0A2D81C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7927E-FA01-9048-B154-A85419A8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5F6B-7CA6-E746-B7C8-921233F7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215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28219-3BA2-C147-A20C-746144E6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74AF0B-C7CA-3746-95FC-410F58D1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C0D4B4-FE28-944B-858C-FD49F67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FD408-AE82-914A-837A-1B19887A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1379D-9520-0648-A50E-8DE0664D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5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C011-5580-1147-B2CA-74CE8E5E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B97274-70A9-A941-BA73-BD3182841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C86CF9-2B71-7D4F-BD9D-A3B895A0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50FBF6-7101-3E4C-925D-D61CDE3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A8A00-571A-A743-9A57-518E3C85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04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26ADF-8107-FA4E-A04F-A371AA35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09D12-809F-9046-9025-9F712295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F36CCE-B513-0441-AB99-899DEA3F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55959E-3E36-794F-B6B8-043D3BD0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D48199-2686-4D44-9793-13AD9034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144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7E4E2-D73F-BF4F-94BA-A274D7C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1A30E-A539-5B40-8C2D-F4D942691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93E6E1-7F56-ED46-9831-90EAD87F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62F161-A661-4C4C-87E0-F8BDD13C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D39A93-9A90-E047-BD0A-2885BCF8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D8EED-5393-1048-B9C7-D02CDE7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080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C1214-A127-B64D-B398-AF0433F6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B6C7D-13C7-3E4E-8815-E5F64280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FA0D2F-3EE4-7B42-8689-71193240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5955B6-DF52-D64C-AA20-CFF267CF2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6D10B7-A0DB-C24C-A5E4-326ED791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8D701B-8A71-704E-8D6B-A26AF910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282E9-102A-A149-8F4A-8B85F0F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3015557-1C2C-6A4D-93AB-691F0CFB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451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5F1DE-5F77-2B47-9B9A-B25FDFE1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1817C-EB1E-2946-A4E2-C9D3A276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516699-E9D6-1D4C-B739-CCF26C01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70B319-5919-1148-8CF9-685496A9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817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AF1396-8167-FF4D-A614-BD73E9C3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220FE5-8D8B-2744-99B4-22B36FEB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AAA4D-1463-294B-8D29-EEA32D4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183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FA4F5-3F94-FE4B-BEBE-28A7B5D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63FCB-13E7-DC42-A1D0-7E404CBB0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A9E663-4EB0-4E41-AA04-E529CBC40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F7B11-3489-BC49-8A96-41399E49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B87408-15E5-884B-89C9-1BA315FF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DE418-E4C4-6D46-B385-D19F3E28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678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09D0-A7E5-CA48-941F-B8D62FF5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380C36-D55B-7E4C-95DE-0659AC0C6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D542D0-35CD-FE4B-829C-BF9554F6B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9436EA-F7DB-5D4F-8017-CBD07616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2B93B7-2746-4E4E-A34F-10A56E41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5A7424-D540-7243-91D2-CC93F465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936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C841-5C71-6246-9475-C84B925D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721994E-B1C1-7E48-AFC1-B18D320E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2F3B-6F62-0F49-9EBB-7E7DD9E8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885B4-3006-D14F-A4A3-388A742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C688C-AF20-5A4E-9633-3E59CA5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2299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639CA0-1FAA-864F-ABC7-19408632E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670078-E223-9E41-802E-34870434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92E19-3D1C-4F45-9DDE-05005161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9C9244-86C3-954B-BEE9-77581BB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8E9589-9FF3-944A-AC4F-8DB41DFA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638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98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12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C9870-81FE-DE4E-A3B5-CBD29230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3C82E2-4F2B-E74E-9CC8-6767E8252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30AF-D2A4-E54C-8C79-F8BEC82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C0B71-BFF7-BA45-B3C1-0B6530B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43F-3474-E546-8997-A355E21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6DB56-37BF-6945-AEE2-04961117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C437E-2420-CD48-A664-6A4400C91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73C10-9805-9B40-84D0-7505C39F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467E0-8B3D-EB4A-821A-D85A7241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540F2-1137-3D48-90DD-A71A382F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E14684-3F65-4C4C-8C5A-4274923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31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53B6B-DEEE-2144-8A86-CF2836F7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24EDBC-3372-1B48-8C80-E589AE6E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0C1C6C-18D1-7B4B-B65F-3B69CB34B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686EF4-4279-3E48-AC6A-A6889105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42713D-FBCC-CA44-8C8E-F6D9D49D1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F5B1B5-57AB-CC46-A313-736F736A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3AAB8A-B3B6-5340-A36D-E0B41DB0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97DA854-9B5C-EE45-B8FB-0EE31DC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7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BBB6F-C347-594B-A535-5CD8E312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4FC02E-8047-9E4B-81DC-46FD067B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EE987C-A019-1C4A-9EC5-E42E3F4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7362-7526-EE42-B0E6-7B3BB810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9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5110BD-0CC8-484F-86BB-9D31A26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C5D08-132E-3547-8878-841BCA31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9CBDE-A5F1-CC4B-8427-7EC7A2E6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13B29-61B9-874A-B03B-62F7888C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57F03-DFCA-6740-818A-78DF1510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F85103-D364-D54C-B479-E718EB80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C67347-1D3C-0844-BA02-F3B95E6D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07407F-D77D-F14F-BB16-88DA28B4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07182A-9212-1A42-BF8E-35C3A6B0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5F77F-C389-4E49-B8FB-3245F3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0ADA8E-3A4A-DC47-8232-160C8FE1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308C8C-DF2A-5442-A612-31143095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25F1E3-C4CA-4E41-A5F3-638296F1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A665C3-9A4C-A444-B9B3-2D31C9DB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5EB821-DDA5-C548-8D85-69BACA42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7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9.xml"/><Relationship Id="rId16" Type="http://schemas.openxmlformats.org/officeDocument/2006/relationships/tags" Target="../tags/tag16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tags" Target="../tags/tag15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vmlDrawing" Target="../drawings/vmlDrawing8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542D7FC3-4436-4347-9DAC-9B57E0338C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5305528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96" name="think-cell Folie" r:id="rId22" imgW="360" imgH="360" progId="TCLayout.ActiveDocument.1">
                  <p:embed/>
                </p:oleObj>
              </mc:Choice>
              <mc:Fallback>
                <p:oleObj name="think-cell Folie" r:id="rId22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2C644CD0-AFD2-4863-B299-8CA9BAB8A5B0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762BD9-24D1-6442-BB0E-F2116709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41D023-1571-D549-9DA0-0E8A8002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5D1B04-59E0-0A4C-9081-0B01EAAA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B697C8-CD4A-4442-9F8C-E5326802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367591-8258-D445-865F-1D7FE568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686" r:id="rId13"/>
    <p:sldLayoutId id="2147483683" r:id="rId14"/>
    <p:sldLayoutId id="2147483688" r:id="rId15"/>
    <p:sldLayoutId id="2147483687" r:id="rId16"/>
    <p:sldLayoutId id="21474836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EB812DE3-54D6-4E45-9314-53AB9E036A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4274240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20" name="think-cell Folie" r:id="rId17" imgW="360" imgH="360" progId="TCLayout.ActiveDocument.1">
                  <p:embed/>
                </p:oleObj>
              </mc:Choice>
              <mc:Fallback>
                <p:oleObj name="think-cell Folie" r:id="rId17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6EA1B23-5D56-48B6-A6CA-5CA1E9F2BE2F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01.07.20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2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13" Type="http://schemas.openxmlformats.org/officeDocument/2006/relationships/image" Target="../media/image13.png"/><Relationship Id="rId18" Type="http://schemas.openxmlformats.org/officeDocument/2006/relationships/image" Target="../media/image18.svg"/><Relationship Id="rId3" Type="http://schemas.openxmlformats.org/officeDocument/2006/relationships/tags" Target="../tags/tag20.xml"/><Relationship Id="rId7" Type="http://schemas.openxmlformats.org/officeDocument/2006/relationships/image" Target="../media/image6.png"/><Relationship Id="rId12" Type="http://schemas.openxmlformats.org/officeDocument/2006/relationships/image" Target="../media/image12.svg"/><Relationship Id="rId17" Type="http://schemas.openxmlformats.org/officeDocument/2006/relationships/image" Target="../media/image17.png"/><Relationship Id="rId2" Type="http://schemas.openxmlformats.org/officeDocument/2006/relationships/tags" Target="../tags/tag19.xml"/><Relationship Id="rId16" Type="http://schemas.openxmlformats.org/officeDocument/2006/relationships/image" Target="../media/image16.svg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.emf"/><Relationship Id="rId11" Type="http://schemas.openxmlformats.org/officeDocument/2006/relationships/image" Target="../media/image11.png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15.png"/><Relationship Id="rId10" Type="http://schemas.openxmlformats.org/officeDocument/2006/relationships/image" Target="../media/image10.svg"/><Relationship Id="rId4" Type="http://schemas.openxmlformats.org/officeDocument/2006/relationships/slideLayout" Target="../slideLayouts/slideLayout29.xml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18" Type="http://schemas.openxmlformats.org/officeDocument/2006/relationships/image" Target="../media/image29.png"/><Relationship Id="rId3" Type="http://schemas.openxmlformats.org/officeDocument/2006/relationships/tags" Target="../tags/tag22.xml"/><Relationship Id="rId7" Type="http://schemas.openxmlformats.org/officeDocument/2006/relationships/image" Target="../media/image6.png"/><Relationship Id="rId12" Type="http://schemas.openxmlformats.org/officeDocument/2006/relationships/image" Target="../media/image23.png"/><Relationship Id="rId17" Type="http://schemas.openxmlformats.org/officeDocument/2006/relationships/image" Target="../media/image28.svg"/><Relationship Id="rId2" Type="http://schemas.openxmlformats.org/officeDocument/2006/relationships/tags" Target="../tags/tag21.xml"/><Relationship Id="rId16" Type="http://schemas.openxmlformats.org/officeDocument/2006/relationships/image" Target="../media/image27.png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.emf"/><Relationship Id="rId11" Type="http://schemas.openxmlformats.org/officeDocument/2006/relationships/image" Target="../media/image22.svg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26.svg"/><Relationship Id="rId10" Type="http://schemas.openxmlformats.org/officeDocument/2006/relationships/image" Target="../media/image21.png"/><Relationship Id="rId19" Type="http://schemas.openxmlformats.org/officeDocument/2006/relationships/image" Target="../media/image30.svg"/><Relationship Id="rId4" Type="http://schemas.openxmlformats.org/officeDocument/2006/relationships/slideLayout" Target="../slideLayouts/slideLayout29.xml"/><Relationship Id="rId9" Type="http://schemas.openxmlformats.org/officeDocument/2006/relationships/image" Target="../media/image20.svg"/><Relationship Id="rId1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94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en-GB" b="1">
                <a:solidFill>
                  <a:srgbClr val="44727E"/>
                </a:solidFill>
              </a:rPr>
              <a:t>M&amp;A and Strategic Partnerships</a:t>
            </a:r>
            <a:endParaRPr lang="en-GB" b="1" i="1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167326" y="6562830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Description of strategic rationales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D12C2D41-DE58-9947-8A87-3CB2C789C4C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0" name="Diagramm 49">
            <a:extLst>
              <a:ext uri="{FF2B5EF4-FFF2-40B4-BE49-F238E27FC236}">
                <a16:creationId xmlns:a16="http://schemas.microsoft.com/office/drawing/2014/main" id="{F2378A46-5840-474D-B94A-71604AD9A1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0138935"/>
              </p:ext>
            </p:extLst>
          </p:nvPr>
        </p:nvGraphicFramePr>
        <p:xfrm>
          <a:off x="1847528" y="1228824"/>
          <a:ext cx="8496944" cy="5324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51" name="Textfeld 50">
            <a:extLst>
              <a:ext uri="{FF2B5EF4-FFF2-40B4-BE49-F238E27FC236}">
                <a16:creationId xmlns:a16="http://schemas.microsoft.com/office/drawing/2014/main" id="{B18AE1FB-8706-164F-A6FF-394B67D7D383}"/>
              </a:ext>
            </a:extLst>
          </p:cNvPr>
          <p:cNvSpPr txBox="1"/>
          <p:nvPr/>
        </p:nvSpPr>
        <p:spPr>
          <a:xfrm>
            <a:off x="6283029" y="2443068"/>
            <a:ext cx="13923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Acquire new customers</a:t>
            </a:r>
          </a:p>
        </p:txBody>
      </p:sp>
      <p:pic>
        <p:nvPicPr>
          <p:cNvPr id="52" name="Grafik 51">
            <a:extLst>
              <a:ext uri="{FF2B5EF4-FFF2-40B4-BE49-F238E27FC236}">
                <a16:creationId xmlns:a16="http://schemas.microsoft.com/office/drawing/2014/main" id="{4906B5DF-3B8C-3044-9CF8-C0B47CF656C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623412" y="1746787"/>
            <a:ext cx="622394" cy="612000"/>
          </a:xfrm>
          <a:prstGeom prst="rect">
            <a:avLst/>
          </a:prstGeom>
        </p:spPr>
      </p:pic>
      <p:sp>
        <p:nvSpPr>
          <p:cNvPr id="53" name="Textfeld 52">
            <a:extLst>
              <a:ext uri="{FF2B5EF4-FFF2-40B4-BE49-F238E27FC236}">
                <a16:creationId xmlns:a16="http://schemas.microsoft.com/office/drawing/2014/main" id="{8CEF331F-C409-B54A-B120-8D9F8E6D3E21}"/>
              </a:ext>
            </a:extLst>
          </p:cNvPr>
          <p:cNvSpPr txBox="1"/>
          <p:nvPr/>
        </p:nvSpPr>
        <p:spPr>
          <a:xfrm>
            <a:off x="7053994" y="3929871"/>
            <a:ext cx="150816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solidFill>
                  <a:schemeClr val="bg1"/>
                </a:solidFill>
              </a:rPr>
              <a:t>Boost growth and increase revenue</a:t>
            </a:r>
          </a:p>
        </p:txBody>
      </p:sp>
      <p:pic>
        <p:nvPicPr>
          <p:cNvPr id="54" name="Grafik 53">
            <a:extLst>
              <a:ext uri="{FF2B5EF4-FFF2-40B4-BE49-F238E27FC236}">
                <a16:creationId xmlns:a16="http://schemas.microsoft.com/office/drawing/2014/main" id="{EC9E1BED-DD8F-874C-BB08-917E72C8706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473548" y="3235541"/>
            <a:ext cx="622394" cy="612000"/>
          </a:xfrm>
          <a:prstGeom prst="rect">
            <a:avLst/>
          </a:prstGeom>
        </p:spPr>
      </p:pic>
      <p:sp>
        <p:nvSpPr>
          <p:cNvPr id="55" name="Textfeld 54">
            <a:extLst>
              <a:ext uri="{FF2B5EF4-FFF2-40B4-BE49-F238E27FC236}">
                <a16:creationId xmlns:a16="http://schemas.microsoft.com/office/drawing/2014/main" id="{51104CDB-0F3A-C045-9EAE-03A2EFD6AD1E}"/>
              </a:ext>
            </a:extLst>
          </p:cNvPr>
          <p:cNvSpPr txBox="1"/>
          <p:nvPr/>
        </p:nvSpPr>
        <p:spPr>
          <a:xfrm>
            <a:off x="4511824" y="5398215"/>
            <a:ext cx="154912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solidFill>
                  <a:schemeClr val="bg1"/>
                </a:solidFill>
              </a:rPr>
              <a:t>Improve efficiency / decrease operating costs</a:t>
            </a:r>
          </a:p>
        </p:txBody>
      </p:sp>
      <p:pic>
        <p:nvPicPr>
          <p:cNvPr id="56" name="Grafik 55">
            <a:extLst>
              <a:ext uri="{FF2B5EF4-FFF2-40B4-BE49-F238E27FC236}">
                <a16:creationId xmlns:a16="http://schemas.microsoft.com/office/drawing/2014/main" id="{CE32F22B-3130-E942-A995-08C90AD8AF3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600056" y="4731706"/>
            <a:ext cx="622394" cy="612000"/>
          </a:xfrm>
          <a:prstGeom prst="rect">
            <a:avLst/>
          </a:prstGeom>
        </p:spPr>
      </p:pic>
      <p:sp>
        <p:nvSpPr>
          <p:cNvPr id="57" name="Textfeld 56">
            <a:extLst>
              <a:ext uri="{FF2B5EF4-FFF2-40B4-BE49-F238E27FC236}">
                <a16:creationId xmlns:a16="http://schemas.microsoft.com/office/drawing/2014/main" id="{FF3743BA-3E1E-404E-8BBC-BAC17C122676}"/>
              </a:ext>
            </a:extLst>
          </p:cNvPr>
          <p:cNvSpPr txBox="1"/>
          <p:nvPr/>
        </p:nvSpPr>
        <p:spPr>
          <a:xfrm>
            <a:off x="6096000" y="5421298"/>
            <a:ext cx="171217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solidFill>
                  <a:schemeClr val="bg1"/>
                </a:solidFill>
              </a:rPr>
              <a:t>Improve customer experience / offer</a:t>
            </a:r>
          </a:p>
          <a:p>
            <a:pPr algn="ctr"/>
            <a:r>
              <a:rPr lang="en-GB" sz="1300" dirty="0">
                <a:solidFill>
                  <a:schemeClr val="bg1"/>
                </a:solidFill>
              </a:rPr>
              <a:t>new services</a:t>
            </a:r>
          </a:p>
        </p:txBody>
      </p:sp>
      <p:pic>
        <p:nvPicPr>
          <p:cNvPr id="58" name="Grafik 57">
            <a:extLst>
              <a:ext uri="{FF2B5EF4-FFF2-40B4-BE49-F238E27FC236}">
                <a16:creationId xmlns:a16="http://schemas.microsoft.com/office/drawing/2014/main" id="{6C2AF7F8-4E4B-5C44-9E0C-59FBB81A57B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949111" y="4751863"/>
            <a:ext cx="622394" cy="612000"/>
          </a:xfrm>
          <a:prstGeom prst="rect">
            <a:avLst/>
          </a:prstGeom>
        </p:spPr>
      </p:pic>
      <p:sp>
        <p:nvSpPr>
          <p:cNvPr id="59" name="Textfeld 58">
            <a:extLst>
              <a:ext uri="{FF2B5EF4-FFF2-40B4-BE49-F238E27FC236}">
                <a16:creationId xmlns:a16="http://schemas.microsoft.com/office/drawing/2014/main" id="{814EB387-7224-0245-9744-EC41265F2F2C}"/>
              </a:ext>
            </a:extLst>
          </p:cNvPr>
          <p:cNvSpPr txBox="1"/>
          <p:nvPr/>
        </p:nvSpPr>
        <p:spPr>
          <a:xfrm>
            <a:off x="3616580" y="3918854"/>
            <a:ext cx="168733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solidFill>
                  <a:schemeClr val="bg1"/>
                </a:solidFill>
              </a:rPr>
              <a:t>Access new technologies and IP</a:t>
            </a: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DE30121D-5ABD-714E-8BEF-14EB240749D7}"/>
              </a:ext>
            </a:extLst>
          </p:cNvPr>
          <p:cNvSpPr txBox="1"/>
          <p:nvPr/>
        </p:nvSpPr>
        <p:spPr>
          <a:xfrm>
            <a:off x="4511824" y="2473845"/>
            <a:ext cx="150789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solidFill>
                  <a:schemeClr val="bg1"/>
                </a:solidFill>
              </a:rPr>
              <a:t>Expand geographic reach</a:t>
            </a:r>
          </a:p>
        </p:txBody>
      </p:sp>
      <p:pic>
        <p:nvPicPr>
          <p:cNvPr id="61" name="Grafik 60">
            <a:extLst>
              <a:ext uri="{FF2B5EF4-FFF2-40B4-BE49-F238E27FC236}">
                <a16:creationId xmlns:a16="http://schemas.microsoft.com/office/drawing/2014/main" id="{645C0031-D0C6-A24E-9A98-AF780263A031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4949111" y="1760040"/>
            <a:ext cx="622394" cy="61200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A3737789-62A3-7942-9C8D-56B12F45A7AE}"/>
              </a:ext>
            </a:extLst>
          </p:cNvPr>
          <p:cNvSpPr txBox="1"/>
          <p:nvPr/>
        </p:nvSpPr>
        <p:spPr>
          <a:xfrm>
            <a:off x="5597859" y="3629409"/>
            <a:ext cx="10021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/>
              <a:t>GROWTH</a:t>
            </a:r>
          </a:p>
          <a:p>
            <a:pPr algn="ctr"/>
            <a:r>
              <a:rPr lang="en-GB" sz="1400" dirty="0"/>
              <a:t>LEVERS</a:t>
            </a:r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8255D077-2C4D-E842-A424-A178AA18933D}"/>
              </a:ext>
            </a:extLst>
          </p:cNvPr>
          <p:cNvGrpSpPr/>
          <p:nvPr/>
        </p:nvGrpSpPr>
        <p:grpSpPr>
          <a:xfrm>
            <a:off x="7758890" y="1598419"/>
            <a:ext cx="4169438" cy="957159"/>
            <a:chOff x="7398850" y="1598419"/>
            <a:chExt cx="4169438" cy="957159"/>
          </a:xfrm>
        </p:grpSpPr>
        <p:sp>
          <p:nvSpPr>
            <p:cNvPr id="63" name="Rechteck 62">
              <a:extLst>
                <a:ext uri="{FF2B5EF4-FFF2-40B4-BE49-F238E27FC236}">
                  <a16:creationId xmlns:a16="http://schemas.microsoft.com/office/drawing/2014/main" id="{27FD95B6-2B2A-F54A-A9D4-68C7B053A6A3}"/>
                </a:ext>
              </a:extLst>
            </p:cNvPr>
            <p:cNvSpPr/>
            <p:nvPr/>
          </p:nvSpPr>
          <p:spPr>
            <a:xfrm>
              <a:off x="8688288" y="1598419"/>
              <a:ext cx="2880000" cy="95715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58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36000" rIns="36000" bIns="72000" rtlCol="0" anchor="b" anchorCtr="0"/>
            <a:lstStyle/>
            <a:p>
              <a:pPr marL="171450" indent="-171450">
                <a:buFont typeface="Wingdings" pitchFamily="2" charset="2"/>
                <a:buChar char="§"/>
              </a:pPr>
              <a:r>
                <a:rPr lang="en-US" sz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Insert a brief description here, or the strategic rationale behind a M&amp;A or Strategic Partnership intention</a:t>
              </a:r>
            </a:p>
            <a:p>
              <a:pPr marL="171450" indent="-171450">
                <a:buFont typeface="Wingdings" pitchFamily="2" charset="2"/>
                <a:buChar char="§"/>
              </a:pPr>
              <a:r>
                <a:rPr lang="en-US" sz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……</a:t>
              </a:r>
              <a:endPara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4" name="Gerade Verbindung mit Pfeil 63">
              <a:extLst>
                <a:ext uri="{FF2B5EF4-FFF2-40B4-BE49-F238E27FC236}">
                  <a16:creationId xmlns:a16="http://schemas.microsoft.com/office/drawing/2014/main" id="{2E70E5BF-8EE7-2C45-82D9-07E0214C6A14}"/>
                </a:ext>
              </a:extLst>
            </p:cNvPr>
            <p:cNvCxnSpPr>
              <a:cxnSpLocks/>
              <a:stCxn id="63" idx="1"/>
            </p:cNvCxnSpPr>
            <p:nvPr/>
          </p:nvCxnSpPr>
          <p:spPr>
            <a:xfrm flipH="1">
              <a:off x="7398850" y="2076999"/>
              <a:ext cx="1289438" cy="0"/>
            </a:xfrm>
            <a:prstGeom prst="straightConnector1">
              <a:avLst/>
            </a:prstGeom>
            <a:ln w="19050">
              <a:solidFill>
                <a:schemeClr val="bg1">
                  <a:lumMod val="65000"/>
                </a:schemeClr>
              </a:solidFill>
              <a:headEnd type="none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uppieren 65">
            <a:extLst>
              <a:ext uri="{FF2B5EF4-FFF2-40B4-BE49-F238E27FC236}">
                <a16:creationId xmlns:a16="http://schemas.microsoft.com/office/drawing/2014/main" id="{CC1C9C95-857B-394E-8355-817469806608}"/>
              </a:ext>
            </a:extLst>
          </p:cNvPr>
          <p:cNvGrpSpPr/>
          <p:nvPr/>
        </p:nvGrpSpPr>
        <p:grpSpPr>
          <a:xfrm>
            <a:off x="8407744" y="3329603"/>
            <a:ext cx="3524719" cy="957159"/>
            <a:chOff x="8043569" y="1598419"/>
            <a:chExt cx="3524719" cy="957159"/>
          </a:xfrm>
        </p:grpSpPr>
        <p:sp>
          <p:nvSpPr>
            <p:cNvPr id="67" name="Rechteck 66">
              <a:extLst>
                <a:ext uri="{FF2B5EF4-FFF2-40B4-BE49-F238E27FC236}">
                  <a16:creationId xmlns:a16="http://schemas.microsoft.com/office/drawing/2014/main" id="{88BCA236-D2EF-4440-AD43-BF28266B5A48}"/>
                </a:ext>
              </a:extLst>
            </p:cNvPr>
            <p:cNvSpPr/>
            <p:nvPr/>
          </p:nvSpPr>
          <p:spPr>
            <a:xfrm>
              <a:off x="8688288" y="1598419"/>
              <a:ext cx="2880000" cy="95715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58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36000" rIns="36000" bIns="72000" rtlCol="0" anchor="b" anchorCtr="0"/>
            <a:lstStyle/>
            <a:p>
              <a:pPr marL="171450" indent="-171450">
                <a:buFont typeface="Wingdings" pitchFamily="2" charset="2"/>
                <a:buChar char="§"/>
              </a:pPr>
              <a:r>
                <a:rPr lang="en-US" sz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Insert a brief description here, or the strategic rationale behind a M&amp;A or Strategic Partnership intention</a:t>
              </a:r>
            </a:p>
            <a:p>
              <a:pPr marL="171450" indent="-171450">
                <a:buFont typeface="Wingdings" pitchFamily="2" charset="2"/>
                <a:buChar char="§"/>
              </a:pPr>
              <a:r>
                <a:rPr lang="en-US" sz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……</a:t>
              </a:r>
              <a:endPara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8" name="Gerade Verbindung mit Pfeil 67">
              <a:extLst>
                <a:ext uri="{FF2B5EF4-FFF2-40B4-BE49-F238E27FC236}">
                  <a16:creationId xmlns:a16="http://schemas.microsoft.com/office/drawing/2014/main" id="{4FB01A30-6C51-F747-A751-EB4CFA358CE3}"/>
                </a:ext>
              </a:extLst>
            </p:cNvPr>
            <p:cNvCxnSpPr>
              <a:cxnSpLocks/>
              <a:stCxn id="67" idx="1"/>
            </p:cNvCxnSpPr>
            <p:nvPr/>
          </p:nvCxnSpPr>
          <p:spPr>
            <a:xfrm flipH="1">
              <a:off x="8043569" y="2076999"/>
              <a:ext cx="644719" cy="0"/>
            </a:xfrm>
            <a:prstGeom prst="straightConnector1">
              <a:avLst/>
            </a:prstGeom>
            <a:ln w="19050">
              <a:solidFill>
                <a:schemeClr val="bg1">
                  <a:lumMod val="65000"/>
                </a:schemeClr>
              </a:solidFill>
              <a:headEnd type="none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uppieren 69">
            <a:extLst>
              <a:ext uri="{FF2B5EF4-FFF2-40B4-BE49-F238E27FC236}">
                <a16:creationId xmlns:a16="http://schemas.microsoft.com/office/drawing/2014/main" id="{EBFB41E7-F22A-4B4D-9455-F7A26EF1701E}"/>
              </a:ext>
            </a:extLst>
          </p:cNvPr>
          <p:cNvGrpSpPr/>
          <p:nvPr/>
        </p:nvGrpSpPr>
        <p:grpSpPr>
          <a:xfrm>
            <a:off x="7764457" y="5060788"/>
            <a:ext cx="4169438" cy="957159"/>
            <a:chOff x="7398850" y="1598419"/>
            <a:chExt cx="4169438" cy="957159"/>
          </a:xfrm>
        </p:grpSpPr>
        <p:sp>
          <p:nvSpPr>
            <p:cNvPr id="71" name="Rechteck 70">
              <a:extLst>
                <a:ext uri="{FF2B5EF4-FFF2-40B4-BE49-F238E27FC236}">
                  <a16:creationId xmlns:a16="http://schemas.microsoft.com/office/drawing/2014/main" id="{5EF7FF0D-81D2-1F47-86A6-3E4BD640AB66}"/>
                </a:ext>
              </a:extLst>
            </p:cNvPr>
            <p:cNvSpPr/>
            <p:nvPr/>
          </p:nvSpPr>
          <p:spPr>
            <a:xfrm>
              <a:off x="8688288" y="1598419"/>
              <a:ext cx="2880000" cy="95715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58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36000" rIns="36000" bIns="72000" rtlCol="0" anchor="b" anchorCtr="0"/>
            <a:lstStyle/>
            <a:p>
              <a:pPr marL="171450" indent="-171450">
                <a:buFont typeface="Wingdings" pitchFamily="2" charset="2"/>
                <a:buChar char="§"/>
              </a:pPr>
              <a:r>
                <a:rPr lang="en-US" sz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Insert a brief description here, or the strategic rationale behind a M&amp;A or Strategic Partnership intention</a:t>
              </a:r>
            </a:p>
            <a:p>
              <a:pPr marL="171450" indent="-171450">
                <a:buFont typeface="Wingdings" pitchFamily="2" charset="2"/>
                <a:buChar char="§"/>
              </a:pPr>
              <a:r>
                <a:rPr lang="en-US" sz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……</a:t>
              </a:r>
              <a:endPara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2" name="Gerade Verbindung mit Pfeil 71">
              <a:extLst>
                <a:ext uri="{FF2B5EF4-FFF2-40B4-BE49-F238E27FC236}">
                  <a16:creationId xmlns:a16="http://schemas.microsoft.com/office/drawing/2014/main" id="{B2BF6391-B1DD-5F4E-AC61-7E997FA2DEFE}"/>
                </a:ext>
              </a:extLst>
            </p:cNvPr>
            <p:cNvCxnSpPr>
              <a:cxnSpLocks/>
              <a:stCxn id="71" idx="1"/>
            </p:cNvCxnSpPr>
            <p:nvPr/>
          </p:nvCxnSpPr>
          <p:spPr>
            <a:xfrm flipH="1">
              <a:off x="7398850" y="2076999"/>
              <a:ext cx="1289438" cy="0"/>
            </a:xfrm>
            <a:prstGeom prst="straightConnector1">
              <a:avLst/>
            </a:prstGeom>
            <a:ln w="19050">
              <a:solidFill>
                <a:schemeClr val="bg1">
                  <a:lumMod val="65000"/>
                </a:schemeClr>
              </a:solidFill>
              <a:headEnd type="none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Rechteck 91">
            <a:extLst>
              <a:ext uri="{FF2B5EF4-FFF2-40B4-BE49-F238E27FC236}">
                <a16:creationId xmlns:a16="http://schemas.microsoft.com/office/drawing/2014/main" id="{0DD7B9C0-4DD3-054C-91A4-911005F791B3}"/>
              </a:ext>
            </a:extLst>
          </p:cNvPr>
          <p:cNvSpPr/>
          <p:nvPr/>
        </p:nvSpPr>
        <p:spPr>
          <a:xfrm>
            <a:off x="258105" y="1598419"/>
            <a:ext cx="288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36000" bIns="72000" rtlCol="0" anchor="b" anchorCtr="0"/>
          <a:lstStyle/>
          <a:p>
            <a:pPr marL="171450" indent="-171450">
              <a:buFont typeface="Wingdings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Insert a brief description here, or the strategic rationale behind a M&amp;A or Strategic Partnership intention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……</a:t>
            </a:r>
            <a:endParaRPr lang="en-US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3" name="Gerade Verbindung mit Pfeil 92">
            <a:extLst>
              <a:ext uri="{FF2B5EF4-FFF2-40B4-BE49-F238E27FC236}">
                <a16:creationId xmlns:a16="http://schemas.microsoft.com/office/drawing/2014/main" id="{EEF790E3-DFDA-584A-A483-2F4936C157F7}"/>
              </a:ext>
            </a:extLst>
          </p:cNvPr>
          <p:cNvCxnSpPr>
            <a:cxnSpLocks/>
          </p:cNvCxnSpPr>
          <p:nvPr/>
        </p:nvCxnSpPr>
        <p:spPr>
          <a:xfrm>
            <a:off x="3138105" y="2076999"/>
            <a:ext cx="1288800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hteck 94">
            <a:extLst>
              <a:ext uri="{FF2B5EF4-FFF2-40B4-BE49-F238E27FC236}">
                <a16:creationId xmlns:a16="http://schemas.microsoft.com/office/drawing/2014/main" id="{B0B71496-E565-2D47-A978-9E6733F27FD7}"/>
              </a:ext>
            </a:extLst>
          </p:cNvPr>
          <p:cNvSpPr/>
          <p:nvPr/>
        </p:nvSpPr>
        <p:spPr>
          <a:xfrm>
            <a:off x="262240" y="3329603"/>
            <a:ext cx="288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36000" bIns="72000" rtlCol="0" anchor="b" anchorCtr="0"/>
          <a:lstStyle/>
          <a:p>
            <a:pPr marL="171450" indent="-171450">
              <a:buFont typeface="Wingdings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Insert a brief description here, or the strategic rationale behind a M&amp;A or Strategic Partnership intention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……</a:t>
            </a:r>
            <a:endParaRPr lang="en-US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echteck 97">
            <a:extLst>
              <a:ext uri="{FF2B5EF4-FFF2-40B4-BE49-F238E27FC236}">
                <a16:creationId xmlns:a16="http://schemas.microsoft.com/office/drawing/2014/main" id="{999D82FC-7FB6-BF47-8F10-F8E2E155F3F8}"/>
              </a:ext>
            </a:extLst>
          </p:cNvPr>
          <p:cNvSpPr/>
          <p:nvPr/>
        </p:nvSpPr>
        <p:spPr>
          <a:xfrm>
            <a:off x="263672" y="5060788"/>
            <a:ext cx="2880000" cy="957159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36000" bIns="72000" rtlCol="0" anchor="b" anchorCtr="0"/>
          <a:lstStyle/>
          <a:p>
            <a:pPr marL="171450" indent="-171450">
              <a:buFont typeface="Wingdings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Insert a brief description here, or the strategic rationale behind a M&amp;A or Strategic Partnership intention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……</a:t>
            </a:r>
            <a:endParaRPr lang="en-US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3" name="Gerade Verbindung mit Pfeil 102">
            <a:extLst>
              <a:ext uri="{FF2B5EF4-FFF2-40B4-BE49-F238E27FC236}">
                <a16:creationId xmlns:a16="http://schemas.microsoft.com/office/drawing/2014/main" id="{8AEC4A1F-B69B-BA45-90B4-05B7BEC6F8E0}"/>
              </a:ext>
            </a:extLst>
          </p:cNvPr>
          <p:cNvCxnSpPr>
            <a:cxnSpLocks/>
            <a:stCxn id="95" idx="3"/>
          </p:cNvCxnSpPr>
          <p:nvPr/>
        </p:nvCxnSpPr>
        <p:spPr>
          <a:xfrm>
            <a:off x="3142239" y="3808183"/>
            <a:ext cx="648000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Gerade Verbindung mit Pfeil 105">
            <a:extLst>
              <a:ext uri="{FF2B5EF4-FFF2-40B4-BE49-F238E27FC236}">
                <a16:creationId xmlns:a16="http://schemas.microsoft.com/office/drawing/2014/main" id="{0B3A94D3-1815-424E-95F6-9AAA37B1F493}"/>
              </a:ext>
            </a:extLst>
          </p:cNvPr>
          <p:cNvCxnSpPr>
            <a:cxnSpLocks/>
            <a:stCxn id="98" idx="3"/>
          </p:cNvCxnSpPr>
          <p:nvPr/>
        </p:nvCxnSpPr>
        <p:spPr>
          <a:xfrm>
            <a:off x="3143672" y="5539368"/>
            <a:ext cx="1288800" cy="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5345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16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en-GB" b="1" dirty="0">
                <a:solidFill>
                  <a:srgbClr val="44727E"/>
                </a:solidFill>
              </a:rPr>
              <a:t>M&amp;A and Strategic Partnerships</a:t>
            </a:r>
            <a:endParaRPr lang="en-GB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167326" y="6562830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Evaluation of strategic rationales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D12C2D41-DE58-9947-8A87-3CB2C789C4C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7" name="Tabelle 36">
            <a:extLst>
              <a:ext uri="{FF2B5EF4-FFF2-40B4-BE49-F238E27FC236}">
                <a16:creationId xmlns:a16="http://schemas.microsoft.com/office/drawing/2014/main" id="{CBDB1C84-ECD8-B643-A60D-E36F861A9C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386462"/>
              </p:ext>
            </p:extLst>
          </p:nvPr>
        </p:nvGraphicFramePr>
        <p:xfrm>
          <a:off x="551384" y="1296668"/>
          <a:ext cx="11089232" cy="5220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2986572218"/>
                    </a:ext>
                  </a:extLst>
                </a:gridCol>
                <a:gridCol w="6419397">
                  <a:extLst>
                    <a:ext uri="{9D8B030D-6E8A-4147-A177-3AD203B41FA5}">
                      <a16:colId xmlns:a16="http://schemas.microsoft.com/office/drawing/2014/main" val="2559247098"/>
                    </a:ext>
                  </a:extLst>
                </a:gridCol>
                <a:gridCol w="1645499">
                  <a:extLst>
                    <a:ext uri="{9D8B030D-6E8A-4147-A177-3AD203B41FA5}">
                      <a16:colId xmlns:a16="http://schemas.microsoft.com/office/drawing/2014/main" val="533513798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Strategic Rationale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536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Description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536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Rating (1-10)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53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385217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marL="623888" indent="0" algn="ctr" defTabSz="914400" rtl="0" eaLnBrk="1" latinLnBrk="0" hangingPunct="1">
                        <a:tabLst>
                          <a:tab pos="1597025" algn="l"/>
                        </a:tabLs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Acquire </a:t>
                      </a:r>
                    </a:p>
                    <a:p>
                      <a:pPr marL="623888" indent="0" algn="ctr" defTabSz="914400" rtl="0" eaLnBrk="1" latinLnBrk="0" hangingPunct="1">
                        <a:tabLst>
                          <a:tab pos="1597025" algn="l"/>
                        </a:tabLs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new customers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3838" indent="-223838">
                        <a:buFont typeface="Wingdings" pitchFamily="2" charset="2"/>
                        <a:buChar char="§"/>
                        <a:tabLst/>
                      </a:pPr>
                      <a:r>
                        <a:rPr lang="en-GB" sz="14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Placeholder for your text</a:t>
                      </a:r>
                    </a:p>
                    <a:p>
                      <a:pPr marL="223838" indent="-223838">
                        <a:buFont typeface="Wingdings" pitchFamily="2" charset="2"/>
                        <a:buChar char="§"/>
                        <a:tabLst/>
                      </a:pPr>
                      <a:r>
                        <a:rPr lang="en-GB" sz="14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Insert your strategic rationale behind a M&amp;A or Strategic Partnership intention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881643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marL="623888" indent="0" algn="ctr" defTabSz="914400" rtl="0" eaLnBrk="1" latinLnBrk="0" hangingPunct="1">
                        <a:tabLst>
                          <a:tab pos="1597025" algn="l"/>
                        </a:tabLs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Boost growth and</a:t>
                      </a:r>
                    </a:p>
                    <a:p>
                      <a:pPr marL="623888" indent="0" algn="ctr" defTabSz="914400" rtl="0" eaLnBrk="1" latinLnBrk="0" hangingPunct="1">
                        <a:tabLst>
                          <a:tab pos="1597025" algn="l"/>
                        </a:tabLs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increase revenue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3838" indent="-223838">
                        <a:buFont typeface="Wingdings" pitchFamily="2" charset="2"/>
                        <a:buChar char="§"/>
                        <a:tabLst/>
                      </a:pPr>
                      <a:r>
                        <a:rPr lang="en-GB" sz="14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Placeholder for your text</a:t>
                      </a:r>
                    </a:p>
                    <a:p>
                      <a:pPr marL="223838" indent="-223838">
                        <a:buFont typeface="Wingdings" pitchFamily="2" charset="2"/>
                        <a:buChar char="§"/>
                        <a:tabLst/>
                      </a:pPr>
                      <a:r>
                        <a:rPr lang="en-GB" sz="14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Insert your strategic rationale behind a M&amp;A or Strategic Partnership intention</a:t>
                      </a:r>
                      <a:endParaRPr lang="en-GB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954474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marL="582613" indent="0" algn="ctr" defTabSz="914400" rtl="0" eaLnBrk="1" latinLnBrk="0" hangingPunct="1">
                        <a:tabLst>
                          <a:tab pos="1597025" algn="l"/>
                        </a:tabLs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Improve customer experience / offer</a:t>
                      </a:r>
                    </a:p>
                    <a:p>
                      <a:pPr marL="582613" indent="0" algn="ctr" defTabSz="914400" rtl="0" eaLnBrk="1" latinLnBrk="0" hangingPunct="1">
                        <a:tabLst>
                          <a:tab pos="1597025" algn="l"/>
                        </a:tabLs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new services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3838" indent="-223838">
                        <a:buFont typeface="Wingdings" pitchFamily="2" charset="2"/>
                        <a:buChar char="§"/>
                        <a:tabLst/>
                      </a:pPr>
                      <a:r>
                        <a:rPr lang="en-GB" sz="14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Placeholder for your text</a:t>
                      </a:r>
                    </a:p>
                    <a:p>
                      <a:pPr marL="223838" indent="-223838">
                        <a:buFont typeface="Wingdings" pitchFamily="2" charset="2"/>
                        <a:buChar char="§"/>
                        <a:tabLst/>
                      </a:pPr>
                      <a:r>
                        <a:rPr lang="en-GB" sz="14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Insert your strategic rationale behind a M&amp;A or Strategic Partnership intention</a:t>
                      </a:r>
                      <a:endParaRPr lang="en-GB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362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marL="582613" indent="0" algn="ctr" defTabSz="914400" rtl="0" eaLnBrk="1" latinLnBrk="0" hangingPunct="1">
                        <a:tabLst>
                          <a:tab pos="1597025" algn="l"/>
                        </a:tabLs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Improve efficiency / decrease</a:t>
                      </a:r>
                    </a:p>
                    <a:p>
                      <a:pPr marL="582613" indent="0" algn="ctr" defTabSz="914400" rtl="0" eaLnBrk="1" latinLnBrk="0" hangingPunct="1">
                        <a:tabLst>
                          <a:tab pos="1597025" algn="l"/>
                        </a:tabLs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operating costs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3838" indent="-223838">
                        <a:buFont typeface="Wingdings" pitchFamily="2" charset="2"/>
                        <a:buChar char="§"/>
                        <a:tabLst/>
                      </a:pPr>
                      <a:r>
                        <a:rPr lang="en-GB" sz="14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Placeholder for your text</a:t>
                      </a:r>
                    </a:p>
                    <a:p>
                      <a:pPr marL="223838" indent="-223838">
                        <a:buFont typeface="Wingdings" pitchFamily="2" charset="2"/>
                        <a:buChar char="§"/>
                        <a:tabLst/>
                      </a:pPr>
                      <a:r>
                        <a:rPr lang="en-GB" sz="14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Insert your strategic rationale behind a M&amp;A or Strategic Partnership intention</a:t>
                      </a:r>
                      <a:endParaRPr lang="en-GB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290988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marL="582613" indent="0" algn="ctr" defTabSz="914400" rtl="0" eaLnBrk="1" latinLnBrk="0" hangingPunct="1">
                        <a:tabLst>
                          <a:tab pos="1597025" algn="l"/>
                        </a:tabLs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Access new</a:t>
                      </a:r>
                    </a:p>
                    <a:p>
                      <a:pPr marL="582613" indent="0" algn="ctr" defTabSz="914400" rtl="0" eaLnBrk="1" latinLnBrk="0" hangingPunct="1">
                        <a:tabLst>
                          <a:tab pos="1597025" algn="l"/>
                        </a:tabLs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technologies and IP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3838" indent="-223838">
                        <a:buFont typeface="Wingdings" pitchFamily="2" charset="2"/>
                        <a:buChar char="§"/>
                        <a:tabLst/>
                      </a:pPr>
                      <a:r>
                        <a:rPr lang="en-GB" sz="14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Placeholder for your text</a:t>
                      </a:r>
                    </a:p>
                    <a:p>
                      <a:pPr marL="223838" indent="-223838">
                        <a:buFont typeface="Wingdings" pitchFamily="2" charset="2"/>
                        <a:buChar char="§"/>
                        <a:tabLst/>
                      </a:pPr>
                      <a:r>
                        <a:rPr lang="en-GB" sz="14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Insert your strategic rationale behind a M&amp;A or Strategic Partnership intention</a:t>
                      </a:r>
                      <a:endParaRPr lang="en-GB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16446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marL="541338" indent="0" algn="ctr" defTabSz="914400" rtl="0" eaLnBrk="1" latinLnBrk="0" hangingPunct="1">
                        <a:tabLst>
                          <a:tab pos="1597025" algn="l"/>
                        </a:tabLs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Expand</a:t>
                      </a:r>
                    </a:p>
                    <a:p>
                      <a:pPr marL="541338" indent="0" algn="ctr" defTabSz="914400" rtl="0" eaLnBrk="1" latinLnBrk="0" hangingPunct="1">
                        <a:tabLst>
                          <a:tab pos="1597025" algn="l"/>
                        </a:tabLs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geographic reach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3838" indent="-223838">
                        <a:buFont typeface="Wingdings" pitchFamily="2" charset="2"/>
                        <a:buChar char="§"/>
                        <a:tabLst/>
                      </a:pPr>
                      <a:r>
                        <a:rPr lang="en-GB" sz="14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Placeholder for your text</a:t>
                      </a:r>
                    </a:p>
                    <a:p>
                      <a:pPr marL="223838" indent="-223838">
                        <a:buFont typeface="Wingdings" pitchFamily="2" charset="2"/>
                        <a:buChar char="§"/>
                        <a:tabLst/>
                      </a:pPr>
                      <a:r>
                        <a:rPr lang="en-GB" sz="14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Insert your strategic rationale behind a M&amp;A or Strategic Partnership intention</a:t>
                      </a:r>
                      <a:endParaRPr lang="en-GB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54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812249"/>
                  </a:ext>
                </a:extLst>
              </a:tr>
            </a:tbl>
          </a:graphicData>
        </a:graphic>
      </p:graphicFrame>
      <p:pic>
        <p:nvPicPr>
          <p:cNvPr id="38" name="Grafik 37">
            <a:extLst>
              <a:ext uri="{FF2B5EF4-FFF2-40B4-BE49-F238E27FC236}">
                <a16:creationId xmlns:a16="http://schemas.microsoft.com/office/drawing/2014/main" id="{624F31E1-1129-5D4D-A2D2-08C93146690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67407" y="1836485"/>
            <a:ext cx="598989" cy="576000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BCF3FBD3-D120-7A4D-9C33-E60AEC7FA36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67407" y="2642812"/>
            <a:ext cx="598989" cy="576000"/>
          </a:xfrm>
          <a:prstGeom prst="rect">
            <a:avLst/>
          </a:prstGeom>
        </p:spPr>
      </p:pic>
      <p:pic>
        <p:nvPicPr>
          <p:cNvPr id="41" name="Grafik 40">
            <a:extLst>
              <a:ext uri="{FF2B5EF4-FFF2-40B4-BE49-F238E27FC236}">
                <a16:creationId xmlns:a16="http://schemas.microsoft.com/office/drawing/2014/main" id="{E97F4BAA-E075-B149-9349-E5079D1D4BE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70476" y="3449139"/>
            <a:ext cx="598989" cy="576000"/>
          </a:xfrm>
          <a:prstGeom prst="rect">
            <a:avLst/>
          </a:prstGeom>
        </p:spPr>
      </p:pic>
      <p:pic>
        <p:nvPicPr>
          <p:cNvPr id="42" name="Grafik 41">
            <a:extLst>
              <a:ext uri="{FF2B5EF4-FFF2-40B4-BE49-F238E27FC236}">
                <a16:creationId xmlns:a16="http://schemas.microsoft.com/office/drawing/2014/main" id="{47C27A21-DFE5-3446-8DAE-24A8E676165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67407" y="4255466"/>
            <a:ext cx="598989" cy="576000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EA675C80-F107-A340-AF57-63F679055FD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767407" y="5061793"/>
            <a:ext cx="598989" cy="576000"/>
          </a:xfrm>
          <a:prstGeom prst="rect">
            <a:avLst/>
          </a:prstGeom>
        </p:spPr>
      </p:pic>
      <p:pic>
        <p:nvPicPr>
          <p:cNvPr id="44" name="Grafik 43">
            <a:extLst>
              <a:ext uri="{FF2B5EF4-FFF2-40B4-BE49-F238E27FC236}">
                <a16:creationId xmlns:a16="http://schemas.microsoft.com/office/drawing/2014/main" id="{F0C5F2C7-E092-AE44-B15E-731C925F00CE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67407" y="5868122"/>
            <a:ext cx="598989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0316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KJ9sViS4ib4gfVYYuwC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nS24adSZXIg4tKDSYp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ddZmQipDWBUuJIzOBL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326</Words>
  <Application>Microsoft Macintosh PowerPoint</Application>
  <PresentationFormat>Breitbild</PresentationFormat>
  <Paragraphs>60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Wingdings</vt:lpstr>
      <vt:lpstr>1_Office</vt:lpstr>
      <vt:lpstr>Office</vt:lpstr>
      <vt:lpstr>think-cell Folie</vt:lpstr>
      <vt:lpstr>M&amp;A and Strategic Partnerships</vt:lpstr>
      <vt:lpstr>M&amp;A and Strategic Partnerships</vt:lpstr>
    </vt:vector>
  </TitlesOfParts>
  <Manager/>
  <Company>StrategyPunk.com</Company>
  <LinksUpToDate>false</LinksUpToDate>
  <SharedDoc>false</SharedDoc>
  <HyperlinkBase>www.strategypunk.com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M&amp;A and Strategic Partnerships</dc:title>
  <dc:subject/>
  <dc:creator/>
  <cp:keywords/>
  <dc:description/>
  <cp:lastModifiedBy>Christina  Schmidt</cp:lastModifiedBy>
  <cp:revision>79</cp:revision>
  <dcterms:created xsi:type="dcterms:W3CDTF">2019-03-05T19:37:05Z</dcterms:created>
  <dcterms:modified xsi:type="dcterms:W3CDTF">2020-07-01T20:56:50Z</dcterms:modified>
  <cp:category/>
</cp:coreProperties>
</file>