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4"/>
  </p:notesMasterIdLst>
  <p:sldIdLst>
    <p:sldId id="370" r:id="rId3"/>
  </p:sldIdLst>
  <p:sldSz cx="12192000" cy="6858000"/>
  <p:notesSz cx="6797675" cy="992663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A239"/>
    <a:srgbClr val="B25147"/>
    <a:srgbClr val="5DA892"/>
    <a:srgbClr val="44727E"/>
    <a:srgbClr val="A8BD75"/>
    <a:srgbClr val="5DA792"/>
    <a:srgbClr val="E4A450"/>
    <a:srgbClr val="445469"/>
    <a:srgbClr val="35AB91"/>
    <a:srgbClr val="C0C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9" autoAdjust="0"/>
    <p:restoredTop sz="93725" autoAdjust="0"/>
  </p:normalViewPr>
  <p:slideViewPr>
    <p:cSldViewPr>
      <p:cViewPr varScale="1">
        <p:scale>
          <a:sx n="106" d="100"/>
          <a:sy n="106" d="100"/>
        </p:scale>
        <p:origin x="1200" y="184"/>
      </p:cViewPr>
      <p:guideLst>
        <p:guide orient="horz" pos="38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8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8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0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9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7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5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9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29.08.19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178186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7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7287271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Value Chain Analysis </a:t>
            </a:r>
            <a:r>
              <a:rPr lang="de-DE" b="1" i="1" dirty="0" err="1">
                <a:solidFill>
                  <a:schemeClr val="accent2"/>
                </a:solidFill>
              </a:rPr>
              <a:t>Advanced</a:t>
            </a:r>
            <a:endParaRPr lang="de-DE" b="1" i="1" dirty="0">
              <a:solidFill>
                <a:schemeClr val="accent2"/>
              </a:solidFill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2C8CF07-AE6F-4AF3-BCDA-F4F353394A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50799" y="1124744"/>
            <a:ext cx="6890400" cy="392112"/>
          </a:xfrm>
        </p:spPr>
        <p:txBody>
          <a:bodyPr/>
          <a:lstStyle/>
          <a:p>
            <a:r>
              <a:rPr lang="de-DE" sz="2200" b="1" dirty="0">
                <a:solidFill>
                  <a:schemeClr val="accent6"/>
                </a:solidFill>
              </a:rPr>
              <a:t>Rate </a:t>
            </a:r>
            <a:r>
              <a:rPr lang="de-DE" sz="2200" b="1" dirty="0" err="1">
                <a:solidFill>
                  <a:schemeClr val="accent6"/>
                </a:solidFill>
              </a:rPr>
              <a:t>your</a:t>
            </a:r>
            <a:r>
              <a:rPr lang="de-DE" sz="2200" b="1" dirty="0">
                <a:solidFill>
                  <a:schemeClr val="accent6"/>
                </a:solidFill>
              </a:rPr>
              <a:t> </a:t>
            </a:r>
            <a:r>
              <a:rPr lang="de-DE" sz="2200" b="1" dirty="0" err="1">
                <a:solidFill>
                  <a:schemeClr val="accent6"/>
                </a:solidFill>
              </a:rPr>
              <a:t>value</a:t>
            </a:r>
            <a:r>
              <a:rPr lang="de-DE" sz="2200" b="1" dirty="0">
                <a:solidFill>
                  <a:schemeClr val="accent6"/>
                </a:solidFill>
              </a:rPr>
              <a:t> </a:t>
            </a:r>
            <a:r>
              <a:rPr lang="de-DE" sz="2200" b="1" dirty="0" err="1">
                <a:solidFill>
                  <a:schemeClr val="accent6"/>
                </a:solidFill>
              </a:rPr>
              <a:t>chain</a:t>
            </a:r>
            <a:r>
              <a:rPr lang="de-DE" sz="2200" b="1" dirty="0">
                <a:solidFill>
                  <a:schemeClr val="accent6"/>
                </a:solidFill>
              </a:rPr>
              <a:t> and internal </a:t>
            </a:r>
            <a:r>
              <a:rPr lang="de-DE" sz="2200" b="1" dirty="0" err="1">
                <a:solidFill>
                  <a:schemeClr val="accent6"/>
                </a:solidFill>
              </a:rPr>
              <a:t>capabilities</a:t>
            </a:r>
            <a:endParaRPr lang="de-DE" sz="2200" b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9949643" y="6452300"/>
            <a:ext cx="19069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err="1">
                <a:solidFill>
                  <a:srgbClr val="44727E"/>
                </a:solidFill>
              </a:rPr>
              <a:t>www.strategypunk.com</a:t>
            </a:r>
            <a:endParaRPr lang="de-DE" sz="1200" b="1" dirty="0">
              <a:solidFill>
                <a:srgbClr val="44727E"/>
              </a:solidFill>
            </a:endParaRPr>
          </a:p>
        </p:txBody>
      </p:sp>
      <p:grpSp>
        <p:nvGrpSpPr>
          <p:cNvPr id="32" name="Gruppieren 62">
            <a:extLst>
              <a:ext uri="{FF2B5EF4-FFF2-40B4-BE49-F238E27FC236}">
                <a16:creationId xmlns:a16="http://schemas.microsoft.com/office/drawing/2014/main" id="{898350BC-6C92-46D5-81F4-0A1E2B0BB911}"/>
              </a:ext>
            </a:extLst>
          </p:cNvPr>
          <p:cNvGrpSpPr/>
          <p:nvPr/>
        </p:nvGrpSpPr>
        <p:grpSpPr>
          <a:xfrm>
            <a:off x="3419623" y="2329383"/>
            <a:ext cx="4959317" cy="2206458"/>
            <a:chOff x="2095824" y="2593559"/>
            <a:chExt cx="4959317" cy="2206458"/>
          </a:xfrm>
        </p:grpSpPr>
        <p:sp>
          <p:nvSpPr>
            <p:cNvPr id="33" name="Richtungspfeil 5">
              <a:extLst>
                <a:ext uri="{FF2B5EF4-FFF2-40B4-BE49-F238E27FC236}">
                  <a16:creationId xmlns:a16="http://schemas.microsoft.com/office/drawing/2014/main" id="{9397D06C-BDDC-464A-B61A-EEED11751E97}"/>
                </a:ext>
              </a:extLst>
            </p:cNvPr>
            <p:cNvSpPr/>
            <p:nvPr/>
          </p:nvSpPr>
          <p:spPr>
            <a:xfrm>
              <a:off x="2095824" y="2593559"/>
              <a:ext cx="4959317" cy="2206458"/>
            </a:xfrm>
            <a:prstGeom prst="homePlate">
              <a:avLst>
                <a:gd name="adj" fmla="val 26808"/>
              </a:avLst>
            </a:prstGeom>
            <a:solidFill>
              <a:schemeClr val="bg1"/>
            </a:solidFill>
            <a:ln w="222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cxnSp>
          <p:nvCxnSpPr>
            <p:cNvPr id="34" name="Gerade Verbindung 6">
              <a:extLst>
                <a:ext uri="{FF2B5EF4-FFF2-40B4-BE49-F238E27FC236}">
                  <a16:creationId xmlns:a16="http://schemas.microsoft.com/office/drawing/2014/main" id="{2D0CB147-4D8A-41A2-A579-92FEABDFE232}"/>
                </a:ext>
              </a:extLst>
            </p:cNvPr>
            <p:cNvCxnSpPr>
              <a:stCxn id="33" idx="3"/>
              <a:endCxn id="33" idx="1"/>
            </p:cNvCxnSpPr>
            <p:nvPr/>
          </p:nvCxnSpPr>
          <p:spPr>
            <a:xfrm flipH="1">
              <a:off x="2095824" y="3696788"/>
              <a:ext cx="4959317" cy="0"/>
            </a:xfrm>
            <a:prstGeom prst="line">
              <a:avLst/>
            </a:prstGeom>
            <a:solidFill>
              <a:schemeClr val="bg1"/>
            </a:solidFill>
            <a:ln w="222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0" name="Gerade Verbindung 7">
              <a:extLst>
                <a:ext uri="{FF2B5EF4-FFF2-40B4-BE49-F238E27FC236}">
                  <a16:creationId xmlns:a16="http://schemas.microsoft.com/office/drawing/2014/main" id="{56CBAE9A-BE27-46F2-BA93-17648BF38F03}"/>
                </a:ext>
              </a:extLst>
            </p:cNvPr>
            <p:cNvCxnSpPr/>
            <p:nvPr/>
          </p:nvCxnSpPr>
          <p:spPr>
            <a:xfrm flipH="1">
              <a:off x="2096234" y="2870871"/>
              <a:ext cx="4500000" cy="0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1" name="Gerade Verbindung 8">
              <a:extLst>
                <a:ext uri="{FF2B5EF4-FFF2-40B4-BE49-F238E27FC236}">
                  <a16:creationId xmlns:a16="http://schemas.microsoft.com/office/drawing/2014/main" id="{97861410-9510-4534-8297-40CC5F8D5E98}"/>
                </a:ext>
              </a:extLst>
            </p:cNvPr>
            <p:cNvCxnSpPr/>
            <p:nvPr/>
          </p:nvCxnSpPr>
          <p:spPr>
            <a:xfrm flipH="1">
              <a:off x="2096643" y="3141697"/>
              <a:ext cx="4644000" cy="0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2" name="Gerade Verbindung 9">
              <a:extLst>
                <a:ext uri="{FF2B5EF4-FFF2-40B4-BE49-F238E27FC236}">
                  <a16:creationId xmlns:a16="http://schemas.microsoft.com/office/drawing/2014/main" id="{79EC4DE3-3ACC-4A05-A3B2-1AF62785C211}"/>
                </a:ext>
              </a:extLst>
            </p:cNvPr>
            <p:cNvCxnSpPr/>
            <p:nvPr/>
          </p:nvCxnSpPr>
          <p:spPr>
            <a:xfrm flipH="1">
              <a:off x="2097055" y="3414557"/>
              <a:ext cx="4788000" cy="0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Gerade Verbindung 10">
              <a:extLst>
                <a:ext uri="{FF2B5EF4-FFF2-40B4-BE49-F238E27FC236}">
                  <a16:creationId xmlns:a16="http://schemas.microsoft.com/office/drawing/2014/main" id="{F3CC39F1-A134-459F-B4B5-F1E66534B91D}"/>
                </a:ext>
              </a:extLst>
            </p:cNvPr>
            <p:cNvCxnSpPr/>
            <p:nvPr/>
          </p:nvCxnSpPr>
          <p:spPr>
            <a:xfrm>
              <a:off x="2990509" y="3696789"/>
              <a:ext cx="1" cy="1103228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4" name="Gerade Verbindung 11">
              <a:extLst>
                <a:ext uri="{FF2B5EF4-FFF2-40B4-BE49-F238E27FC236}">
                  <a16:creationId xmlns:a16="http://schemas.microsoft.com/office/drawing/2014/main" id="{FB9B51EA-B077-4370-B5DE-225E2DF8EEBA}"/>
                </a:ext>
              </a:extLst>
            </p:cNvPr>
            <p:cNvCxnSpPr/>
            <p:nvPr/>
          </p:nvCxnSpPr>
          <p:spPr>
            <a:xfrm>
              <a:off x="3959720" y="3696789"/>
              <a:ext cx="1" cy="1103228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5" name="Gerade Verbindung 12">
              <a:extLst>
                <a:ext uri="{FF2B5EF4-FFF2-40B4-BE49-F238E27FC236}">
                  <a16:creationId xmlns:a16="http://schemas.microsoft.com/office/drawing/2014/main" id="{8D05360C-7136-44B5-8EC4-729E9DB5880A}"/>
                </a:ext>
              </a:extLst>
            </p:cNvPr>
            <p:cNvCxnSpPr/>
            <p:nvPr/>
          </p:nvCxnSpPr>
          <p:spPr>
            <a:xfrm>
              <a:off x="4928931" y="3696789"/>
              <a:ext cx="1" cy="1103228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6" name="Gerade Verbindung 13">
              <a:extLst>
                <a:ext uri="{FF2B5EF4-FFF2-40B4-BE49-F238E27FC236}">
                  <a16:creationId xmlns:a16="http://schemas.microsoft.com/office/drawing/2014/main" id="{83206A9C-8CED-4450-B2D9-D0A45632E8E9}"/>
                </a:ext>
              </a:extLst>
            </p:cNvPr>
            <p:cNvCxnSpPr/>
            <p:nvPr/>
          </p:nvCxnSpPr>
          <p:spPr>
            <a:xfrm>
              <a:off x="5898142" y="3696789"/>
              <a:ext cx="1" cy="1103228"/>
            </a:xfrm>
            <a:prstGeom prst="line">
              <a:avLst/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9D8D358B-64AB-42B2-A72E-9A0AB75E629B}"/>
                </a:ext>
              </a:extLst>
            </p:cNvPr>
            <p:cNvSpPr txBox="1"/>
            <p:nvPr/>
          </p:nvSpPr>
          <p:spPr>
            <a:xfrm>
              <a:off x="2589893" y="2635511"/>
              <a:ext cx="372278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Corporate Management / Firm Infrastructure</a:t>
              </a:r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7E97B008-6DCD-4B88-B581-7558C50D42FD}"/>
                </a:ext>
              </a:extLst>
            </p:cNvPr>
            <p:cNvSpPr txBox="1"/>
            <p:nvPr/>
          </p:nvSpPr>
          <p:spPr>
            <a:xfrm>
              <a:off x="3312015" y="2923839"/>
              <a:ext cx="22934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HR Management</a:t>
              </a:r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544EF983-28CA-4398-833A-0BC624D4DB06}"/>
                </a:ext>
              </a:extLst>
            </p:cNvPr>
            <p:cNvSpPr txBox="1"/>
            <p:nvPr/>
          </p:nvSpPr>
          <p:spPr>
            <a:xfrm>
              <a:off x="3116465" y="3206462"/>
              <a:ext cx="269826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Technology / Development / Portfolio</a:t>
              </a:r>
            </a:p>
          </p:txBody>
        </p:sp>
        <p:sp>
          <p:nvSpPr>
            <p:cNvPr id="60" name="Textfeld 59">
              <a:extLst>
                <a:ext uri="{FF2B5EF4-FFF2-40B4-BE49-F238E27FC236}">
                  <a16:creationId xmlns:a16="http://schemas.microsoft.com/office/drawing/2014/main" id="{4C45E701-EB12-4AF0-83B5-05B990770FBA}"/>
                </a:ext>
              </a:extLst>
            </p:cNvPr>
            <p:cNvSpPr txBox="1"/>
            <p:nvPr/>
          </p:nvSpPr>
          <p:spPr>
            <a:xfrm>
              <a:off x="3311135" y="3476743"/>
              <a:ext cx="22934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Procurement</a:t>
              </a: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70DF70ED-58FA-4381-8705-3CDDF7FF7981}"/>
                </a:ext>
              </a:extLst>
            </p:cNvPr>
            <p:cNvSpPr txBox="1"/>
            <p:nvPr/>
          </p:nvSpPr>
          <p:spPr>
            <a:xfrm>
              <a:off x="2153231" y="4140242"/>
              <a:ext cx="766498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Inbound</a:t>
              </a:r>
              <a:br>
                <a:rPr lang="en-US" sz="1200" b="1" dirty="0">
                  <a:latin typeface="Arial" pitchFamily="34" charset="0"/>
                  <a:cs typeface="Arial" pitchFamily="34" charset="0"/>
                </a:rPr>
              </a:br>
              <a:r>
                <a:rPr lang="en-US" sz="1200" b="1" dirty="0">
                  <a:latin typeface="Arial" pitchFamily="34" charset="0"/>
                  <a:cs typeface="Arial" pitchFamily="34" charset="0"/>
                </a:rPr>
                <a:t>Logistics</a:t>
              </a:r>
            </a:p>
          </p:txBody>
        </p: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140296FB-7B20-4F28-8886-DC0C74641AB9}"/>
                </a:ext>
              </a:extLst>
            </p:cNvPr>
            <p:cNvSpPr txBox="1"/>
            <p:nvPr/>
          </p:nvSpPr>
          <p:spPr>
            <a:xfrm>
              <a:off x="3053859" y="4190648"/>
              <a:ext cx="87023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Operations</a:t>
              </a:r>
            </a:p>
          </p:txBody>
        </p:sp>
        <p:sp>
          <p:nvSpPr>
            <p:cNvPr id="63" name="Textfeld 62">
              <a:extLst>
                <a:ext uri="{FF2B5EF4-FFF2-40B4-BE49-F238E27FC236}">
                  <a16:creationId xmlns:a16="http://schemas.microsoft.com/office/drawing/2014/main" id="{5A0136BB-05CE-4309-86D7-6A6B30597116}"/>
                </a:ext>
              </a:extLst>
            </p:cNvPr>
            <p:cNvSpPr txBox="1"/>
            <p:nvPr/>
          </p:nvSpPr>
          <p:spPr>
            <a:xfrm>
              <a:off x="4055700" y="4140242"/>
              <a:ext cx="766498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Outbound</a:t>
              </a:r>
              <a:br>
                <a:rPr lang="en-US" sz="1200" b="1" dirty="0">
                  <a:latin typeface="Arial" pitchFamily="34" charset="0"/>
                  <a:cs typeface="Arial" pitchFamily="34" charset="0"/>
                </a:rPr>
              </a:br>
              <a:r>
                <a:rPr lang="en-US" sz="1200" b="1" dirty="0">
                  <a:latin typeface="Arial" pitchFamily="34" charset="0"/>
                  <a:cs typeface="Arial" pitchFamily="34" charset="0"/>
                </a:rPr>
                <a:t>Logistics</a:t>
              </a:r>
            </a:p>
          </p:txBody>
        </p:sp>
        <p:sp>
          <p:nvSpPr>
            <p:cNvPr id="64" name="Textfeld 63">
              <a:extLst>
                <a:ext uri="{FF2B5EF4-FFF2-40B4-BE49-F238E27FC236}">
                  <a16:creationId xmlns:a16="http://schemas.microsoft.com/office/drawing/2014/main" id="{A62F0408-F5C7-4B0E-9F04-7B121A8AA7B0}"/>
                </a:ext>
              </a:extLst>
            </p:cNvPr>
            <p:cNvSpPr txBox="1"/>
            <p:nvPr/>
          </p:nvSpPr>
          <p:spPr>
            <a:xfrm>
              <a:off x="4975325" y="4140242"/>
              <a:ext cx="872483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Marketing /</a:t>
              </a:r>
              <a:br>
                <a:rPr lang="en-US" sz="1200" b="1" dirty="0">
                  <a:latin typeface="Arial" pitchFamily="34" charset="0"/>
                  <a:cs typeface="Arial" pitchFamily="34" charset="0"/>
                </a:rPr>
              </a:br>
              <a:r>
                <a:rPr lang="en-US" sz="1200" b="1" dirty="0">
                  <a:latin typeface="Arial" pitchFamily="34" charset="0"/>
                  <a:cs typeface="Arial" pitchFamily="34" charset="0"/>
                </a:rPr>
                <a:t>Sales</a:t>
              </a:r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2A85238E-D5AC-4EB2-81C7-965BB627321B}"/>
                </a:ext>
              </a:extLst>
            </p:cNvPr>
            <p:cNvSpPr txBox="1"/>
            <p:nvPr/>
          </p:nvSpPr>
          <p:spPr>
            <a:xfrm>
              <a:off x="5954425" y="4190648"/>
              <a:ext cx="766498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Service</a:t>
              </a:r>
            </a:p>
          </p:txBody>
        </p:sp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38D155FC-AB18-4CC3-9AF1-F395DC0770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12244" y="3529702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99CC76FA-6890-41B7-A0C8-E40EF98AB3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82033" y="4581330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8" name="Ellipse 67">
              <a:extLst>
                <a:ext uri="{FF2B5EF4-FFF2-40B4-BE49-F238E27FC236}">
                  <a16:creationId xmlns:a16="http://schemas.microsoft.com/office/drawing/2014/main" id="{4C29B015-336B-4DA7-B2BF-B56670B542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12673" y="4584104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9" name="Ellipse 68">
              <a:extLst>
                <a:ext uri="{FF2B5EF4-FFF2-40B4-BE49-F238E27FC236}">
                  <a16:creationId xmlns:a16="http://schemas.microsoft.com/office/drawing/2014/main" id="{D20179C7-EDA3-40C0-B3E3-3EB371B4A4A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54091" y="4586094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70" name="Ellipse 69">
              <a:extLst>
                <a:ext uri="{FF2B5EF4-FFF2-40B4-BE49-F238E27FC236}">
                  <a16:creationId xmlns:a16="http://schemas.microsoft.com/office/drawing/2014/main" id="{D535D1D1-E4EE-405F-B744-F250D97A5A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14877" y="4587574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71" name="Ellipse 70">
              <a:extLst>
                <a:ext uri="{FF2B5EF4-FFF2-40B4-BE49-F238E27FC236}">
                  <a16:creationId xmlns:a16="http://schemas.microsoft.com/office/drawing/2014/main" id="{3648DF95-D986-4967-8E91-38A15E6C8C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6317" y="4611948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152A87DA-5F6F-41B7-9A91-031EBD1493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10134" y="2984793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73" name="Ellipse 72">
              <a:extLst>
                <a:ext uri="{FF2B5EF4-FFF2-40B4-BE49-F238E27FC236}">
                  <a16:creationId xmlns:a16="http://schemas.microsoft.com/office/drawing/2014/main" id="{869E41B3-919F-419F-BB45-1C6EC971A61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25307" y="3268178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74" name="Ellipse 73">
              <a:extLst>
                <a:ext uri="{FF2B5EF4-FFF2-40B4-BE49-F238E27FC236}">
                  <a16:creationId xmlns:a16="http://schemas.microsoft.com/office/drawing/2014/main" id="{94B20502-D3D9-4A36-85A4-682D8EAFAA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14009" y="2702207"/>
              <a:ext cx="63576" cy="61235"/>
            </a:xfrm>
            <a:prstGeom prst="ellipse">
              <a:avLst/>
            </a:prstGeom>
            <a:solidFill>
              <a:srgbClr val="5A78A0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 err="1">
                <a:solidFill>
                  <a:schemeClr val="tx1"/>
                </a:solidFill>
              </a:endParaRPr>
            </a:p>
          </p:txBody>
        </p:sp>
      </p:grpSp>
      <p:cxnSp>
        <p:nvCxnSpPr>
          <p:cNvPr id="75" name="Gewinkelte Verbindung 114">
            <a:extLst>
              <a:ext uri="{FF2B5EF4-FFF2-40B4-BE49-F238E27FC236}">
                <a16:creationId xmlns:a16="http://schemas.microsoft.com/office/drawing/2014/main" id="{29DE6970-45C0-417D-BF59-610A3C78D377}"/>
              </a:ext>
            </a:extLst>
          </p:cNvPr>
          <p:cNvCxnSpPr>
            <a:cxnSpLocks/>
            <a:stCxn id="74" idx="2"/>
            <a:endCxn id="89" idx="3"/>
          </p:cNvCxnSpPr>
          <p:nvPr/>
        </p:nvCxnSpPr>
        <p:spPr>
          <a:xfrm rot="10800000">
            <a:off x="2485212" y="2145699"/>
            <a:ext cx="1352596" cy="322950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winkelte Verbindung 82">
            <a:extLst>
              <a:ext uri="{FF2B5EF4-FFF2-40B4-BE49-F238E27FC236}">
                <a16:creationId xmlns:a16="http://schemas.microsoft.com/office/drawing/2014/main" id="{4C1BFC69-28BC-4CEF-8F0E-446D96D07879}"/>
              </a:ext>
            </a:extLst>
          </p:cNvPr>
          <p:cNvCxnSpPr>
            <a:cxnSpLocks/>
            <a:stCxn id="73" idx="2"/>
            <a:endCxn id="100" idx="3"/>
          </p:cNvCxnSpPr>
          <p:nvPr/>
        </p:nvCxnSpPr>
        <p:spPr>
          <a:xfrm rot="10800000" flipV="1">
            <a:off x="2487796" y="3034620"/>
            <a:ext cx="1361310" cy="272728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winkelte Verbindung 73">
            <a:extLst>
              <a:ext uri="{FF2B5EF4-FFF2-40B4-BE49-F238E27FC236}">
                <a16:creationId xmlns:a16="http://schemas.microsoft.com/office/drawing/2014/main" id="{EC7607EB-00DE-4CB5-A36B-02EFA0D487A9}"/>
              </a:ext>
            </a:extLst>
          </p:cNvPr>
          <p:cNvCxnSpPr>
            <a:cxnSpLocks/>
            <a:stCxn id="67" idx="4"/>
            <a:endCxn id="113" idx="0"/>
          </p:cNvCxnSpPr>
          <p:nvPr/>
        </p:nvCxnSpPr>
        <p:spPr>
          <a:xfrm rot="16200000" flipH="1">
            <a:off x="7306285" y="3809724"/>
            <a:ext cx="1024647" cy="2161976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winkelte Verbindung 88">
            <a:extLst>
              <a:ext uri="{FF2B5EF4-FFF2-40B4-BE49-F238E27FC236}">
                <a16:creationId xmlns:a16="http://schemas.microsoft.com/office/drawing/2014/main" id="{DF25A55D-5C8D-4BA4-A775-3C312D83ADA4}"/>
              </a:ext>
            </a:extLst>
          </p:cNvPr>
          <p:cNvCxnSpPr>
            <a:cxnSpLocks/>
            <a:stCxn id="69" idx="4"/>
            <a:endCxn id="110" idx="0"/>
          </p:cNvCxnSpPr>
          <p:nvPr/>
        </p:nvCxnSpPr>
        <p:spPr>
          <a:xfrm rot="16200000" flipH="1">
            <a:off x="5241483" y="4851348"/>
            <a:ext cx="1046201" cy="109810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winkelte Verbindung 91">
            <a:extLst>
              <a:ext uri="{FF2B5EF4-FFF2-40B4-BE49-F238E27FC236}">
                <a16:creationId xmlns:a16="http://schemas.microsoft.com/office/drawing/2014/main" id="{8CAF12B3-1106-4307-B24E-4917F3D9A568}"/>
              </a:ext>
            </a:extLst>
          </p:cNvPr>
          <p:cNvCxnSpPr>
            <a:cxnSpLocks/>
            <a:stCxn id="70" idx="4"/>
            <a:endCxn id="105" idx="0"/>
          </p:cNvCxnSpPr>
          <p:nvPr/>
        </p:nvCxnSpPr>
        <p:spPr>
          <a:xfrm rot="5400000">
            <a:off x="3234162" y="3889851"/>
            <a:ext cx="1041521" cy="2031084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hteck 88">
            <a:extLst>
              <a:ext uri="{FF2B5EF4-FFF2-40B4-BE49-F238E27FC236}">
                <a16:creationId xmlns:a16="http://schemas.microsoft.com/office/drawing/2014/main" id="{FA37A8D4-7A4D-4C33-B32E-0E29C854C3C7}"/>
              </a:ext>
            </a:extLst>
          </p:cNvPr>
          <p:cNvSpPr/>
          <p:nvPr/>
        </p:nvSpPr>
        <p:spPr>
          <a:xfrm>
            <a:off x="685212" y="1667119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94" name="Pfeil nach links und rechts 132">
            <a:extLst>
              <a:ext uri="{FF2B5EF4-FFF2-40B4-BE49-F238E27FC236}">
                <a16:creationId xmlns:a16="http://schemas.microsoft.com/office/drawing/2014/main" id="{8C0553DF-42BB-49F1-BAEC-9A864DDAE679}"/>
              </a:ext>
            </a:extLst>
          </p:cNvPr>
          <p:cNvSpPr/>
          <p:nvPr/>
        </p:nvSpPr>
        <p:spPr>
          <a:xfrm rot="5400000">
            <a:off x="5737" y="2059754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8A810866-35B1-4D75-A86E-37C125E1E2E4}"/>
              </a:ext>
            </a:extLst>
          </p:cNvPr>
          <p:cNvSpPr/>
          <p:nvPr/>
        </p:nvSpPr>
        <p:spPr>
          <a:xfrm>
            <a:off x="687796" y="2828768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01" name="Pfeil nach links und rechts 132">
            <a:extLst>
              <a:ext uri="{FF2B5EF4-FFF2-40B4-BE49-F238E27FC236}">
                <a16:creationId xmlns:a16="http://schemas.microsoft.com/office/drawing/2014/main" id="{53EED62A-67E2-49E7-9147-78835D665EB9}"/>
              </a:ext>
            </a:extLst>
          </p:cNvPr>
          <p:cNvSpPr/>
          <p:nvPr/>
        </p:nvSpPr>
        <p:spPr>
          <a:xfrm rot="5400000">
            <a:off x="8321" y="3221403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BE783850-164D-4918-B352-C9C47F2EEEDD}"/>
              </a:ext>
            </a:extLst>
          </p:cNvPr>
          <p:cNvSpPr/>
          <p:nvPr/>
        </p:nvSpPr>
        <p:spPr>
          <a:xfrm>
            <a:off x="691676" y="3990417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03" name="Pfeil nach links und rechts 132">
            <a:extLst>
              <a:ext uri="{FF2B5EF4-FFF2-40B4-BE49-F238E27FC236}">
                <a16:creationId xmlns:a16="http://schemas.microsoft.com/office/drawing/2014/main" id="{EB21C4CC-65DA-444F-B545-8744D50B8450}"/>
              </a:ext>
            </a:extLst>
          </p:cNvPr>
          <p:cNvSpPr/>
          <p:nvPr/>
        </p:nvSpPr>
        <p:spPr>
          <a:xfrm rot="5400000">
            <a:off x="12201" y="4383052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Pfeil: Chevron 10">
            <a:extLst>
              <a:ext uri="{FF2B5EF4-FFF2-40B4-BE49-F238E27FC236}">
                <a16:creationId xmlns:a16="http://schemas.microsoft.com/office/drawing/2014/main" id="{40173AD5-5CF1-4EA1-A80F-2CB87230B5F3}"/>
              </a:ext>
            </a:extLst>
          </p:cNvPr>
          <p:cNvSpPr/>
          <p:nvPr/>
        </p:nvSpPr>
        <p:spPr>
          <a:xfrm>
            <a:off x="7853916" y="2329383"/>
            <a:ext cx="881942" cy="2206458"/>
          </a:xfrm>
          <a:prstGeom prst="chevron">
            <a:avLst>
              <a:gd name="adj" fmla="val 6977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4BFEDCD-A922-44F4-9D2D-B4E14E8368CB}"/>
              </a:ext>
            </a:extLst>
          </p:cNvPr>
          <p:cNvSpPr txBox="1"/>
          <p:nvPr/>
        </p:nvSpPr>
        <p:spPr>
          <a:xfrm rot="3621392">
            <a:off x="7984581" y="2785681"/>
            <a:ext cx="689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Arial" pitchFamily="34" charset="0"/>
                <a:cs typeface="Arial" pitchFamily="34" charset="0"/>
              </a:rPr>
              <a:t>Margin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E5AECD99-B4DB-47E7-B47D-6650BD6E9B57}"/>
              </a:ext>
            </a:extLst>
          </p:cNvPr>
          <p:cNvSpPr txBox="1"/>
          <p:nvPr/>
        </p:nvSpPr>
        <p:spPr>
          <a:xfrm rot="7108458">
            <a:off x="7974312" y="3828521"/>
            <a:ext cx="6896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Arial" pitchFamily="34" charset="0"/>
                <a:cs typeface="Arial" pitchFamily="34" charset="0"/>
              </a:rPr>
              <a:t>Margin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59D322C1-94B5-4CD1-8729-15887A4FBD00}"/>
              </a:ext>
            </a:extLst>
          </p:cNvPr>
          <p:cNvSpPr/>
          <p:nvPr/>
        </p:nvSpPr>
        <p:spPr>
          <a:xfrm>
            <a:off x="1839380" y="5426154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06" name="Pfeil nach links und rechts 132">
            <a:extLst>
              <a:ext uri="{FF2B5EF4-FFF2-40B4-BE49-F238E27FC236}">
                <a16:creationId xmlns:a16="http://schemas.microsoft.com/office/drawing/2014/main" id="{5E0A42B4-2952-406B-B5F6-BE1EC9746AD3}"/>
              </a:ext>
            </a:extLst>
          </p:cNvPr>
          <p:cNvSpPr/>
          <p:nvPr/>
        </p:nvSpPr>
        <p:spPr>
          <a:xfrm rot="5400000">
            <a:off x="1159905" y="5818789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0" name="Rechteck 109">
            <a:extLst>
              <a:ext uri="{FF2B5EF4-FFF2-40B4-BE49-F238E27FC236}">
                <a16:creationId xmlns:a16="http://schemas.microsoft.com/office/drawing/2014/main" id="{6E52E51C-1D53-4E55-864C-BA3062047B0E}"/>
              </a:ext>
            </a:extLst>
          </p:cNvPr>
          <p:cNvSpPr/>
          <p:nvPr/>
        </p:nvSpPr>
        <p:spPr>
          <a:xfrm>
            <a:off x="4919488" y="5429354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11" name="Pfeil nach links und rechts 132">
            <a:extLst>
              <a:ext uri="{FF2B5EF4-FFF2-40B4-BE49-F238E27FC236}">
                <a16:creationId xmlns:a16="http://schemas.microsoft.com/office/drawing/2014/main" id="{9F275E73-688F-4F2E-9FF0-010F12FF3571}"/>
              </a:ext>
            </a:extLst>
          </p:cNvPr>
          <p:cNvSpPr/>
          <p:nvPr/>
        </p:nvSpPr>
        <p:spPr>
          <a:xfrm rot="5400000">
            <a:off x="4240013" y="5821989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" name="Rechteck 112">
            <a:extLst>
              <a:ext uri="{FF2B5EF4-FFF2-40B4-BE49-F238E27FC236}">
                <a16:creationId xmlns:a16="http://schemas.microsoft.com/office/drawing/2014/main" id="{28D4B066-EA09-4980-A211-7682B827C52E}"/>
              </a:ext>
            </a:extLst>
          </p:cNvPr>
          <p:cNvSpPr/>
          <p:nvPr/>
        </p:nvSpPr>
        <p:spPr>
          <a:xfrm>
            <a:off x="7999596" y="5403036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14" name="Pfeil nach links und rechts 132">
            <a:extLst>
              <a:ext uri="{FF2B5EF4-FFF2-40B4-BE49-F238E27FC236}">
                <a16:creationId xmlns:a16="http://schemas.microsoft.com/office/drawing/2014/main" id="{5F3DCAF3-CF4D-468A-8664-EB5B552AA3A1}"/>
              </a:ext>
            </a:extLst>
          </p:cNvPr>
          <p:cNvSpPr/>
          <p:nvPr/>
        </p:nvSpPr>
        <p:spPr>
          <a:xfrm rot="5400000">
            <a:off x="7320121" y="5795671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86" name="Gewinkelte Verbindung 103">
            <a:extLst>
              <a:ext uri="{FF2B5EF4-FFF2-40B4-BE49-F238E27FC236}">
                <a16:creationId xmlns:a16="http://schemas.microsoft.com/office/drawing/2014/main" id="{D805E127-0B1F-44BB-BB39-0A37AA2D6E4D}"/>
              </a:ext>
            </a:extLst>
          </p:cNvPr>
          <p:cNvCxnSpPr>
            <a:cxnSpLocks/>
            <a:stCxn id="72" idx="6"/>
            <a:endCxn id="146" idx="1"/>
          </p:cNvCxnSpPr>
          <p:nvPr/>
        </p:nvCxnSpPr>
        <p:spPr>
          <a:xfrm flipV="1">
            <a:off x="7697509" y="2149104"/>
            <a:ext cx="2004224" cy="602131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winkelte Verbindung 103">
            <a:extLst>
              <a:ext uri="{FF2B5EF4-FFF2-40B4-BE49-F238E27FC236}">
                <a16:creationId xmlns:a16="http://schemas.microsoft.com/office/drawing/2014/main" id="{3D4E4EA8-732F-42A5-BF54-B83A83EE0F48}"/>
              </a:ext>
            </a:extLst>
          </p:cNvPr>
          <p:cNvCxnSpPr>
            <a:cxnSpLocks/>
            <a:stCxn id="68" idx="0"/>
            <a:endCxn id="150" idx="1"/>
          </p:cNvCxnSpPr>
          <p:nvPr/>
        </p:nvCxnSpPr>
        <p:spPr>
          <a:xfrm rot="16200000" flipH="1">
            <a:off x="8611991" y="3376197"/>
            <a:ext cx="152474" cy="2039937"/>
          </a:xfrm>
          <a:prstGeom prst="bentConnector4">
            <a:avLst>
              <a:gd name="adj1" fmla="val 16146"/>
              <a:gd name="adj2" fmla="val 50779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winkelte Verbindung 103">
            <a:extLst>
              <a:ext uri="{FF2B5EF4-FFF2-40B4-BE49-F238E27FC236}">
                <a16:creationId xmlns:a16="http://schemas.microsoft.com/office/drawing/2014/main" id="{84C6DA75-970E-4806-B31A-BA6D5640EB0E}"/>
              </a:ext>
            </a:extLst>
          </p:cNvPr>
          <p:cNvCxnSpPr>
            <a:cxnSpLocks/>
            <a:stCxn id="102" idx="3"/>
          </p:cNvCxnSpPr>
          <p:nvPr/>
        </p:nvCxnSpPr>
        <p:spPr>
          <a:xfrm flipV="1">
            <a:off x="2491676" y="4354155"/>
            <a:ext cx="1346132" cy="114842"/>
          </a:xfrm>
          <a:prstGeom prst="bentConnector3">
            <a:avLst>
              <a:gd name="adj1" fmla="val 50000"/>
            </a:avLst>
          </a:prstGeom>
          <a:ln w="9525">
            <a:solidFill>
              <a:srgbClr val="5A78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hteck 145">
            <a:extLst>
              <a:ext uri="{FF2B5EF4-FFF2-40B4-BE49-F238E27FC236}">
                <a16:creationId xmlns:a16="http://schemas.microsoft.com/office/drawing/2014/main" id="{944CDF63-206E-4456-A899-5590143A2933}"/>
              </a:ext>
            </a:extLst>
          </p:cNvPr>
          <p:cNvSpPr/>
          <p:nvPr/>
        </p:nvSpPr>
        <p:spPr>
          <a:xfrm>
            <a:off x="9701733" y="1670524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47" name="Pfeil nach links und rechts 132">
            <a:extLst>
              <a:ext uri="{FF2B5EF4-FFF2-40B4-BE49-F238E27FC236}">
                <a16:creationId xmlns:a16="http://schemas.microsoft.com/office/drawing/2014/main" id="{DC6BA6B7-BDB6-429A-B13E-87788EC2AF23}"/>
              </a:ext>
            </a:extLst>
          </p:cNvPr>
          <p:cNvSpPr/>
          <p:nvPr/>
        </p:nvSpPr>
        <p:spPr>
          <a:xfrm rot="5400000">
            <a:off x="11249481" y="2074090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8" name="Rechteck 147">
            <a:extLst>
              <a:ext uri="{FF2B5EF4-FFF2-40B4-BE49-F238E27FC236}">
                <a16:creationId xmlns:a16="http://schemas.microsoft.com/office/drawing/2014/main" id="{3176DAFA-CB12-4FA8-884B-68120D130492}"/>
              </a:ext>
            </a:extLst>
          </p:cNvPr>
          <p:cNvSpPr/>
          <p:nvPr/>
        </p:nvSpPr>
        <p:spPr>
          <a:xfrm>
            <a:off x="9704317" y="2832173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49" name="Pfeil nach links und rechts 132">
            <a:extLst>
              <a:ext uri="{FF2B5EF4-FFF2-40B4-BE49-F238E27FC236}">
                <a16:creationId xmlns:a16="http://schemas.microsoft.com/office/drawing/2014/main" id="{3F6DBA0B-FC90-433B-977E-7208A4DA4EA3}"/>
              </a:ext>
            </a:extLst>
          </p:cNvPr>
          <p:cNvSpPr/>
          <p:nvPr/>
        </p:nvSpPr>
        <p:spPr>
          <a:xfrm rot="5400000">
            <a:off x="11249481" y="3247327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6004A39A-3F13-4ADF-879E-FB1932535ECE}"/>
              </a:ext>
            </a:extLst>
          </p:cNvPr>
          <p:cNvSpPr/>
          <p:nvPr/>
        </p:nvSpPr>
        <p:spPr>
          <a:xfrm>
            <a:off x="9708197" y="3993822"/>
            <a:ext cx="180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rgbClr val="A0B4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b" anchorCtr="0"/>
          <a:lstStyle/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+ Pros</a:t>
            </a:r>
          </a:p>
          <a:p>
            <a:endParaRPr lang="en-US" sz="1100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marL="85725" indent="-85725">
              <a:buFontTx/>
              <a:buChar char="-"/>
            </a:pPr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Cons</a:t>
            </a:r>
          </a:p>
          <a:p>
            <a:r>
              <a:rPr lang="en-US" sz="1100" i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Cons</a:t>
            </a:r>
          </a:p>
        </p:txBody>
      </p:sp>
      <p:sp>
        <p:nvSpPr>
          <p:cNvPr id="151" name="Pfeil nach links und rechts 132">
            <a:extLst>
              <a:ext uri="{FF2B5EF4-FFF2-40B4-BE49-F238E27FC236}">
                <a16:creationId xmlns:a16="http://schemas.microsoft.com/office/drawing/2014/main" id="{E1FB230C-FEEB-49F4-BD16-1C66B1E8FC14}"/>
              </a:ext>
            </a:extLst>
          </p:cNvPr>
          <p:cNvSpPr/>
          <p:nvPr/>
        </p:nvSpPr>
        <p:spPr>
          <a:xfrm rot="5400000">
            <a:off x="11249481" y="4385561"/>
            <a:ext cx="892910" cy="177392"/>
          </a:xfrm>
          <a:prstGeom prst="leftRightArrow">
            <a:avLst>
              <a:gd name="adj1" fmla="val 60812"/>
              <a:gd name="adj2" fmla="val 50000"/>
            </a:avLst>
          </a:prstGeom>
          <a:gradFill flip="none" rotWithShape="1">
            <a:gsLst>
              <a:gs pos="99310">
                <a:srgbClr val="44727E"/>
              </a:gs>
              <a:gs pos="0">
                <a:srgbClr val="C00000"/>
              </a:gs>
              <a:gs pos="50000">
                <a:schemeClr val="bg1">
                  <a:lumMod val="85000"/>
                </a:schemeClr>
              </a:gs>
              <a:gs pos="52000">
                <a:srgbClr val="5DA892"/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de-DE" sz="1000" b="1" dirty="0" err="1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54" name="Gerader Verbinder 153">
            <a:extLst>
              <a:ext uri="{FF2B5EF4-FFF2-40B4-BE49-F238E27FC236}">
                <a16:creationId xmlns:a16="http://schemas.microsoft.com/office/drawing/2014/main" id="{02968D3D-0F40-421B-9BCD-0EBFAFFA6CF4}"/>
              </a:ext>
            </a:extLst>
          </p:cNvPr>
          <p:cNvCxnSpPr>
            <a:cxnSpLocks/>
            <a:endCxn id="148" idx="1"/>
          </p:cNvCxnSpPr>
          <p:nvPr/>
        </p:nvCxnSpPr>
        <p:spPr>
          <a:xfrm>
            <a:off x="7667831" y="3290240"/>
            <a:ext cx="2036486" cy="20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205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4" grpId="0" animBg="1"/>
      <p:bldP spid="100" grpId="0" animBg="1"/>
      <p:bldP spid="101" grpId="0" animBg="1"/>
      <p:bldP spid="102" grpId="0" animBg="1"/>
      <p:bldP spid="103" grpId="0" animBg="1"/>
      <p:bldP spid="105" grpId="0" animBg="1"/>
      <p:bldP spid="106" grpId="0" animBg="1"/>
      <p:bldP spid="110" grpId="0" animBg="1"/>
      <p:bldP spid="111" grpId="0" animBg="1"/>
      <p:bldP spid="113" grpId="0" animBg="1"/>
      <p:bldP spid="114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Macintosh PowerPoint</Application>
  <PresentationFormat>Breitbild</PresentationFormat>
  <Paragraphs>59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1_Office</vt:lpstr>
      <vt:lpstr>Office</vt:lpstr>
      <vt:lpstr>think-cell Folie</vt:lpstr>
      <vt:lpstr>Value Chain Analysis Advanced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BCG Matrix</dc:title>
  <dc:creator>Christina  Schmidt</dc:creator>
  <cp:lastModifiedBy>Christina  Schmidt</cp:lastModifiedBy>
  <cp:revision>27</cp:revision>
  <dcterms:created xsi:type="dcterms:W3CDTF">2019-03-05T19:37:05Z</dcterms:created>
  <dcterms:modified xsi:type="dcterms:W3CDTF">2019-08-29T19:09:55Z</dcterms:modified>
</cp:coreProperties>
</file>