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heme/theme3.xml" ContentType="application/vnd.openxmlformats-officedocument.theme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  <p:sldMasterId id="2147483728" r:id="rId2"/>
  </p:sldMasterIdLst>
  <p:notesMasterIdLst>
    <p:notesMasterId r:id="rId8"/>
  </p:notesMasterIdLst>
  <p:sldIdLst>
    <p:sldId id="373" r:id="rId3"/>
    <p:sldId id="376" r:id="rId4"/>
    <p:sldId id="371" r:id="rId5"/>
    <p:sldId id="374" r:id="rId6"/>
    <p:sldId id="375" r:id="rId7"/>
  </p:sldIdLst>
  <p:sldSz cx="12192000" cy="6858000"/>
  <p:notesSz cx="6797675" cy="9926638"/>
  <p:custDataLst>
    <p:tags r:id="rId9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7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44546A"/>
    <a:srgbClr val="B25147"/>
    <a:srgbClr val="BFBFBE"/>
    <a:srgbClr val="35AB91"/>
    <a:srgbClr val="44727E"/>
    <a:srgbClr val="A6A6A6"/>
    <a:srgbClr val="DC6E00"/>
    <a:srgbClr val="F0A239"/>
    <a:srgbClr val="5DA892"/>
    <a:srgbClr val="A8BD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537" autoAdjust="0"/>
    <p:restoredTop sz="93725" autoAdjust="0"/>
  </p:normalViewPr>
  <p:slideViewPr>
    <p:cSldViewPr>
      <p:cViewPr varScale="1">
        <p:scale>
          <a:sx n="110" d="100"/>
          <a:sy n="110" d="100"/>
        </p:scale>
        <p:origin x="368" y="184"/>
      </p:cViewPr>
      <p:guideLst>
        <p:guide orient="horz" pos="238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tags" Target="tags/tag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55ECEB-5993-419A-A88E-DE0AA28C9EB0}" type="datetimeFigureOut">
              <a:rPr lang="de-DE" smtClean="0"/>
              <a:t>23.06.20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826AFD-8D35-440C-98D2-3CEB164CDE1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353220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3.png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.jpeg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8.xml"/><Relationship Id="rId2" Type="http://schemas.openxmlformats.org/officeDocument/2006/relationships/tags" Target="../tags/tag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10.xml"/><Relationship Id="rId2" Type="http://schemas.openxmlformats.org/officeDocument/2006/relationships/tags" Target="../tags/tag9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5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6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tags" Target="../tags/tag18.xml"/><Relationship Id="rId2" Type="http://schemas.openxmlformats.org/officeDocument/2006/relationships/tags" Target="../tags/tag1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9.bin"/><Relationship Id="rId4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02C00E-24D6-6D46-91EF-22D77F5552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22171D0-D3E6-D24C-A073-B0DE6E599B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78AB277-361A-D44F-81F8-075BA065A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23.06.20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9A4E840-6A0C-6F4E-B5D9-FECEDF254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6DA68EB-357D-5649-9BE4-E4F3C994A0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54361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4C89FC-94AA-C74D-9175-559AD0FAF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A1CEB8E-3FEF-FD4C-AEEC-A8A4A76CD2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CB39C45-778F-4241-8230-17A79F1B1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23.06.20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65B23BD-D4E4-2442-9152-AD4549E717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67D0266-6465-1F4C-86AB-151D2D0F2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5511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502B8040-A28B-B347-BD8C-5EA0D6B27A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2DC78F5-DB66-E64C-96FD-851181D113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23DDCC4-E6B7-DE4E-8F64-5459E5E996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23.06.20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1804C0D-9A01-D94A-8D4B-3783AC324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49AB533-E8AB-784D-9B50-591B17607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859507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kt 8" hidden="1">
            <a:extLst>
              <a:ext uri="{FF2B5EF4-FFF2-40B4-BE49-F238E27FC236}">
                <a16:creationId xmlns:a16="http://schemas.microsoft.com/office/drawing/2014/main" id="{024FF4B3-15F0-469A-9F6A-F265F4B7DFE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2118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712" name="think-cell Folie" r:id="rId5" imgW="415" imgH="416" progId="TCLayout.ActiveDocument.1">
                  <p:embed/>
                </p:oleObj>
              </mc:Choice>
              <mc:Fallback>
                <p:oleObj name="think-cell Folie" r:id="rId5" imgW="415" imgH="416" progId="TCLayout.ActiveDocument.1">
                  <p:embed/>
                  <p:pic>
                    <p:nvPicPr>
                      <p:cNvPr id="9" name="Objekt 8" hidden="1">
                        <a:extLst>
                          <a:ext uri="{FF2B5EF4-FFF2-40B4-BE49-F238E27FC236}">
                            <a16:creationId xmlns:a16="http://schemas.microsoft.com/office/drawing/2014/main" id="{024FF4B3-15F0-469A-9F6A-F265F4B7DF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hteck 7" hidden="1">
            <a:extLst>
              <a:ext uri="{FF2B5EF4-FFF2-40B4-BE49-F238E27FC236}">
                <a16:creationId xmlns:a16="http://schemas.microsoft.com/office/drawing/2014/main" id="{78734AFF-CF71-4CE5-91DA-87DCFD55AAC6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211667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070" y="293407"/>
            <a:ext cx="10878298" cy="471270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6157" y="1499617"/>
            <a:ext cx="10972800" cy="449340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6C0620A0-6FA4-4424-A847-814152FEDD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6156" y="812783"/>
            <a:ext cx="5014250" cy="39211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rgbClr val="656564"/>
                </a:solidFill>
              </a:defRPr>
            </a:lvl1pPr>
          </a:lstStyle>
          <a:p>
            <a:pPr lvl="0"/>
            <a:r>
              <a:rPr lang="de-DE" dirty="0"/>
              <a:t>Put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subtitle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582359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 hidden="1">
            <a:extLst>
              <a:ext uri="{FF2B5EF4-FFF2-40B4-BE49-F238E27FC236}">
                <a16:creationId xmlns:a16="http://schemas.microsoft.com/office/drawing/2014/main" id="{5866DBD5-BBEC-437B-B37F-6BF2755FDAB4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13359016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631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fik 4">
            <a:extLst>
              <a:ext uri="{FF2B5EF4-FFF2-40B4-BE49-F238E27FC236}">
                <a16:creationId xmlns:a16="http://schemas.microsoft.com/office/drawing/2014/main" id="{0497CA38-8086-4A83-A292-86607C7F0CC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8"/>
            <a:ext cx="12186138" cy="4608512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5F2911CE-ED18-40C6-9BEB-5257E2C24DCC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88288" y="5805264"/>
            <a:ext cx="3121341" cy="619621"/>
          </a:xfrm>
          <a:prstGeom prst="rect">
            <a:avLst/>
          </a:prstGeom>
        </p:spPr>
      </p:pic>
      <p:sp>
        <p:nvSpPr>
          <p:cNvPr id="7" name="Textplatzhalter 20">
            <a:extLst>
              <a:ext uri="{FF2B5EF4-FFF2-40B4-BE49-F238E27FC236}">
                <a16:creationId xmlns:a16="http://schemas.microsoft.com/office/drawing/2014/main" id="{42609E44-ECAF-4B1E-96D4-0E9E93E98BA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7368" y="5473558"/>
            <a:ext cx="4148635" cy="457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rgbClr val="0034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625211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kt 8" hidden="1">
            <a:extLst>
              <a:ext uri="{FF2B5EF4-FFF2-40B4-BE49-F238E27FC236}">
                <a16:creationId xmlns:a16="http://schemas.microsoft.com/office/drawing/2014/main" id="{024FF4B3-15F0-469A-9F6A-F265F4B7DFE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276797236"/>
              </p:ext>
            </p:extLst>
          </p:nvPr>
        </p:nvGraphicFramePr>
        <p:xfrm>
          <a:off x="2118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79" name="think-cell Folie" r:id="rId5" imgW="415" imgH="416" progId="TCLayout.ActiveDocument.1">
                  <p:embed/>
                </p:oleObj>
              </mc:Choice>
              <mc:Fallback>
                <p:oleObj name="think-cell Folie" r:id="rId5" imgW="415" imgH="416" progId="TCLayout.ActiveDocument.1">
                  <p:embed/>
                  <p:pic>
                    <p:nvPicPr>
                      <p:cNvPr id="9" name="Objekt 8" hidden="1">
                        <a:extLst>
                          <a:ext uri="{FF2B5EF4-FFF2-40B4-BE49-F238E27FC236}">
                            <a16:creationId xmlns:a16="http://schemas.microsoft.com/office/drawing/2014/main" id="{024FF4B3-15F0-469A-9F6A-F265F4B7DF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hteck 7" hidden="1">
            <a:extLst>
              <a:ext uri="{FF2B5EF4-FFF2-40B4-BE49-F238E27FC236}">
                <a16:creationId xmlns:a16="http://schemas.microsoft.com/office/drawing/2014/main" id="{78734AFF-CF71-4CE5-91DA-87DCFD55AAC6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211667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070" y="293407"/>
            <a:ext cx="10878298" cy="471270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6157" y="1499617"/>
            <a:ext cx="10972800" cy="449340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6C0620A0-6FA4-4424-A847-814152FEDD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6156" y="812783"/>
            <a:ext cx="5014250" cy="39211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rgbClr val="656564"/>
                </a:solidFill>
              </a:defRPr>
            </a:lvl1pPr>
          </a:lstStyle>
          <a:p>
            <a:pPr lvl="0"/>
            <a:r>
              <a:rPr lang="de-DE" dirty="0"/>
              <a:t>Put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subtitle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201300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kt 8" hidden="1">
            <a:extLst>
              <a:ext uri="{FF2B5EF4-FFF2-40B4-BE49-F238E27FC236}">
                <a16:creationId xmlns:a16="http://schemas.microsoft.com/office/drawing/2014/main" id="{024FF4B3-15F0-469A-9F6A-F265F4B7DFE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041062237"/>
              </p:ext>
            </p:extLst>
          </p:nvPr>
        </p:nvGraphicFramePr>
        <p:xfrm>
          <a:off x="2118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252" name="think-cell Folie" r:id="rId5" imgW="415" imgH="416" progId="TCLayout.ActiveDocument.1">
                  <p:embed/>
                </p:oleObj>
              </mc:Choice>
              <mc:Fallback>
                <p:oleObj name="think-cell Folie" r:id="rId5" imgW="415" imgH="416" progId="TCLayout.ActiveDocument.1">
                  <p:embed/>
                  <p:pic>
                    <p:nvPicPr>
                      <p:cNvPr id="9" name="Objekt 8" hidden="1">
                        <a:extLst>
                          <a:ext uri="{FF2B5EF4-FFF2-40B4-BE49-F238E27FC236}">
                            <a16:creationId xmlns:a16="http://schemas.microsoft.com/office/drawing/2014/main" id="{024FF4B3-15F0-469A-9F6A-F265F4B7DF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hteck 7" hidden="1">
            <a:extLst>
              <a:ext uri="{FF2B5EF4-FFF2-40B4-BE49-F238E27FC236}">
                <a16:creationId xmlns:a16="http://schemas.microsoft.com/office/drawing/2014/main" id="{78734AFF-CF71-4CE5-91DA-87DCFD55AAC6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211667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070" y="293407"/>
            <a:ext cx="10878298" cy="471270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6157" y="1499617"/>
            <a:ext cx="10972800" cy="449340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6C0620A0-6FA4-4424-A847-814152FEDD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6156" y="812783"/>
            <a:ext cx="5014250" cy="39211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rgbClr val="656564"/>
                </a:solidFill>
              </a:defRPr>
            </a:lvl1pPr>
          </a:lstStyle>
          <a:p>
            <a:pPr lvl="0"/>
            <a:r>
              <a:rPr lang="de-DE" dirty="0"/>
              <a:t>Put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subtitle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06428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el und Inhalt"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kt 8" hidden="1">
            <a:extLst>
              <a:ext uri="{FF2B5EF4-FFF2-40B4-BE49-F238E27FC236}">
                <a16:creationId xmlns:a16="http://schemas.microsoft.com/office/drawing/2014/main" id="{024FF4B3-15F0-469A-9F6A-F265F4B7DFE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962348763"/>
              </p:ext>
            </p:extLst>
          </p:nvPr>
        </p:nvGraphicFramePr>
        <p:xfrm>
          <a:off x="2118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042" name="think-cell Folie" r:id="rId5" imgW="415" imgH="416" progId="TCLayout.ActiveDocument.1">
                  <p:embed/>
                </p:oleObj>
              </mc:Choice>
              <mc:Fallback>
                <p:oleObj name="think-cell Folie" r:id="rId5" imgW="415" imgH="416" progId="TCLayout.ActiveDocument.1">
                  <p:embed/>
                  <p:pic>
                    <p:nvPicPr>
                      <p:cNvPr id="9" name="Objekt 8" hidden="1">
                        <a:extLst>
                          <a:ext uri="{FF2B5EF4-FFF2-40B4-BE49-F238E27FC236}">
                            <a16:creationId xmlns:a16="http://schemas.microsoft.com/office/drawing/2014/main" id="{024FF4B3-15F0-469A-9F6A-F265F4B7DF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hteck 7" hidden="1">
            <a:extLst>
              <a:ext uri="{FF2B5EF4-FFF2-40B4-BE49-F238E27FC236}">
                <a16:creationId xmlns:a16="http://schemas.microsoft.com/office/drawing/2014/main" id="{78734AFF-CF71-4CE5-91DA-87DCFD55AAC6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211667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070" y="293407"/>
            <a:ext cx="10878298" cy="471270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6157" y="1499617"/>
            <a:ext cx="10972800" cy="449340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6C0620A0-6FA4-4424-A847-814152FEDD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6156" y="812783"/>
            <a:ext cx="5014250" cy="39211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rgbClr val="656564"/>
                </a:solidFill>
              </a:defRPr>
            </a:lvl1pPr>
          </a:lstStyle>
          <a:p>
            <a:pPr lvl="0"/>
            <a:r>
              <a:rPr lang="de-DE" dirty="0"/>
              <a:t>Put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subtitle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392467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 hidden="1">
            <a:extLst>
              <a:ext uri="{FF2B5EF4-FFF2-40B4-BE49-F238E27FC236}">
                <a16:creationId xmlns:a16="http://schemas.microsoft.com/office/drawing/2014/main" id="{084BC617-70E0-4BF3-BDAC-3D0238FBCFF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19015293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530" name="think-cell Folie" r:id="rId5" imgW="338" imgH="338" progId="TCLayout.ActiveDocument.1">
                  <p:embed/>
                </p:oleObj>
              </mc:Choice>
              <mc:Fallback>
                <p:oleObj name="think-cell Folie" r:id="rId5" imgW="338" imgH="33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hteck 1" hidden="1">
            <a:extLst>
              <a:ext uri="{FF2B5EF4-FFF2-40B4-BE49-F238E27FC236}">
                <a16:creationId xmlns:a16="http://schemas.microsoft.com/office/drawing/2014/main" id="{194D8A73-A75D-4D8E-80E9-C1993117B43E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03142F2-9013-4767-BCE2-03B227EB1A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8070" y="293407"/>
            <a:ext cx="10878298" cy="471270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6" name="Textplatzhalter 10">
            <a:extLst>
              <a:ext uri="{FF2B5EF4-FFF2-40B4-BE49-F238E27FC236}">
                <a16:creationId xmlns:a16="http://schemas.microsoft.com/office/drawing/2014/main" id="{6CCA563E-429C-4434-8BD2-1A32B879B12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6156" y="812783"/>
            <a:ext cx="5014250" cy="39211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rgbClr val="656564"/>
                </a:solidFill>
              </a:defRPr>
            </a:lvl1pPr>
          </a:lstStyle>
          <a:p>
            <a:pPr lvl="0"/>
            <a:r>
              <a:rPr lang="de-DE" dirty="0"/>
              <a:t>Put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subtitle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de-DE" dirty="0"/>
          </a:p>
        </p:txBody>
      </p:sp>
      <p:sp>
        <p:nvSpPr>
          <p:cNvPr id="13" name="Bildplatzhalter 12">
            <a:extLst>
              <a:ext uri="{FF2B5EF4-FFF2-40B4-BE49-F238E27FC236}">
                <a16:creationId xmlns:a16="http://schemas.microsoft.com/office/drawing/2014/main" id="{DFB0C07B-77C7-4A4E-889D-26DE571079D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15951" y="1484784"/>
            <a:ext cx="2023665" cy="4593679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27" name="Bildplatzhalter 12">
            <a:extLst>
              <a:ext uri="{FF2B5EF4-FFF2-40B4-BE49-F238E27FC236}">
                <a16:creationId xmlns:a16="http://schemas.microsoft.com/office/drawing/2014/main" id="{C6E87118-92D8-4571-885E-AFD178D1509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2848396" y="1481325"/>
            <a:ext cx="2023665" cy="4593679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28" name="Bildplatzhalter 12">
            <a:extLst>
              <a:ext uri="{FF2B5EF4-FFF2-40B4-BE49-F238E27FC236}">
                <a16:creationId xmlns:a16="http://schemas.microsoft.com/office/drawing/2014/main" id="{2852C9DA-CFE0-41A5-B9AE-16C1AD6B11F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080841" y="1481325"/>
            <a:ext cx="2023665" cy="4593679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29" name="Bildplatzhalter 12">
            <a:extLst>
              <a:ext uri="{FF2B5EF4-FFF2-40B4-BE49-F238E27FC236}">
                <a16:creationId xmlns:a16="http://schemas.microsoft.com/office/drawing/2014/main" id="{CA057589-E11B-4941-9B64-CCED2B0932A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7313286" y="1481325"/>
            <a:ext cx="2023665" cy="4593679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30" name="Bildplatzhalter 12">
            <a:extLst>
              <a:ext uri="{FF2B5EF4-FFF2-40B4-BE49-F238E27FC236}">
                <a16:creationId xmlns:a16="http://schemas.microsoft.com/office/drawing/2014/main" id="{B442A6B6-ED56-4B7B-A7F8-467E75BD152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545730" y="1481325"/>
            <a:ext cx="2023665" cy="4593679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4749866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55D02BA-6C32-534C-AA72-53103202F9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34A00A5-DDDA-6441-8F40-144BDF1512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73A3220-B885-2D48-82DF-0A2D81C42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23.06.20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7D7927E-FA01-9048-B154-A85419A8F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4D45F6B-7CA6-E746-B7C8-921233F79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372159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828219-3BA2-C147-A20C-746144E66A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874AF0B-C7CA-3746-95FC-410F58D190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CC0D4B4-FE28-944B-858C-FD49F67121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23.06.20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7FFD408-AE82-914A-837A-1B19887A7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0D1379D-9520-0648-A50E-8DE0664DF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9580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BBC011-5580-1147-B2CA-74CE8E5EB7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7B97274-70A9-A941-BA73-BD31828411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8C86CF9-2B71-7D4F-BD9D-A3B895A00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23.06.20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450FBF6-7101-3E4C-925D-D61CDE36E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19A8A00-571A-A743-9A57-518E3C851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3230425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226ADF-8107-FA4E-A04F-A371AA355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EE09D12-809F-9046-9025-9F712295F6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1F36CCE-B513-0441-AB99-899DEA3FC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23.06.20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B55959E-3E36-794F-B6B8-043D3BD02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FD48199-2686-4D44-9793-13AD90347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731440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97E4E2-D73F-BF4F-94BA-A274D7C57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881A30E-A539-5B40-8C2D-F4D9426914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593E6E1-7F56-ED46-9831-90EAD87F72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762F161-A661-4C4C-87E0-F8BDD13C3D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23.06.20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3D39A93-9A90-E047-BD0A-2885BCF82E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46D8EED-5393-1048-B9C7-D02CDE77D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320801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D3C1214-A127-B64D-B398-AF0433F6E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55B6C7D-13C7-3E4E-8815-E5F64280F9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2FA0D2F-3EE4-7B42-8689-711932406D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015955B6-DF52-D64C-AA20-CFF267CF2F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786D10B7-A0DB-C24C-A5E4-326ED791DA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128D701B-8A71-704E-8D6B-A26AF91071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23.06.20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1D282E9-102A-A149-8F4A-8B85F0F54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B3015557-1C2C-6A4D-93AB-691F0CFB8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994512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5A5F1DE-5F77-2B47-9B9A-B25FDFE1BE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ED1817C-EB1E-2946-A4E2-C9D3A276A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23.06.20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A516699-E9D6-1D4C-B739-CCF26C0114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A70B319-5919-1148-8CF9-685496A9A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1581722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81AF1396-8167-FF4D-A614-BD73E9C38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23.06.20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CD220FE5-8D8B-2744-99B4-22B36FEB4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ECAAA4D-1463-294B-8D29-EEA32D4BB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0318317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AFA4F5-3F94-FE4B-BEBE-28A7B5D10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3463FCB-13E7-DC42-A1D0-7E404CBB00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5A9E663-4EB0-4E41-AA04-E529CBC404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4AF7B11-3489-BC49-8A96-41399E492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23.06.20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FB87408-15E5-884B-89C9-1BA315FF89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83DE418-E4C4-6D46-B385-D19F3E287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1167880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0C09D0-A7E5-CA48-941F-B8D62FF588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2B380C36-D55B-7E4C-95DE-0659AC0C6A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6D542D0-35CD-FE4B-829C-BF9554F6B0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E9436EA-F7DB-5D4F-8017-CBD07616A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23.06.20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72B93B7-2746-4E4E-A34F-10A56E411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45A7424-D540-7243-91D2-CC93F465E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0593696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0EC841-5C71-6246-9475-C84B925D6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721994E-B1C1-7E48-AFC1-B18D320E25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DA82F3B-6F62-0F49-9EBB-7E7DD9E8B7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23.06.20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DC885B4-3006-D14F-A4A3-388A74248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94C688C-AF20-5A4E-9633-3E59CA59B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4522998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78639CA0-1FAA-864F-ABC7-19408632EB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0670078-E223-9E41-802E-348704341D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FC92E19-3D1C-4F45-9DDE-0500516102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23.06.20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29C9244-86C3-954B-BEE9-77581BB50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78E9589-9FF3-944A-AC4F-8DB41DFA8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2563861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kt 8" hidden="1">
            <a:extLst>
              <a:ext uri="{FF2B5EF4-FFF2-40B4-BE49-F238E27FC236}">
                <a16:creationId xmlns:a16="http://schemas.microsoft.com/office/drawing/2014/main" id="{024FF4B3-15F0-469A-9F6A-F265F4B7DFE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2118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88" name="think-cell Folie" r:id="rId5" imgW="415" imgH="416" progId="TCLayout.ActiveDocument.1">
                  <p:embed/>
                </p:oleObj>
              </mc:Choice>
              <mc:Fallback>
                <p:oleObj name="think-cell Folie" r:id="rId5" imgW="415" imgH="416" progId="TCLayout.ActiveDocument.1">
                  <p:embed/>
                  <p:pic>
                    <p:nvPicPr>
                      <p:cNvPr id="9" name="Objekt 8" hidden="1">
                        <a:extLst>
                          <a:ext uri="{FF2B5EF4-FFF2-40B4-BE49-F238E27FC236}">
                            <a16:creationId xmlns:a16="http://schemas.microsoft.com/office/drawing/2014/main" id="{024FF4B3-15F0-469A-9F6A-F265F4B7DF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hteck 7" hidden="1">
            <a:extLst>
              <a:ext uri="{FF2B5EF4-FFF2-40B4-BE49-F238E27FC236}">
                <a16:creationId xmlns:a16="http://schemas.microsoft.com/office/drawing/2014/main" id="{78734AFF-CF71-4CE5-91DA-87DCFD55AAC6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211667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070" y="293407"/>
            <a:ext cx="10878298" cy="471270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6157" y="1499617"/>
            <a:ext cx="10972800" cy="449340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6C0620A0-6FA4-4424-A847-814152FEDD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6156" y="812783"/>
            <a:ext cx="5014250" cy="39211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rgbClr val="656564"/>
                </a:solidFill>
              </a:defRPr>
            </a:lvl1pPr>
          </a:lstStyle>
          <a:p>
            <a:pPr lvl="0"/>
            <a:r>
              <a:rPr lang="de-DE" dirty="0"/>
              <a:t>Put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subtitle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26128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7C9870-81FE-DE4E-A3B5-CBD292301C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73C82E2-4F2B-E74E-9CC8-6767E82526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1F530AF-D2A4-E54C-8C79-F8BEC82B5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23.06.20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A1C0B71-BFF7-BA45-B3C1-0B6530B71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421A43F-3474-E546-8997-A355E2132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571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26DB56-37BF-6945-AEE2-04961117B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42C437E-2420-CD48-A664-6A4400C91D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7673C10-9805-9B40-84D0-7505C39FCB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18467E0-8B3D-EB4A-821A-D85A7241A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23.06.20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6B540F2-1137-3D48-90DD-A71A382F5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3E14684-3F65-4C4C-8C5A-427492334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49314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253B6B-DEEE-2144-8A86-CF2836F776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124EDBC-3372-1B48-8C80-E589AE6E6D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20C1C6C-18D1-7B4B-B65F-3B69CB34B3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F686EF4-4279-3E48-AC6A-A688910539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6F42713D-FBCC-CA44-8C8E-F6D9D49D1F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76F5B1B5-57AB-CC46-A313-736F736A9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23.06.20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1B3AAB8A-B3B6-5340-A36D-E0B41DB0FD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997DA854-9B5C-EE45-B8FB-0EE31DC45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03727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6BBB6F-C347-594B-A535-5CD8E312E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2C4FC02E-8047-9E4B-81DC-46FD067BCF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23.06.20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2EE987C-A019-1C4A-9EC5-E42E3F41F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2FE7362-7526-EE42-B0E6-7B3BB8104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1904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EF5110BD-0CC8-484F-86BB-9D31A26E7C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23.06.20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915C5D08-132E-3547-8878-841BCA31F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C99CBDE-A5F1-CC4B-8427-7EC7A2E67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99085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213B29-61B9-874A-B03B-62F7888CA2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8557F03-DFCA-6740-818A-78DF151039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FF85103-D364-D54C-B479-E718EB809C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8C67347-1D3C-0844-BA02-F3B95E6D3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23.06.20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807407F-D77D-F14F-BB16-88DA28B440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007182A-9212-1A42-BF8E-35C3A6B0C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1355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15F77F-C389-4E49-B8FB-3245F3659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2E0ADA8E-3A4A-DC47-8232-160C8FE11B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8308C8C-DF2A-5442-A612-3114309525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825F1E3-C4CA-4E41-A5F3-638296F15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23.06.20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5A665C3-9A4C-A444-B9B3-2D31C9DBF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45EB821-DDA5-C548-8D85-69BACA421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61379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19" Type="http://schemas.openxmlformats.org/officeDocument/2006/relationships/vmlDrawing" Target="../drawings/vmlDrawing1.v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oleObject" Target="../embeddings/oleObject1.bin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theme" Target="../theme/theme2.xml"/><Relationship Id="rId18" Type="http://schemas.openxmlformats.org/officeDocument/2006/relationships/image" Target="../media/image1.emf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19.xml"/><Relationship Id="rId16" Type="http://schemas.openxmlformats.org/officeDocument/2006/relationships/tags" Target="../tags/tag16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tags" Target="../tags/tag15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vmlDrawing" Target="../drawings/vmlDrawing8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kt 7" hidden="1">
            <a:extLst>
              <a:ext uri="{FF2B5EF4-FFF2-40B4-BE49-F238E27FC236}">
                <a16:creationId xmlns:a16="http://schemas.microsoft.com/office/drawing/2014/main" id="{542D7FC3-4436-4347-9DAC-9B57E0338C2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0"/>
            </p:custDataLst>
            <p:extLst>
              <p:ext uri="{D42A27DB-BD31-4B8C-83A1-F6EECF244321}">
                <p14:modId xmlns:p14="http://schemas.microsoft.com/office/powerpoint/2010/main" val="53055283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186" name="think-cell Folie" r:id="rId22" imgW="360" imgH="360" progId="TCLayout.ActiveDocument.1">
                  <p:embed/>
                </p:oleObj>
              </mc:Choice>
              <mc:Fallback>
                <p:oleObj name="think-cell Folie" r:id="rId22" imgW="360" imgH="36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hteck 6" hidden="1">
            <a:extLst>
              <a:ext uri="{FF2B5EF4-FFF2-40B4-BE49-F238E27FC236}">
                <a16:creationId xmlns:a16="http://schemas.microsoft.com/office/drawing/2014/main" id="{2C644CD0-AFD2-4863-B299-8CA9BAB8A5B0}"/>
              </a:ext>
            </a:extLst>
          </p:cNvPr>
          <p:cNvSpPr/>
          <p:nvPr userDrawn="1">
            <p:custDataLst>
              <p:tags r:id="rId21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de-DE" sz="4400" b="0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2B762BD9-24D1-6442-BB0E-F21167095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D41D023-1571-D549-9DA0-0E8A800229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85D1B04-59E0-0A4C-9081-0B01EAAAE2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A4B536-F7AF-944A-9ADE-2033D9E83C3B}" type="datetimeFigureOut">
              <a:rPr lang="de-DE" smtClean="0"/>
              <a:t>23.06.20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7B697C8-CD4A-4442-9F8C-E53268027C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5367591-8258-D445-865F-1D7FE568E4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71676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686" r:id="rId13"/>
    <p:sldLayoutId id="2147483683" r:id="rId14"/>
    <p:sldLayoutId id="2147483688" r:id="rId15"/>
    <p:sldLayoutId id="2147483687" r:id="rId16"/>
    <p:sldLayoutId id="214748368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kt 7" hidden="1">
            <a:extLst>
              <a:ext uri="{FF2B5EF4-FFF2-40B4-BE49-F238E27FC236}">
                <a16:creationId xmlns:a16="http://schemas.microsoft.com/office/drawing/2014/main" id="{EB812DE3-54D6-4E45-9314-53AB9E036A2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5"/>
            </p:custDataLst>
            <p:extLst>
              <p:ext uri="{D42A27DB-BD31-4B8C-83A1-F6EECF244321}">
                <p14:modId xmlns:p14="http://schemas.microsoft.com/office/powerpoint/2010/main" val="42742407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7210" name="think-cell Folie" r:id="rId17" imgW="360" imgH="360" progId="TCLayout.ActiveDocument.1">
                  <p:embed/>
                </p:oleObj>
              </mc:Choice>
              <mc:Fallback>
                <p:oleObj name="think-cell Folie" r:id="rId17" imgW="360" imgH="36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hteck 6" hidden="1">
            <a:extLst>
              <a:ext uri="{FF2B5EF4-FFF2-40B4-BE49-F238E27FC236}">
                <a16:creationId xmlns:a16="http://schemas.microsoft.com/office/drawing/2014/main" id="{46EA1B23-5D56-48B6-A6CA-5CA1E9F2BE2F}"/>
              </a:ext>
            </a:extLst>
          </p:cNvPr>
          <p:cNvSpPr/>
          <p:nvPr userDrawn="1">
            <p:custDataLst>
              <p:tags r:id="rId16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de-DE" sz="4400" b="0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2176703B-D061-884A-88F6-3248B0711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14CE598-5E8F-B741-9F08-DC9379B98C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5C52A2A-742B-CF44-9700-99D00DFF6B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A4B536-F7AF-944A-9ADE-2033D9E83C3B}" type="datetimeFigureOut">
              <a:rPr lang="de-DE" smtClean="0"/>
              <a:t>23.06.20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B2EC5FF-4E16-FE4C-B1A2-25C7F07197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7EB20D1-13FF-FC47-BEDC-B72501E2A4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99237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20.xml"/><Relationship Id="rId7" Type="http://schemas.openxmlformats.org/officeDocument/2006/relationships/image" Target="../media/image6.png"/><Relationship Id="rId2" Type="http://schemas.openxmlformats.org/officeDocument/2006/relationships/tags" Target="../tags/tag19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10.bin"/><Relationship Id="rId4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22.xml"/><Relationship Id="rId7" Type="http://schemas.openxmlformats.org/officeDocument/2006/relationships/image" Target="../media/image6.png"/><Relationship Id="rId2" Type="http://schemas.openxmlformats.org/officeDocument/2006/relationships/tags" Target="../tags/tag21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10.bin"/><Relationship Id="rId4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7" Type="http://schemas.openxmlformats.org/officeDocument/2006/relationships/image" Target="../media/image6.png"/><Relationship Id="rId2" Type="http://schemas.openxmlformats.org/officeDocument/2006/relationships/tags" Target="../tags/tag23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10.bin"/><Relationship Id="rId4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26.xml"/><Relationship Id="rId7" Type="http://schemas.openxmlformats.org/officeDocument/2006/relationships/image" Target="../media/image6.png"/><Relationship Id="rId2" Type="http://schemas.openxmlformats.org/officeDocument/2006/relationships/tags" Target="../tags/tag25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10.bin"/><Relationship Id="rId4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7" Type="http://schemas.openxmlformats.org/officeDocument/2006/relationships/image" Target="../media/image6.png"/><Relationship Id="rId2" Type="http://schemas.openxmlformats.org/officeDocument/2006/relationships/tags" Target="../tags/tag27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10.bin"/><Relationship Id="rId4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Rechteck 197">
            <a:extLst>
              <a:ext uri="{FF2B5EF4-FFF2-40B4-BE49-F238E27FC236}">
                <a16:creationId xmlns:a16="http://schemas.microsoft.com/office/drawing/2014/main" id="{EE2FBCD5-4C3A-4240-8E64-8E7EFA5B3C32}"/>
              </a:ext>
            </a:extLst>
          </p:cNvPr>
          <p:cNvSpPr/>
          <p:nvPr/>
        </p:nvSpPr>
        <p:spPr>
          <a:xfrm>
            <a:off x="8013444" y="4149344"/>
            <a:ext cx="3754500" cy="188740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216000" rtlCol="0" anchor="ctr"/>
          <a:lstStyle/>
          <a:p>
            <a:pPr marL="285750" indent="-285750">
              <a:spcAft>
                <a:spcPts val="600"/>
              </a:spcAft>
              <a:buFont typeface="Wingdings" pitchFamily="2" charset="2"/>
              <a:buChar char="§"/>
            </a:pPr>
            <a:endParaRPr lang="en-GB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spcAft>
                <a:spcPts val="1200"/>
              </a:spcAft>
            </a:pPr>
            <a:r>
              <a:rPr lang="en-GB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Placeholder Header</a:t>
            </a:r>
          </a:p>
          <a:p>
            <a:pPr marL="285750" indent="-285750">
              <a:spcAft>
                <a:spcPts val="600"/>
              </a:spcAft>
              <a:buFont typeface="Wingdings" pitchFamily="2" charset="2"/>
              <a:buChar char="§"/>
            </a:pP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is a placeholder text </a:t>
            </a:r>
          </a:p>
          <a:p>
            <a:pPr marL="285750" indent="-285750">
              <a:spcAft>
                <a:spcPts val="600"/>
              </a:spcAft>
              <a:buFont typeface="Wingdings" pitchFamily="2" charset="2"/>
              <a:buChar char="§"/>
            </a:pP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Insert your own description here</a:t>
            </a:r>
          </a:p>
          <a:p>
            <a:pPr marL="285750" indent="-285750">
              <a:spcAft>
                <a:spcPts val="600"/>
              </a:spcAft>
              <a:buFont typeface="Wingdings" pitchFamily="2" charset="2"/>
              <a:buChar char="§"/>
            </a:pP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is a placeholder text </a:t>
            </a:r>
          </a:p>
          <a:p>
            <a:pPr marL="285750" indent="-285750">
              <a:spcAft>
                <a:spcPts val="600"/>
              </a:spcAft>
              <a:buFont typeface="Wingdings" pitchFamily="2" charset="2"/>
              <a:buChar char="§"/>
            </a:pP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is a placeholder text </a:t>
            </a:r>
          </a:p>
          <a:p>
            <a:pPr marL="285750" indent="-285750">
              <a:spcAft>
                <a:spcPts val="600"/>
              </a:spcAft>
              <a:buFont typeface="Wingdings" pitchFamily="2" charset="2"/>
              <a:buChar char="§"/>
            </a:pPr>
            <a:endParaRPr lang="en-GB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85750" indent="-285750">
              <a:buFont typeface="Wingdings" pitchFamily="2" charset="2"/>
              <a:buChar char="§"/>
            </a:pPr>
            <a:endParaRPr lang="en-GB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24" name="Objekt 23" hidden="1">
            <a:extLst>
              <a:ext uri="{FF2B5EF4-FFF2-40B4-BE49-F238E27FC236}">
                <a16:creationId xmlns:a16="http://schemas.microsoft.com/office/drawing/2014/main" id="{B8588DEF-90EF-4482-B7F7-7AFBC69F28BB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8429" name="think-cell Folie" r:id="rId5" imgW="359" imgH="360" progId="TCLayout.ActiveDocument.1">
                  <p:embed/>
                </p:oleObj>
              </mc:Choice>
              <mc:Fallback>
                <p:oleObj name="think-cell Folie" r:id="rId5" imgW="359" imgH="360" progId="TCLayout.ActiveDocument.1">
                  <p:embed/>
                  <p:pic>
                    <p:nvPicPr>
                      <p:cNvPr id="24" name="Objekt 23" hidden="1">
                        <a:extLst>
                          <a:ext uri="{FF2B5EF4-FFF2-40B4-BE49-F238E27FC236}">
                            <a16:creationId xmlns:a16="http://schemas.microsoft.com/office/drawing/2014/main" id="{B8588DEF-90EF-4482-B7F7-7AFBC69F28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hteck 24" hidden="1">
            <a:extLst>
              <a:ext uri="{FF2B5EF4-FFF2-40B4-BE49-F238E27FC236}">
                <a16:creationId xmlns:a16="http://schemas.microsoft.com/office/drawing/2014/main" id="{E7A44920-0F0D-4181-8A08-4EE78C76767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1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7CC3603-02BE-4400-8AE5-D31C72867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060" y="324187"/>
            <a:ext cx="10394457" cy="471270"/>
          </a:xfrm>
        </p:spPr>
        <p:txBody>
          <a:bodyPr/>
          <a:lstStyle/>
          <a:p>
            <a:r>
              <a:rPr lang="de-DE" b="1" dirty="0">
                <a:solidFill>
                  <a:srgbClr val="44727E"/>
                </a:solidFill>
              </a:rPr>
              <a:t>McKinsey 7-S Framework</a:t>
            </a:r>
            <a:endParaRPr lang="de-DE" b="1" i="1" dirty="0">
              <a:solidFill>
                <a:schemeClr val="accent2"/>
              </a:solidFill>
            </a:endParaRPr>
          </a:p>
        </p:txBody>
      </p:sp>
      <p:pic>
        <p:nvPicPr>
          <p:cNvPr id="31" name="Grafik 30">
            <a:extLst>
              <a:ext uri="{FF2B5EF4-FFF2-40B4-BE49-F238E27FC236}">
                <a16:creationId xmlns:a16="http://schemas.microsoft.com/office/drawing/2014/main" id="{73FEFB83-C8C1-B146-A7BC-0E74D971ADDB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23" t="28137" r="14075" b="24515"/>
          <a:stretch/>
        </p:blipFill>
        <p:spPr>
          <a:xfrm>
            <a:off x="9773741" y="111480"/>
            <a:ext cx="1994203" cy="962160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8D987E8E-472B-F946-814E-2F9011CBA0BE}"/>
              </a:ext>
            </a:extLst>
          </p:cNvPr>
          <p:cNvSpPr txBox="1"/>
          <p:nvPr/>
        </p:nvSpPr>
        <p:spPr>
          <a:xfrm>
            <a:off x="5300580" y="6575729"/>
            <a:ext cx="176522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100" b="1" dirty="0">
                <a:solidFill>
                  <a:srgbClr val="44727E"/>
                </a:solidFill>
              </a:rPr>
              <a:t>www.strategypunk.com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67754978-6C91-FC49-8D04-A1BAA8DBAAA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7368" y="836712"/>
            <a:ext cx="9303353" cy="392112"/>
          </a:xfrm>
        </p:spPr>
        <p:txBody>
          <a:bodyPr/>
          <a:lstStyle/>
          <a:p>
            <a:r>
              <a:rPr lang="en-GB" sz="2200" b="1" dirty="0">
                <a:solidFill>
                  <a:schemeClr val="accent6"/>
                </a:solidFill>
              </a:rPr>
              <a:t>Assessment of your organizational effectiveness</a:t>
            </a:r>
          </a:p>
        </p:txBody>
      </p:sp>
      <p:cxnSp>
        <p:nvCxnSpPr>
          <p:cNvPr id="15" name="Gerade Verbindung 14">
            <a:extLst>
              <a:ext uri="{FF2B5EF4-FFF2-40B4-BE49-F238E27FC236}">
                <a16:creationId xmlns:a16="http://schemas.microsoft.com/office/drawing/2014/main" id="{00A0EA8D-B0E0-9948-93B1-8D78894D09F1}"/>
              </a:ext>
            </a:extLst>
          </p:cNvPr>
          <p:cNvCxnSpPr>
            <a:cxnSpLocks/>
            <a:stCxn id="11" idx="6"/>
            <a:endCxn id="130" idx="1"/>
          </p:cNvCxnSpPr>
          <p:nvPr/>
        </p:nvCxnSpPr>
        <p:spPr>
          <a:xfrm>
            <a:off x="5231904" y="1973725"/>
            <a:ext cx="930195" cy="767979"/>
          </a:xfrm>
          <a:prstGeom prst="line">
            <a:avLst/>
          </a:prstGeom>
          <a:ln w="22225"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Gerade Verbindung 142">
            <a:extLst>
              <a:ext uri="{FF2B5EF4-FFF2-40B4-BE49-F238E27FC236}">
                <a16:creationId xmlns:a16="http://schemas.microsoft.com/office/drawing/2014/main" id="{C5C5320D-68FE-F74A-9770-F65C3516D8EE}"/>
              </a:ext>
            </a:extLst>
          </p:cNvPr>
          <p:cNvCxnSpPr>
            <a:cxnSpLocks/>
            <a:stCxn id="130" idx="4"/>
            <a:endCxn id="133" idx="0"/>
          </p:cNvCxnSpPr>
          <p:nvPr/>
        </p:nvCxnSpPr>
        <p:spPr>
          <a:xfrm>
            <a:off x="6582120" y="3755725"/>
            <a:ext cx="0" cy="393619"/>
          </a:xfrm>
          <a:prstGeom prst="line">
            <a:avLst/>
          </a:prstGeom>
          <a:ln w="22225"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Gerade Verbindung 145">
            <a:extLst>
              <a:ext uri="{FF2B5EF4-FFF2-40B4-BE49-F238E27FC236}">
                <a16:creationId xmlns:a16="http://schemas.microsoft.com/office/drawing/2014/main" id="{8741431C-E4DA-484D-97E3-6F8B545DA336}"/>
              </a:ext>
            </a:extLst>
          </p:cNvPr>
          <p:cNvCxnSpPr>
            <a:cxnSpLocks/>
            <a:stCxn id="11" idx="5"/>
            <a:endCxn id="133" idx="1"/>
          </p:cNvCxnSpPr>
          <p:nvPr/>
        </p:nvCxnSpPr>
        <p:spPr>
          <a:xfrm>
            <a:off x="5057925" y="2393746"/>
            <a:ext cx="1104174" cy="1929577"/>
          </a:xfrm>
          <a:prstGeom prst="line">
            <a:avLst/>
          </a:prstGeom>
          <a:ln w="22225"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Gerade Verbindung 150">
            <a:extLst>
              <a:ext uri="{FF2B5EF4-FFF2-40B4-BE49-F238E27FC236}">
                <a16:creationId xmlns:a16="http://schemas.microsoft.com/office/drawing/2014/main" id="{9A6B7DEE-8B79-C644-8A9B-306CE290392F}"/>
              </a:ext>
            </a:extLst>
          </p:cNvPr>
          <p:cNvCxnSpPr>
            <a:cxnSpLocks/>
            <a:stCxn id="129" idx="7"/>
            <a:endCxn id="11" idx="2"/>
          </p:cNvCxnSpPr>
          <p:nvPr/>
        </p:nvCxnSpPr>
        <p:spPr>
          <a:xfrm flipV="1">
            <a:off x="3113709" y="1973725"/>
            <a:ext cx="930195" cy="767979"/>
          </a:xfrm>
          <a:prstGeom prst="line">
            <a:avLst/>
          </a:prstGeom>
          <a:ln w="22225"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Gerade Verbindung 154">
            <a:extLst>
              <a:ext uri="{FF2B5EF4-FFF2-40B4-BE49-F238E27FC236}">
                <a16:creationId xmlns:a16="http://schemas.microsoft.com/office/drawing/2014/main" id="{D3B9436B-38E8-6049-A04B-482040827D83}"/>
              </a:ext>
            </a:extLst>
          </p:cNvPr>
          <p:cNvCxnSpPr>
            <a:cxnSpLocks/>
            <a:stCxn id="11" idx="4"/>
            <a:endCxn id="134" idx="0"/>
          </p:cNvCxnSpPr>
          <p:nvPr/>
        </p:nvCxnSpPr>
        <p:spPr>
          <a:xfrm>
            <a:off x="4637904" y="2567725"/>
            <a:ext cx="0" cy="2769619"/>
          </a:xfrm>
          <a:prstGeom prst="line">
            <a:avLst/>
          </a:prstGeom>
          <a:ln w="22225"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Gerade Verbindung 157">
            <a:extLst>
              <a:ext uri="{FF2B5EF4-FFF2-40B4-BE49-F238E27FC236}">
                <a16:creationId xmlns:a16="http://schemas.microsoft.com/office/drawing/2014/main" id="{B62C9F90-60C3-7047-929A-EB6B2EE4EADD}"/>
              </a:ext>
            </a:extLst>
          </p:cNvPr>
          <p:cNvCxnSpPr>
            <a:cxnSpLocks/>
            <a:stCxn id="11" idx="3"/>
            <a:endCxn id="132" idx="7"/>
          </p:cNvCxnSpPr>
          <p:nvPr/>
        </p:nvCxnSpPr>
        <p:spPr>
          <a:xfrm flipH="1">
            <a:off x="3113709" y="2393746"/>
            <a:ext cx="1104174" cy="1932134"/>
          </a:xfrm>
          <a:prstGeom prst="line">
            <a:avLst/>
          </a:prstGeom>
          <a:ln w="22225"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Gerade Verbindung 163">
            <a:extLst>
              <a:ext uri="{FF2B5EF4-FFF2-40B4-BE49-F238E27FC236}">
                <a16:creationId xmlns:a16="http://schemas.microsoft.com/office/drawing/2014/main" id="{CA64E27A-BFD0-BD48-BC95-4F3C724DC6E4}"/>
              </a:ext>
            </a:extLst>
          </p:cNvPr>
          <p:cNvCxnSpPr>
            <a:cxnSpLocks/>
            <a:stCxn id="129" idx="4"/>
            <a:endCxn id="132" idx="0"/>
          </p:cNvCxnSpPr>
          <p:nvPr/>
        </p:nvCxnSpPr>
        <p:spPr>
          <a:xfrm>
            <a:off x="2693688" y="3755725"/>
            <a:ext cx="0" cy="396176"/>
          </a:xfrm>
          <a:prstGeom prst="line">
            <a:avLst/>
          </a:prstGeom>
          <a:ln w="22225"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Gerade Verbindung 166">
            <a:extLst>
              <a:ext uri="{FF2B5EF4-FFF2-40B4-BE49-F238E27FC236}">
                <a16:creationId xmlns:a16="http://schemas.microsoft.com/office/drawing/2014/main" id="{215A6AF6-7D0A-EF43-957C-3804B02BB52B}"/>
              </a:ext>
            </a:extLst>
          </p:cNvPr>
          <p:cNvCxnSpPr>
            <a:cxnSpLocks/>
            <a:stCxn id="129" idx="5"/>
            <a:endCxn id="134" idx="1"/>
          </p:cNvCxnSpPr>
          <p:nvPr/>
        </p:nvCxnSpPr>
        <p:spPr>
          <a:xfrm>
            <a:off x="3113709" y="3581746"/>
            <a:ext cx="1104174" cy="1929577"/>
          </a:xfrm>
          <a:prstGeom prst="line">
            <a:avLst/>
          </a:prstGeom>
          <a:ln w="22225"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Gerade Verbindung 169">
            <a:extLst>
              <a:ext uri="{FF2B5EF4-FFF2-40B4-BE49-F238E27FC236}">
                <a16:creationId xmlns:a16="http://schemas.microsoft.com/office/drawing/2014/main" id="{8A938B14-6C96-864B-9681-32C8A57DB17E}"/>
              </a:ext>
            </a:extLst>
          </p:cNvPr>
          <p:cNvCxnSpPr>
            <a:cxnSpLocks/>
            <a:stCxn id="130" idx="3"/>
            <a:endCxn id="134" idx="7"/>
          </p:cNvCxnSpPr>
          <p:nvPr/>
        </p:nvCxnSpPr>
        <p:spPr>
          <a:xfrm flipH="1">
            <a:off x="5057925" y="3581746"/>
            <a:ext cx="1104174" cy="1929577"/>
          </a:xfrm>
          <a:prstGeom prst="line">
            <a:avLst/>
          </a:prstGeom>
          <a:ln w="22225"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Gerade Verbindung 172">
            <a:extLst>
              <a:ext uri="{FF2B5EF4-FFF2-40B4-BE49-F238E27FC236}">
                <a16:creationId xmlns:a16="http://schemas.microsoft.com/office/drawing/2014/main" id="{A42FAF4E-16FD-4E45-81DE-9780AFB05E86}"/>
              </a:ext>
            </a:extLst>
          </p:cNvPr>
          <p:cNvCxnSpPr>
            <a:cxnSpLocks/>
          </p:cNvCxnSpPr>
          <p:nvPr/>
        </p:nvCxnSpPr>
        <p:spPr>
          <a:xfrm flipH="1">
            <a:off x="3287688" y="3359813"/>
            <a:ext cx="2874411" cy="1152128"/>
          </a:xfrm>
          <a:prstGeom prst="line">
            <a:avLst/>
          </a:prstGeom>
          <a:ln w="22225"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Gerade Verbindung 177">
            <a:extLst>
              <a:ext uri="{FF2B5EF4-FFF2-40B4-BE49-F238E27FC236}">
                <a16:creationId xmlns:a16="http://schemas.microsoft.com/office/drawing/2014/main" id="{A71F72D5-08DB-3E47-A1C2-2615A9817196}"/>
              </a:ext>
            </a:extLst>
          </p:cNvPr>
          <p:cNvCxnSpPr>
            <a:cxnSpLocks/>
            <a:stCxn id="130" idx="2"/>
            <a:endCxn id="129" idx="6"/>
          </p:cNvCxnSpPr>
          <p:nvPr/>
        </p:nvCxnSpPr>
        <p:spPr>
          <a:xfrm flipH="1">
            <a:off x="3287688" y="3161725"/>
            <a:ext cx="2700432" cy="0"/>
          </a:xfrm>
          <a:prstGeom prst="line">
            <a:avLst/>
          </a:prstGeom>
          <a:ln w="22225"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Gerade Verbindung 180">
            <a:extLst>
              <a:ext uri="{FF2B5EF4-FFF2-40B4-BE49-F238E27FC236}">
                <a16:creationId xmlns:a16="http://schemas.microsoft.com/office/drawing/2014/main" id="{1A054CC9-C50D-9446-99F9-7DF43D614095}"/>
              </a:ext>
            </a:extLst>
          </p:cNvPr>
          <p:cNvCxnSpPr>
            <a:cxnSpLocks/>
            <a:stCxn id="133" idx="2"/>
            <a:endCxn id="132" idx="6"/>
          </p:cNvCxnSpPr>
          <p:nvPr/>
        </p:nvCxnSpPr>
        <p:spPr>
          <a:xfrm flipH="1">
            <a:off x="3287688" y="4743344"/>
            <a:ext cx="2700432" cy="2557"/>
          </a:xfrm>
          <a:prstGeom prst="line">
            <a:avLst/>
          </a:prstGeom>
          <a:ln w="22225"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Gerade Verbindung 183">
            <a:extLst>
              <a:ext uri="{FF2B5EF4-FFF2-40B4-BE49-F238E27FC236}">
                <a16:creationId xmlns:a16="http://schemas.microsoft.com/office/drawing/2014/main" id="{7E57823B-62FA-9749-8242-E83FEF4D37A4}"/>
              </a:ext>
            </a:extLst>
          </p:cNvPr>
          <p:cNvCxnSpPr>
            <a:cxnSpLocks/>
            <a:stCxn id="134" idx="2"/>
            <a:endCxn id="132" idx="5"/>
          </p:cNvCxnSpPr>
          <p:nvPr/>
        </p:nvCxnSpPr>
        <p:spPr>
          <a:xfrm flipH="1" flipV="1">
            <a:off x="3113709" y="5165922"/>
            <a:ext cx="930195" cy="765422"/>
          </a:xfrm>
          <a:prstGeom prst="line">
            <a:avLst/>
          </a:prstGeom>
          <a:ln w="22225"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Gerade Verbindung 186">
            <a:extLst>
              <a:ext uri="{FF2B5EF4-FFF2-40B4-BE49-F238E27FC236}">
                <a16:creationId xmlns:a16="http://schemas.microsoft.com/office/drawing/2014/main" id="{023A3B44-9146-4B4C-988F-F1E5E0FDC0B1}"/>
              </a:ext>
            </a:extLst>
          </p:cNvPr>
          <p:cNvCxnSpPr>
            <a:cxnSpLocks/>
            <a:stCxn id="134" idx="6"/>
            <a:endCxn id="133" idx="3"/>
          </p:cNvCxnSpPr>
          <p:nvPr/>
        </p:nvCxnSpPr>
        <p:spPr>
          <a:xfrm flipV="1">
            <a:off x="5231904" y="5163365"/>
            <a:ext cx="930195" cy="767979"/>
          </a:xfrm>
          <a:prstGeom prst="line">
            <a:avLst/>
          </a:prstGeom>
          <a:ln w="22225"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Gerade Verbindung 189">
            <a:extLst>
              <a:ext uri="{FF2B5EF4-FFF2-40B4-BE49-F238E27FC236}">
                <a16:creationId xmlns:a16="http://schemas.microsoft.com/office/drawing/2014/main" id="{061DD745-69BC-5C4D-B857-CC7FD84E5304}"/>
              </a:ext>
            </a:extLst>
          </p:cNvPr>
          <p:cNvCxnSpPr>
            <a:cxnSpLocks/>
          </p:cNvCxnSpPr>
          <p:nvPr/>
        </p:nvCxnSpPr>
        <p:spPr>
          <a:xfrm flipH="1" flipV="1">
            <a:off x="3185719" y="3359813"/>
            <a:ext cx="2874409" cy="1152128"/>
          </a:xfrm>
          <a:prstGeom prst="line">
            <a:avLst/>
          </a:prstGeom>
          <a:ln w="22225"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>
            <a:extLst>
              <a:ext uri="{FF2B5EF4-FFF2-40B4-BE49-F238E27FC236}">
                <a16:creationId xmlns:a16="http://schemas.microsoft.com/office/drawing/2014/main" id="{FC4B7F3C-0580-F445-A3DE-41BC48854697}"/>
              </a:ext>
            </a:extLst>
          </p:cNvPr>
          <p:cNvSpPr>
            <a:spLocks noChangeAspect="1"/>
          </p:cNvSpPr>
          <p:nvPr/>
        </p:nvSpPr>
        <p:spPr>
          <a:xfrm>
            <a:off x="4043904" y="1379725"/>
            <a:ext cx="1188000" cy="1188000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1600" dirty="0">
                <a:solidFill>
                  <a:schemeClr val="bg1"/>
                </a:solidFill>
              </a:rPr>
              <a:t>Structure</a:t>
            </a:r>
          </a:p>
        </p:txBody>
      </p:sp>
      <p:sp>
        <p:nvSpPr>
          <p:cNvPr id="129" name="Oval 128">
            <a:extLst>
              <a:ext uri="{FF2B5EF4-FFF2-40B4-BE49-F238E27FC236}">
                <a16:creationId xmlns:a16="http://schemas.microsoft.com/office/drawing/2014/main" id="{B7B74CC0-3921-9B4B-B3C8-F3AB59817E09}"/>
              </a:ext>
            </a:extLst>
          </p:cNvPr>
          <p:cNvSpPr>
            <a:spLocks noChangeAspect="1"/>
          </p:cNvSpPr>
          <p:nvPr/>
        </p:nvSpPr>
        <p:spPr>
          <a:xfrm>
            <a:off x="2099688" y="2567725"/>
            <a:ext cx="1188000" cy="1188000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1600" dirty="0">
                <a:solidFill>
                  <a:schemeClr val="bg1"/>
                </a:solidFill>
              </a:rPr>
              <a:t>Strategy</a:t>
            </a:r>
          </a:p>
        </p:txBody>
      </p:sp>
      <p:sp>
        <p:nvSpPr>
          <p:cNvPr id="130" name="Oval 129">
            <a:extLst>
              <a:ext uri="{FF2B5EF4-FFF2-40B4-BE49-F238E27FC236}">
                <a16:creationId xmlns:a16="http://schemas.microsoft.com/office/drawing/2014/main" id="{EC7D7751-FF66-684A-A3DB-B1CCCBF5A762}"/>
              </a:ext>
            </a:extLst>
          </p:cNvPr>
          <p:cNvSpPr>
            <a:spLocks noChangeAspect="1"/>
          </p:cNvSpPr>
          <p:nvPr/>
        </p:nvSpPr>
        <p:spPr>
          <a:xfrm>
            <a:off x="5988120" y="2567725"/>
            <a:ext cx="1188000" cy="1188000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1600" dirty="0">
                <a:solidFill>
                  <a:schemeClr val="bg1"/>
                </a:solidFill>
              </a:rPr>
              <a:t>Systems</a:t>
            </a:r>
          </a:p>
        </p:txBody>
      </p:sp>
      <p:sp>
        <p:nvSpPr>
          <p:cNvPr id="132" name="Oval 131">
            <a:extLst>
              <a:ext uri="{FF2B5EF4-FFF2-40B4-BE49-F238E27FC236}">
                <a16:creationId xmlns:a16="http://schemas.microsoft.com/office/drawing/2014/main" id="{1B96EE7F-077A-184C-9CE4-442FDDDDF30E}"/>
              </a:ext>
            </a:extLst>
          </p:cNvPr>
          <p:cNvSpPr>
            <a:spLocks noChangeAspect="1"/>
          </p:cNvSpPr>
          <p:nvPr/>
        </p:nvSpPr>
        <p:spPr>
          <a:xfrm>
            <a:off x="2099688" y="4151901"/>
            <a:ext cx="1188000" cy="1188000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1600" dirty="0">
                <a:solidFill>
                  <a:schemeClr val="tx1"/>
                </a:solidFill>
              </a:rPr>
              <a:t>Skills</a:t>
            </a:r>
          </a:p>
        </p:txBody>
      </p:sp>
      <p:sp>
        <p:nvSpPr>
          <p:cNvPr id="133" name="Oval 132">
            <a:extLst>
              <a:ext uri="{FF2B5EF4-FFF2-40B4-BE49-F238E27FC236}">
                <a16:creationId xmlns:a16="http://schemas.microsoft.com/office/drawing/2014/main" id="{8C251872-4E28-1042-A959-CF489481908B}"/>
              </a:ext>
            </a:extLst>
          </p:cNvPr>
          <p:cNvSpPr>
            <a:spLocks noChangeAspect="1"/>
          </p:cNvSpPr>
          <p:nvPr/>
        </p:nvSpPr>
        <p:spPr>
          <a:xfrm>
            <a:off x="5988120" y="4149344"/>
            <a:ext cx="1188000" cy="1188000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1600" dirty="0">
                <a:solidFill>
                  <a:schemeClr val="tx1"/>
                </a:solidFill>
              </a:rPr>
              <a:t>Style</a:t>
            </a:r>
          </a:p>
        </p:txBody>
      </p:sp>
      <p:sp>
        <p:nvSpPr>
          <p:cNvPr id="134" name="Oval 133">
            <a:extLst>
              <a:ext uri="{FF2B5EF4-FFF2-40B4-BE49-F238E27FC236}">
                <a16:creationId xmlns:a16="http://schemas.microsoft.com/office/drawing/2014/main" id="{91C3C213-C1E6-6F44-8FF7-B0F8D80F487B}"/>
              </a:ext>
            </a:extLst>
          </p:cNvPr>
          <p:cNvSpPr>
            <a:spLocks noChangeAspect="1"/>
          </p:cNvSpPr>
          <p:nvPr/>
        </p:nvSpPr>
        <p:spPr>
          <a:xfrm>
            <a:off x="4043904" y="5337344"/>
            <a:ext cx="1188000" cy="1188000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1600" dirty="0">
                <a:solidFill>
                  <a:schemeClr val="tx1"/>
                </a:solidFill>
              </a:rPr>
              <a:t>Staff</a:t>
            </a:r>
          </a:p>
        </p:txBody>
      </p:sp>
      <p:sp>
        <p:nvSpPr>
          <p:cNvPr id="135" name="Oval 134">
            <a:extLst>
              <a:ext uri="{FF2B5EF4-FFF2-40B4-BE49-F238E27FC236}">
                <a16:creationId xmlns:a16="http://schemas.microsoft.com/office/drawing/2014/main" id="{2FF1325C-C86E-EE4C-870D-E15BEC44FAC9}"/>
              </a:ext>
            </a:extLst>
          </p:cNvPr>
          <p:cNvSpPr>
            <a:spLocks noChangeAspect="1"/>
          </p:cNvSpPr>
          <p:nvPr/>
        </p:nvSpPr>
        <p:spPr>
          <a:xfrm>
            <a:off x="3930550" y="3232534"/>
            <a:ext cx="1440000" cy="1440000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1600" dirty="0">
                <a:solidFill>
                  <a:schemeClr val="tx1"/>
                </a:solidFill>
              </a:rPr>
              <a:t>Shared</a:t>
            </a:r>
          </a:p>
          <a:p>
            <a:pPr algn="ctr"/>
            <a:r>
              <a:rPr lang="en-GB" sz="1600" dirty="0">
                <a:solidFill>
                  <a:schemeClr val="tx1"/>
                </a:solidFill>
              </a:rPr>
              <a:t>Values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A2CE2EB5-BA70-B744-91E8-5B997763F753}"/>
              </a:ext>
            </a:extLst>
          </p:cNvPr>
          <p:cNvSpPr txBox="1"/>
          <p:nvPr/>
        </p:nvSpPr>
        <p:spPr>
          <a:xfrm>
            <a:off x="325231" y="2992448"/>
            <a:ext cx="145302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solidFill>
                  <a:srgbClr val="44546A"/>
                </a:solidFill>
              </a:rPr>
              <a:t>‘Hard’ Factors</a:t>
            </a:r>
          </a:p>
        </p:txBody>
      </p:sp>
      <p:sp>
        <p:nvSpPr>
          <p:cNvPr id="38" name="Textfeld 37">
            <a:extLst>
              <a:ext uri="{FF2B5EF4-FFF2-40B4-BE49-F238E27FC236}">
                <a16:creationId xmlns:a16="http://schemas.microsoft.com/office/drawing/2014/main" id="{D7870764-FCCF-E141-99DA-73DE8FFD484B}"/>
              </a:ext>
            </a:extLst>
          </p:cNvPr>
          <p:cNvSpPr txBox="1"/>
          <p:nvPr/>
        </p:nvSpPr>
        <p:spPr>
          <a:xfrm>
            <a:off x="323647" y="4574067"/>
            <a:ext cx="13744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solidFill>
                  <a:srgbClr val="BFBFBE"/>
                </a:solidFill>
              </a:rPr>
              <a:t>‘Soft’ Factors</a:t>
            </a:r>
          </a:p>
        </p:txBody>
      </p:sp>
      <p:sp>
        <p:nvSpPr>
          <p:cNvPr id="39" name="Rechteck 38">
            <a:extLst>
              <a:ext uri="{FF2B5EF4-FFF2-40B4-BE49-F238E27FC236}">
                <a16:creationId xmlns:a16="http://schemas.microsoft.com/office/drawing/2014/main" id="{153B6D4B-8302-3A40-A9E5-03F5D3B70A20}"/>
              </a:ext>
            </a:extLst>
          </p:cNvPr>
          <p:cNvSpPr/>
          <p:nvPr/>
        </p:nvSpPr>
        <p:spPr>
          <a:xfrm>
            <a:off x="8013444" y="1868322"/>
            <a:ext cx="3754500" cy="188740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216000" rtlCol="0" anchor="ctr"/>
          <a:lstStyle/>
          <a:p>
            <a:pPr marL="285750" indent="-285750">
              <a:spcAft>
                <a:spcPts val="600"/>
              </a:spcAft>
              <a:buFont typeface="Wingdings" pitchFamily="2" charset="2"/>
              <a:buChar char="§"/>
            </a:pPr>
            <a:endParaRPr lang="en-GB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spcAft>
                <a:spcPts val="1200"/>
              </a:spcAft>
            </a:pPr>
            <a:r>
              <a:rPr lang="en-GB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Placeholder Header</a:t>
            </a:r>
          </a:p>
          <a:p>
            <a:pPr marL="285750" indent="-285750">
              <a:spcAft>
                <a:spcPts val="600"/>
              </a:spcAft>
              <a:buFont typeface="Wingdings" pitchFamily="2" charset="2"/>
              <a:buChar char="§"/>
            </a:pP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is a placeholder text </a:t>
            </a:r>
          </a:p>
          <a:p>
            <a:pPr marL="285750" indent="-285750">
              <a:spcAft>
                <a:spcPts val="600"/>
              </a:spcAft>
              <a:buFont typeface="Wingdings" pitchFamily="2" charset="2"/>
              <a:buChar char="§"/>
            </a:pP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Insert your own description here</a:t>
            </a:r>
          </a:p>
          <a:p>
            <a:pPr marL="285750" indent="-285750">
              <a:spcAft>
                <a:spcPts val="600"/>
              </a:spcAft>
              <a:buFont typeface="Wingdings" pitchFamily="2" charset="2"/>
              <a:buChar char="§"/>
            </a:pP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is a placeholder text </a:t>
            </a:r>
          </a:p>
          <a:p>
            <a:pPr marL="285750" indent="-285750">
              <a:spcAft>
                <a:spcPts val="600"/>
              </a:spcAft>
              <a:buFont typeface="Wingdings" pitchFamily="2" charset="2"/>
              <a:buChar char="§"/>
            </a:pP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is a placeholder text </a:t>
            </a:r>
          </a:p>
          <a:p>
            <a:pPr marL="285750" indent="-285750">
              <a:spcAft>
                <a:spcPts val="600"/>
              </a:spcAft>
              <a:buFont typeface="Wingdings" pitchFamily="2" charset="2"/>
              <a:buChar char="§"/>
            </a:pPr>
            <a:endParaRPr lang="en-GB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85750" indent="-285750">
              <a:buFont typeface="Wingdings" pitchFamily="2" charset="2"/>
              <a:buChar char="§"/>
            </a:pPr>
            <a:endParaRPr lang="en-GB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0" name="Rechteck 39">
            <a:extLst>
              <a:ext uri="{FF2B5EF4-FFF2-40B4-BE49-F238E27FC236}">
                <a16:creationId xmlns:a16="http://schemas.microsoft.com/office/drawing/2014/main" id="{D12C2D41-DE58-9947-8A87-3CB2C789C4C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381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81285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Objekt 23" hidden="1">
            <a:extLst>
              <a:ext uri="{FF2B5EF4-FFF2-40B4-BE49-F238E27FC236}">
                <a16:creationId xmlns:a16="http://schemas.microsoft.com/office/drawing/2014/main" id="{B8588DEF-90EF-4482-B7F7-7AFBC69F28BB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1499" name="think-cell Folie" r:id="rId5" imgW="359" imgH="360" progId="TCLayout.ActiveDocument.1">
                  <p:embed/>
                </p:oleObj>
              </mc:Choice>
              <mc:Fallback>
                <p:oleObj name="think-cell Folie" r:id="rId5" imgW="359" imgH="360" progId="TCLayout.ActiveDocument.1">
                  <p:embed/>
                  <p:pic>
                    <p:nvPicPr>
                      <p:cNvPr id="24" name="Objekt 23" hidden="1">
                        <a:extLst>
                          <a:ext uri="{FF2B5EF4-FFF2-40B4-BE49-F238E27FC236}">
                            <a16:creationId xmlns:a16="http://schemas.microsoft.com/office/drawing/2014/main" id="{B8588DEF-90EF-4482-B7F7-7AFBC69F28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hteck 24" hidden="1">
            <a:extLst>
              <a:ext uri="{FF2B5EF4-FFF2-40B4-BE49-F238E27FC236}">
                <a16:creationId xmlns:a16="http://schemas.microsoft.com/office/drawing/2014/main" id="{E7A44920-0F0D-4181-8A08-4EE78C76767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1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7CC3603-02BE-4400-8AE5-D31C72867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060" y="324187"/>
            <a:ext cx="10394457" cy="471270"/>
          </a:xfrm>
        </p:spPr>
        <p:txBody>
          <a:bodyPr/>
          <a:lstStyle/>
          <a:p>
            <a:r>
              <a:rPr lang="de-DE" b="1" dirty="0">
                <a:solidFill>
                  <a:srgbClr val="44727E"/>
                </a:solidFill>
              </a:rPr>
              <a:t>McKinsey 7-S Framework</a:t>
            </a:r>
            <a:endParaRPr lang="de-DE" b="1" i="1" dirty="0">
              <a:solidFill>
                <a:schemeClr val="accent2"/>
              </a:solidFill>
            </a:endParaRPr>
          </a:p>
        </p:txBody>
      </p:sp>
      <p:pic>
        <p:nvPicPr>
          <p:cNvPr id="31" name="Grafik 30">
            <a:extLst>
              <a:ext uri="{FF2B5EF4-FFF2-40B4-BE49-F238E27FC236}">
                <a16:creationId xmlns:a16="http://schemas.microsoft.com/office/drawing/2014/main" id="{73FEFB83-C8C1-B146-A7BC-0E74D971ADDB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23" t="28137" r="14075" b="24515"/>
          <a:stretch/>
        </p:blipFill>
        <p:spPr>
          <a:xfrm>
            <a:off x="9773741" y="111480"/>
            <a:ext cx="1994203" cy="962160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8D987E8E-472B-F946-814E-2F9011CBA0BE}"/>
              </a:ext>
            </a:extLst>
          </p:cNvPr>
          <p:cNvSpPr txBox="1"/>
          <p:nvPr/>
        </p:nvSpPr>
        <p:spPr>
          <a:xfrm>
            <a:off x="5300580" y="6575729"/>
            <a:ext cx="176522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100" b="1" dirty="0">
                <a:solidFill>
                  <a:srgbClr val="44727E"/>
                </a:solidFill>
              </a:rPr>
              <a:t>www.strategypunk.com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67754978-6C91-FC49-8D04-A1BAA8DBAAA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7368" y="836712"/>
            <a:ext cx="9303353" cy="392112"/>
          </a:xfrm>
        </p:spPr>
        <p:txBody>
          <a:bodyPr/>
          <a:lstStyle/>
          <a:p>
            <a:r>
              <a:rPr lang="en-GB" sz="2200" b="1" dirty="0">
                <a:solidFill>
                  <a:schemeClr val="accent6"/>
                </a:solidFill>
              </a:rPr>
              <a:t>The 7 success factors of a company</a:t>
            </a:r>
          </a:p>
        </p:txBody>
      </p:sp>
      <p:graphicFrame>
        <p:nvGraphicFramePr>
          <p:cNvPr id="3" name="Tabelle 2">
            <a:extLst>
              <a:ext uri="{FF2B5EF4-FFF2-40B4-BE49-F238E27FC236}">
                <a16:creationId xmlns:a16="http://schemas.microsoft.com/office/drawing/2014/main" id="{C82710BF-C3CB-1D46-BA9E-E0E79041F5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5387751"/>
              </p:ext>
            </p:extLst>
          </p:nvPr>
        </p:nvGraphicFramePr>
        <p:xfrm>
          <a:off x="407368" y="1700808"/>
          <a:ext cx="11360576" cy="44415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80288">
                  <a:extLst>
                    <a:ext uri="{9D8B030D-6E8A-4147-A177-3AD203B41FA5}">
                      <a16:colId xmlns:a16="http://schemas.microsoft.com/office/drawing/2014/main" val="3079635812"/>
                    </a:ext>
                  </a:extLst>
                </a:gridCol>
                <a:gridCol w="5680288">
                  <a:extLst>
                    <a:ext uri="{9D8B030D-6E8A-4147-A177-3AD203B41FA5}">
                      <a16:colId xmlns:a16="http://schemas.microsoft.com/office/drawing/2014/main" val="3616839776"/>
                    </a:ext>
                  </a:extLst>
                </a:gridCol>
              </a:tblGrid>
              <a:tr h="49776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</a:rPr>
                        <a:t>‘Hard’ factors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</a:rPr>
                        <a:t>‘Soft’ factors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150298"/>
                  </a:ext>
                </a:extLst>
              </a:tr>
              <a:tr h="105295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Strategy:</a:t>
                      </a:r>
                    </a:p>
                    <a:p>
                      <a:pPr marL="285750" indent="-285750" algn="l">
                        <a:buFont typeface="Wingdings" pitchFamily="2" charset="2"/>
                        <a:buChar char="§"/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</a:rPr>
                        <a:t>Target system and all measures to achieve a sustainable competitive advantage and successfully compete in the market.</a:t>
                      </a:r>
                    </a:p>
                  </a:txBody>
                  <a:tcPr marT="10800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Skills: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Abilities and core competences of the company’s employees 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marT="10800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4334208"/>
                  </a:ext>
                </a:extLst>
              </a:tr>
              <a:tr h="105295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Structure: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The way the business is organized. In short, the organizational chart of the company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Staff: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Type and number of employees of the company. Measures to recruite, train, reward and motivate the staff  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marT="10800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0491529"/>
                  </a:ext>
                </a:extLst>
              </a:tr>
              <a:tr h="105295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Systems: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Processes and procedures of the company, including reporting system and IT infrastructure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marT="10800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Style: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The management style of the company. Culture, how the people interact with each other and the environment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marT="10800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9881882"/>
                  </a:ext>
                </a:extLst>
              </a:tr>
              <a:tr h="78493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Shared values (Core of the McK 7-S-Model):</a:t>
                      </a:r>
                    </a:p>
                    <a:p>
                      <a:pPr marL="285750" marR="0" lvl="0" indent="-2857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Values, norms and standards that apply within the company</a:t>
                      </a:r>
                      <a:endParaRPr kumimoji="0" lang="en-GB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10800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4851148"/>
                  </a:ext>
                </a:extLst>
              </a:tr>
            </a:tbl>
          </a:graphicData>
        </a:graphic>
      </p:graphicFrame>
      <p:sp>
        <p:nvSpPr>
          <p:cNvPr id="26" name="Rechteck 25">
            <a:extLst>
              <a:ext uri="{FF2B5EF4-FFF2-40B4-BE49-F238E27FC236}">
                <a16:creationId xmlns:a16="http://schemas.microsoft.com/office/drawing/2014/main" id="{17903097-F957-9E4D-81CD-2DD427D23AC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381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80964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Rechteck 67">
            <a:extLst>
              <a:ext uri="{FF2B5EF4-FFF2-40B4-BE49-F238E27FC236}">
                <a16:creationId xmlns:a16="http://schemas.microsoft.com/office/drawing/2014/main" id="{344F3BEE-09A0-E94A-8E88-F1571EE0732A}"/>
              </a:ext>
            </a:extLst>
          </p:cNvPr>
          <p:cNvSpPr/>
          <p:nvPr/>
        </p:nvSpPr>
        <p:spPr>
          <a:xfrm>
            <a:off x="7567096" y="1628800"/>
            <a:ext cx="4073520" cy="1059216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8" name="Rechteck 197">
            <a:extLst>
              <a:ext uri="{FF2B5EF4-FFF2-40B4-BE49-F238E27FC236}">
                <a16:creationId xmlns:a16="http://schemas.microsoft.com/office/drawing/2014/main" id="{EE2FBCD5-4C3A-4240-8E64-8E7EFA5B3C32}"/>
              </a:ext>
            </a:extLst>
          </p:cNvPr>
          <p:cNvSpPr/>
          <p:nvPr/>
        </p:nvSpPr>
        <p:spPr>
          <a:xfrm>
            <a:off x="7567096" y="3224231"/>
            <a:ext cx="4073520" cy="3301113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spcAft>
                <a:spcPts val="600"/>
              </a:spcAft>
              <a:buFont typeface="Wingdings" pitchFamily="2" charset="2"/>
              <a:buChar char="§"/>
            </a:pP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is a placeholder, insert your text here</a:t>
            </a:r>
          </a:p>
          <a:p>
            <a:pPr marL="285750" indent="-285750">
              <a:spcAft>
                <a:spcPts val="600"/>
              </a:spcAft>
              <a:buFont typeface="Wingdings" pitchFamily="2" charset="2"/>
              <a:buChar char="§"/>
            </a:pP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is a placeholder, insert your text here</a:t>
            </a:r>
          </a:p>
          <a:p>
            <a:pPr marL="285750" indent="-285750">
              <a:spcAft>
                <a:spcPts val="600"/>
              </a:spcAft>
              <a:buFont typeface="Wingdings" pitchFamily="2" charset="2"/>
              <a:buChar char="§"/>
            </a:pP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is a placeholder, insert your text here</a:t>
            </a:r>
          </a:p>
          <a:p>
            <a:pPr marL="285750" indent="-285750">
              <a:spcAft>
                <a:spcPts val="600"/>
              </a:spcAft>
              <a:buFont typeface="Wingdings" pitchFamily="2" charset="2"/>
              <a:buChar char="§"/>
            </a:pP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is a placeholder, insert your text here</a:t>
            </a:r>
          </a:p>
          <a:p>
            <a:pPr marL="285750" indent="-285750">
              <a:spcAft>
                <a:spcPts val="600"/>
              </a:spcAft>
              <a:buFont typeface="Wingdings" pitchFamily="2" charset="2"/>
              <a:buChar char="§"/>
            </a:pP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is a placeholder, insert your text here</a:t>
            </a:r>
          </a:p>
          <a:p>
            <a:pPr marL="285750" indent="-285750">
              <a:spcAft>
                <a:spcPts val="600"/>
              </a:spcAft>
              <a:buFont typeface="Wingdings" pitchFamily="2" charset="2"/>
              <a:buChar char="§"/>
            </a:pP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is a placeholder, insert your text here</a:t>
            </a:r>
          </a:p>
          <a:p>
            <a:pPr marL="285750" indent="-285750">
              <a:spcAft>
                <a:spcPts val="600"/>
              </a:spcAft>
              <a:buFont typeface="Wingdings" pitchFamily="2" charset="2"/>
              <a:buChar char="§"/>
            </a:pP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is a placeholder, insert your text here</a:t>
            </a:r>
          </a:p>
          <a:p>
            <a:pPr marL="285750" indent="-285750">
              <a:spcAft>
                <a:spcPts val="600"/>
              </a:spcAft>
              <a:buFont typeface="Wingdings" pitchFamily="2" charset="2"/>
              <a:buChar char="§"/>
            </a:pP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is a placeholder, insert your text here</a:t>
            </a:r>
          </a:p>
          <a:p>
            <a:pPr marL="285750" indent="-285750">
              <a:spcAft>
                <a:spcPts val="600"/>
              </a:spcAft>
              <a:buFont typeface="Wingdings" pitchFamily="2" charset="2"/>
              <a:buChar char="§"/>
            </a:pP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is a placeholder, insert your text here</a:t>
            </a:r>
          </a:p>
          <a:p>
            <a:pPr marL="285750" indent="-285750">
              <a:spcAft>
                <a:spcPts val="600"/>
              </a:spcAft>
              <a:buFont typeface="Wingdings" pitchFamily="2" charset="2"/>
              <a:buChar char="§"/>
            </a:pP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is a placeholder, insert your text here</a:t>
            </a:r>
          </a:p>
          <a:p>
            <a:pPr marL="285750" indent="-285750">
              <a:spcAft>
                <a:spcPts val="600"/>
              </a:spcAft>
              <a:buFont typeface="Wingdings" pitchFamily="2" charset="2"/>
              <a:buChar char="§"/>
            </a:pPr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is a placeholder, insert your text here</a:t>
            </a:r>
          </a:p>
        </p:txBody>
      </p:sp>
      <p:graphicFrame>
        <p:nvGraphicFramePr>
          <p:cNvPr id="24" name="Objekt 23" hidden="1">
            <a:extLst>
              <a:ext uri="{FF2B5EF4-FFF2-40B4-BE49-F238E27FC236}">
                <a16:creationId xmlns:a16="http://schemas.microsoft.com/office/drawing/2014/main" id="{B8588DEF-90EF-4482-B7F7-7AFBC69F28BB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427" name="think-cell Folie" r:id="rId5" imgW="359" imgH="360" progId="TCLayout.ActiveDocument.1">
                  <p:embed/>
                </p:oleObj>
              </mc:Choice>
              <mc:Fallback>
                <p:oleObj name="think-cell Folie" r:id="rId5" imgW="359" imgH="360" progId="TCLayout.ActiveDocument.1">
                  <p:embed/>
                  <p:pic>
                    <p:nvPicPr>
                      <p:cNvPr id="24" name="Objekt 23" hidden="1">
                        <a:extLst>
                          <a:ext uri="{FF2B5EF4-FFF2-40B4-BE49-F238E27FC236}">
                            <a16:creationId xmlns:a16="http://schemas.microsoft.com/office/drawing/2014/main" id="{B8588DEF-90EF-4482-B7F7-7AFBC69F28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hteck 24" hidden="1">
            <a:extLst>
              <a:ext uri="{FF2B5EF4-FFF2-40B4-BE49-F238E27FC236}">
                <a16:creationId xmlns:a16="http://schemas.microsoft.com/office/drawing/2014/main" id="{E7A44920-0F0D-4181-8A08-4EE78C76767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1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7CC3603-02BE-4400-8AE5-D31C72867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060" y="324187"/>
            <a:ext cx="10394457" cy="471270"/>
          </a:xfrm>
        </p:spPr>
        <p:txBody>
          <a:bodyPr/>
          <a:lstStyle/>
          <a:p>
            <a:r>
              <a:rPr lang="de-DE" b="1" dirty="0">
                <a:solidFill>
                  <a:srgbClr val="44727E"/>
                </a:solidFill>
              </a:rPr>
              <a:t>McKinsey 7-S Framework</a:t>
            </a:r>
            <a:endParaRPr lang="de-DE" b="1" i="1" dirty="0">
              <a:solidFill>
                <a:schemeClr val="accent2"/>
              </a:solidFill>
            </a:endParaRPr>
          </a:p>
        </p:txBody>
      </p:sp>
      <p:pic>
        <p:nvPicPr>
          <p:cNvPr id="31" name="Grafik 30">
            <a:extLst>
              <a:ext uri="{FF2B5EF4-FFF2-40B4-BE49-F238E27FC236}">
                <a16:creationId xmlns:a16="http://schemas.microsoft.com/office/drawing/2014/main" id="{73FEFB83-C8C1-B146-A7BC-0E74D971ADDB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23" t="28137" r="14075" b="24515"/>
          <a:stretch/>
        </p:blipFill>
        <p:spPr>
          <a:xfrm>
            <a:off x="9773741" y="111480"/>
            <a:ext cx="1994203" cy="962160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8D987E8E-472B-F946-814E-2F9011CBA0BE}"/>
              </a:ext>
            </a:extLst>
          </p:cNvPr>
          <p:cNvSpPr txBox="1"/>
          <p:nvPr/>
        </p:nvSpPr>
        <p:spPr>
          <a:xfrm>
            <a:off x="5300580" y="6575729"/>
            <a:ext cx="176522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100" b="1" dirty="0">
                <a:solidFill>
                  <a:srgbClr val="44727E"/>
                </a:solidFill>
              </a:rPr>
              <a:t>www.strategypunk.com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67754978-6C91-FC49-8D04-A1BAA8DBAAA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7368" y="836712"/>
            <a:ext cx="9303353" cy="392112"/>
          </a:xfrm>
        </p:spPr>
        <p:txBody>
          <a:bodyPr/>
          <a:lstStyle/>
          <a:p>
            <a:r>
              <a:rPr lang="en-GB" sz="2200" b="1" dirty="0">
                <a:solidFill>
                  <a:schemeClr val="accent6"/>
                </a:solidFill>
              </a:rPr>
              <a:t>Assessment of your organizational effectiveness</a:t>
            </a:r>
          </a:p>
        </p:txBody>
      </p:sp>
      <p:sp>
        <p:nvSpPr>
          <p:cNvPr id="137" name="Oval 136">
            <a:extLst>
              <a:ext uri="{FF2B5EF4-FFF2-40B4-BE49-F238E27FC236}">
                <a16:creationId xmlns:a16="http://schemas.microsoft.com/office/drawing/2014/main" id="{822DEBF3-F5F2-B545-82DB-00C074BEC0E7}"/>
              </a:ext>
            </a:extLst>
          </p:cNvPr>
          <p:cNvSpPr>
            <a:spLocks noChangeAspect="1"/>
          </p:cNvSpPr>
          <p:nvPr/>
        </p:nvSpPr>
        <p:spPr>
          <a:xfrm>
            <a:off x="8599771" y="1779047"/>
            <a:ext cx="432000" cy="432000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GB" sz="1600" dirty="0">
              <a:solidFill>
                <a:schemeClr val="bg1"/>
              </a:solidFill>
            </a:endParaRP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8E49FA4A-C3E1-704A-B4EA-3252A5E1729C}"/>
              </a:ext>
            </a:extLst>
          </p:cNvPr>
          <p:cNvSpPr txBox="1"/>
          <p:nvPr/>
        </p:nvSpPr>
        <p:spPr>
          <a:xfrm>
            <a:off x="8151166" y="2272627"/>
            <a:ext cx="13292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The ‘3 Hard S’</a:t>
            </a:r>
          </a:p>
        </p:txBody>
      </p:sp>
      <p:sp>
        <p:nvSpPr>
          <p:cNvPr id="138" name="Oval 137">
            <a:extLst>
              <a:ext uri="{FF2B5EF4-FFF2-40B4-BE49-F238E27FC236}">
                <a16:creationId xmlns:a16="http://schemas.microsoft.com/office/drawing/2014/main" id="{ED8E9B08-A771-8E41-8F2E-49F0DA00C54D}"/>
              </a:ext>
            </a:extLst>
          </p:cNvPr>
          <p:cNvSpPr>
            <a:spLocks noChangeAspect="1"/>
          </p:cNvSpPr>
          <p:nvPr/>
        </p:nvSpPr>
        <p:spPr>
          <a:xfrm>
            <a:off x="10254556" y="1779047"/>
            <a:ext cx="432000" cy="432000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139" name="Textfeld 138">
            <a:extLst>
              <a:ext uri="{FF2B5EF4-FFF2-40B4-BE49-F238E27FC236}">
                <a16:creationId xmlns:a16="http://schemas.microsoft.com/office/drawing/2014/main" id="{6E5D1911-CE01-5343-A796-845DFCB8B19F}"/>
              </a:ext>
            </a:extLst>
          </p:cNvPr>
          <p:cNvSpPr txBox="1"/>
          <p:nvPr/>
        </p:nvSpPr>
        <p:spPr>
          <a:xfrm>
            <a:off x="9840416" y="2287905"/>
            <a:ext cx="126028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The ‘4 Soft S’</a:t>
            </a:r>
          </a:p>
        </p:txBody>
      </p:sp>
      <p:cxnSp>
        <p:nvCxnSpPr>
          <p:cNvPr id="15" name="Gerade Verbindung 14">
            <a:extLst>
              <a:ext uri="{FF2B5EF4-FFF2-40B4-BE49-F238E27FC236}">
                <a16:creationId xmlns:a16="http://schemas.microsoft.com/office/drawing/2014/main" id="{00A0EA8D-B0E0-9948-93B1-8D78894D09F1}"/>
              </a:ext>
            </a:extLst>
          </p:cNvPr>
          <p:cNvCxnSpPr>
            <a:cxnSpLocks/>
            <a:stCxn id="11" idx="6"/>
            <a:endCxn id="130" idx="1"/>
          </p:cNvCxnSpPr>
          <p:nvPr/>
        </p:nvCxnSpPr>
        <p:spPr>
          <a:xfrm>
            <a:off x="4367808" y="1973725"/>
            <a:ext cx="930195" cy="767979"/>
          </a:xfrm>
          <a:prstGeom prst="line">
            <a:avLst/>
          </a:prstGeom>
          <a:ln w="22225"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Gerade Verbindung 142">
            <a:extLst>
              <a:ext uri="{FF2B5EF4-FFF2-40B4-BE49-F238E27FC236}">
                <a16:creationId xmlns:a16="http://schemas.microsoft.com/office/drawing/2014/main" id="{C5C5320D-68FE-F74A-9770-F65C3516D8EE}"/>
              </a:ext>
            </a:extLst>
          </p:cNvPr>
          <p:cNvCxnSpPr>
            <a:cxnSpLocks/>
            <a:stCxn id="130" idx="4"/>
            <a:endCxn id="133" idx="0"/>
          </p:cNvCxnSpPr>
          <p:nvPr/>
        </p:nvCxnSpPr>
        <p:spPr>
          <a:xfrm>
            <a:off x="5718024" y="3755725"/>
            <a:ext cx="0" cy="393619"/>
          </a:xfrm>
          <a:prstGeom prst="line">
            <a:avLst/>
          </a:prstGeom>
          <a:ln w="22225"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Gerade Verbindung 145">
            <a:extLst>
              <a:ext uri="{FF2B5EF4-FFF2-40B4-BE49-F238E27FC236}">
                <a16:creationId xmlns:a16="http://schemas.microsoft.com/office/drawing/2014/main" id="{8741431C-E4DA-484D-97E3-6F8B545DA336}"/>
              </a:ext>
            </a:extLst>
          </p:cNvPr>
          <p:cNvCxnSpPr>
            <a:cxnSpLocks/>
            <a:stCxn id="11" idx="5"/>
            <a:endCxn id="133" idx="1"/>
          </p:cNvCxnSpPr>
          <p:nvPr/>
        </p:nvCxnSpPr>
        <p:spPr>
          <a:xfrm>
            <a:off x="4193829" y="2393746"/>
            <a:ext cx="1104174" cy="1929577"/>
          </a:xfrm>
          <a:prstGeom prst="line">
            <a:avLst/>
          </a:prstGeom>
          <a:ln w="22225"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Gerade Verbindung 150">
            <a:extLst>
              <a:ext uri="{FF2B5EF4-FFF2-40B4-BE49-F238E27FC236}">
                <a16:creationId xmlns:a16="http://schemas.microsoft.com/office/drawing/2014/main" id="{9A6B7DEE-8B79-C644-8A9B-306CE290392F}"/>
              </a:ext>
            </a:extLst>
          </p:cNvPr>
          <p:cNvCxnSpPr>
            <a:cxnSpLocks/>
            <a:stCxn id="129" idx="7"/>
            <a:endCxn id="11" idx="2"/>
          </p:cNvCxnSpPr>
          <p:nvPr/>
        </p:nvCxnSpPr>
        <p:spPr>
          <a:xfrm flipV="1">
            <a:off x="2249613" y="1973725"/>
            <a:ext cx="930195" cy="767979"/>
          </a:xfrm>
          <a:prstGeom prst="line">
            <a:avLst/>
          </a:prstGeom>
          <a:ln w="22225"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Gerade Verbindung 154">
            <a:extLst>
              <a:ext uri="{FF2B5EF4-FFF2-40B4-BE49-F238E27FC236}">
                <a16:creationId xmlns:a16="http://schemas.microsoft.com/office/drawing/2014/main" id="{D3B9436B-38E8-6049-A04B-482040827D83}"/>
              </a:ext>
            </a:extLst>
          </p:cNvPr>
          <p:cNvCxnSpPr>
            <a:cxnSpLocks/>
            <a:stCxn id="11" idx="4"/>
            <a:endCxn id="134" idx="0"/>
          </p:cNvCxnSpPr>
          <p:nvPr/>
        </p:nvCxnSpPr>
        <p:spPr>
          <a:xfrm>
            <a:off x="3773808" y="2567725"/>
            <a:ext cx="0" cy="2769619"/>
          </a:xfrm>
          <a:prstGeom prst="line">
            <a:avLst/>
          </a:prstGeom>
          <a:ln w="22225"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Gerade Verbindung 157">
            <a:extLst>
              <a:ext uri="{FF2B5EF4-FFF2-40B4-BE49-F238E27FC236}">
                <a16:creationId xmlns:a16="http://schemas.microsoft.com/office/drawing/2014/main" id="{B62C9F90-60C3-7047-929A-EB6B2EE4EADD}"/>
              </a:ext>
            </a:extLst>
          </p:cNvPr>
          <p:cNvCxnSpPr>
            <a:cxnSpLocks/>
            <a:stCxn id="11" idx="3"/>
            <a:endCxn id="132" idx="7"/>
          </p:cNvCxnSpPr>
          <p:nvPr/>
        </p:nvCxnSpPr>
        <p:spPr>
          <a:xfrm flipH="1">
            <a:off x="2249613" y="2393746"/>
            <a:ext cx="1104174" cy="1932134"/>
          </a:xfrm>
          <a:prstGeom prst="line">
            <a:avLst/>
          </a:prstGeom>
          <a:ln w="22225"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Gerade Verbindung 163">
            <a:extLst>
              <a:ext uri="{FF2B5EF4-FFF2-40B4-BE49-F238E27FC236}">
                <a16:creationId xmlns:a16="http://schemas.microsoft.com/office/drawing/2014/main" id="{CA64E27A-BFD0-BD48-BC95-4F3C724DC6E4}"/>
              </a:ext>
            </a:extLst>
          </p:cNvPr>
          <p:cNvCxnSpPr>
            <a:cxnSpLocks/>
            <a:stCxn id="129" idx="4"/>
            <a:endCxn id="132" idx="0"/>
          </p:cNvCxnSpPr>
          <p:nvPr/>
        </p:nvCxnSpPr>
        <p:spPr>
          <a:xfrm>
            <a:off x="1829592" y="3755725"/>
            <a:ext cx="0" cy="396176"/>
          </a:xfrm>
          <a:prstGeom prst="line">
            <a:avLst/>
          </a:prstGeom>
          <a:ln w="22225"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Gerade Verbindung 166">
            <a:extLst>
              <a:ext uri="{FF2B5EF4-FFF2-40B4-BE49-F238E27FC236}">
                <a16:creationId xmlns:a16="http://schemas.microsoft.com/office/drawing/2014/main" id="{215A6AF6-7D0A-EF43-957C-3804B02BB52B}"/>
              </a:ext>
            </a:extLst>
          </p:cNvPr>
          <p:cNvCxnSpPr>
            <a:cxnSpLocks/>
            <a:stCxn id="129" idx="5"/>
            <a:endCxn id="134" idx="1"/>
          </p:cNvCxnSpPr>
          <p:nvPr/>
        </p:nvCxnSpPr>
        <p:spPr>
          <a:xfrm>
            <a:off x="2249613" y="3581746"/>
            <a:ext cx="1104174" cy="1929577"/>
          </a:xfrm>
          <a:prstGeom prst="line">
            <a:avLst/>
          </a:prstGeom>
          <a:ln w="22225"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Gerade Verbindung 169">
            <a:extLst>
              <a:ext uri="{FF2B5EF4-FFF2-40B4-BE49-F238E27FC236}">
                <a16:creationId xmlns:a16="http://schemas.microsoft.com/office/drawing/2014/main" id="{8A938B14-6C96-864B-9681-32C8A57DB17E}"/>
              </a:ext>
            </a:extLst>
          </p:cNvPr>
          <p:cNvCxnSpPr>
            <a:cxnSpLocks/>
            <a:stCxn id="130" idx="3"/>
            <a:endCxn id="134" idx="7"/>
          </p:cNvCxnSpPr>
          <p:nvPr/>
        </p:nvCxnSpPr>
        <p:spPr>
          <a:xfrm flipH="1">
            <a:off x="4193829" y="3581746"/>
            <a:ext cx="1104174" cy="1929577"/>
          </a:xfrm>
          <a:prstGeom prst="line">
            <a:avLst/>
          </a:prstGeom>
          <a:ln w="22225"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Gerade Verbindung 172">
            <a:extLst>
              <a:ext uri="{FF2B5EF4-FFF2-40B4-BE49-F238E27FC236}">
                <a16:creationId xmlns:a16="http://schemas.microsoft.com/office/drawing/2014/main" id="{A42FAF4E-16FD-4E45-81DE-9780AFB05E86}"/>
              </a:ext>
            </a:extLst>
          </p:cNvPr>
          <p:cNvCxnSpPr>
            <a:cxnSpLocks/>
          </p:cNvCxnSpPr>
          <p:nvPr/>
        </p:nvCxnSpPr>
        <p:spPr>
          <a:xfrm flipH="1">
            <a:off x="2423592" y="3359813"/>
            <a:ext cx="2874411" cy="1152128"/>
          </a:xfrm>
          <a:prstGeom prst="line">
            <a:avLst/>
          </a:prstGeom>
          <a:ln w="22225"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Gerade Verbindung 177">
            <a:extLst>
              <a:ext uri="{FF2B5EF4-FFF2-40B4-BE49-F238E27FC236}">
                <a16:creationId xmlns:a16="http://schemas.microsoft.com/office/drawing/2014/main" id="{A71F72D5-08DB-3E47-A1C2-2615A9817196}"/>
              </a:ext>
            </a:extLst>
          </p:cNvPr>
          <p:cNvCxnSpPr>
            <a:cxnSpLocks/>
            <a:stCxn id="130" idx="2"/>
            <a:endCxn id="129" idx="6"/>
          </p:cNvCxnSpPr>
          <p:nvPr/>
        </p:nvCxnSpPr>
        <p:spPr>
          <a:xfrm flipH="1">
            <a:off x="2423592" y="3161725"/>
            <a:ext cx="2700432" cy="0"/>
          </a:xfrm>
          <a:prstGeom prst="line">
            <a:avLst/>
          </a:prstGeom>
          <a:ln w="22225"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Gerade Verbindung 180">
            <a:extLst>
              <a:ext uri="{FF2B5EF4-FFF2-40B4-BE49-F238E27FC236}">
                <a16:creationId xmlns:a16="http://schemas.microsoft.com/office/drawing/2014/main" id="{1A054CC9-C50D-9446-99F9-7DF43D614095}"/>
              </a:ext>
            </a:extLst>
          </p:cNvPr>
          <p:cNvCxnSpPr>
            <a:cxnSpLocks/>
            <a:stCxn id="133" idx="2"/>
            <a:endCxn id="132" idx="6"/>
          </p:cNvCxnSpPr>
          <p:nvPr/>
        </p:nvCxnSpPr>
        <p:spPr>
          <a:xfrm flipH="1">
            <a:off x="2423592" y="4743344"/>
            <a:ext cx="2700432" cy="2557"/>
          </a:xfrm>
          <a:prstGeom prst="line">
            <a:avLst/>
          </a:prstGeom>
          <a:ln w="22225"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Gerade Verbindung 183">
            <a:extLst>
              <a:ext uri="{FF2B5EF4-FFF2-40B4-BE49-F238E27FC236}">
                <a16:creationId xmlns:a16="http://schemas.microsoft.com/office/drawing/2014/main" id="{7E57823B-62FA-9749-8242-E83FEF4D37A4}"/>
              </a:ext>
            </a:extLst>
          </p:cNvPr>
          <p:cNvCxnSpPr>
            <a:cxnSpLocks/>
            <a:stCxn id="134" idx="2"/>
            <a:endCxn id="132" idx="5"/>
          </p:cNvCxnSpPr>
          <p:nvPr/>
        </p:nvCxnSpPr>
        <p:spPr>
          <a:xfrm flipH="1" flipV="1">
            <a:off x="2249613" y="5165922"/>
            <a:ext cx="930195" cy="765422"/>
          </a:xfrm>
          <a:prstGeom prst="line">
            <a:avLst/>
          </a:prstGeom>
          <a:ln w="22225"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Gerade Verbindung 186">
            <a:extLst>
              <a:ext uri="{FF2B5EF4-FFF2-40B4-BE49-F238E27FC236}">
                <a16:creationId xmlns:a16="http://schemas.microsoft.com/office/drawing/2014/main" id="{023A3B44-9146-4B4C-988F-F1E5E0FDC0B1}"/>
              </a:ext>
            </a:extLst>
          </p:cNvPr>
          <p:cNvCxnSpPr>
            <a:cxnSpLocks/>
            <a:stCxn id="134" idx="6"/>
            <a:endCxn id="133" idx="3"/>
          </p:cNvCxnSpPr>
          <p:nvPr/>
        </p:nvCxnSpPr>
        <p:spPr>
          <a:xfrm flipV="1">
            <a:off x="4367808" y="5163365"/>
            <a:ext cx="930195" cy="767979"/>
          </a:xfrm>
          <a:prstGeom prst="line">
            <a:avLst/>
          </a:prstGeom>
          <a:ln w="22225"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Gerade Verbindung 189">
            <a:extLst>
              <a:ext uri="{FF2B5EF4-FFF2-40B4-BE49-F238E27FC236}">
                <a16:creationId xmlns:a16="http://schemas.microsoft.com/office/drawing/2014/main" id="{061DD745-69BC-5C4D-B857-CC7FD84E5304}"/>
              </a:ext>
            </a:extLst>
          </p:cNvPr>
          <p:cNvCxnSpPr>
            <a:cxnSpLocks/>
          </p:cNvCxnSpPr>
          <p:nvPr/>
        </p:nvCxnSpPr>
        <p:spPr>
          <a:xfrm flipH="1" flipV="1">
            <a:off x="2321623" y="3359813"/>
            <a:ext cx="2874409" cy="1152128"/>
          </a:xfrm>
          <a:prstGeom prst="line">
            <a:avLst/>
          </a:prstGeom>
          <a:ln w="22225"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>
            <a:extLst>
              <a:ext uri="{FF2B5EF4-FFF2-40B4-BE49-F238E27FC236}">
                <a16:creationId xmlns:a16="http://schemas.microsoft.com/office/drawing/2014/main" id="{FC4B7F3C-0580-F445-A3DE-41BC48854697}"/>
              </a:ext>
            </a:extLst>
          </p:cNvPr>
          <p:cNvSpPr>
            <a:spLocks noChangeAspect="1"/>
          </p:cNvSpPr>
          <p:nvPr/>
        </p:nvSpPr>
        <p:spPr>
          <a:xfrm>
            <a:off x="3179808" y="1379725"/>
            <a:ext cx="1188000" cy="1188000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1600" dirty="0">
                <a:solidFill>
                  <a:schemeClr val="bg1"/>
                </a:solidFill>
              </a:rPr>
              <a:t>Structure</a:t>
            </a:r>
          </a:p>
        </p:txBody>
      </p:sp>
      <p:sp>
        <p:nvSpPr>
          <p:cNvPr id="129" name="Oval 128">
            <a:extLst>
              <a:ext uri="{FF2B5EF4-FFF2-40B4-BE49-F238E27FC236}">
                <a16:creationId xmlns:a16="http://schemas.microsoft.com/office/drawing/2014/main" id="{B7B74CC0-3921-9B4B-B3C8-F3AB59817E09}"/>
              </a:ext>
            </a:extLst>
          </p:cNvPr>
          <p:cNvSpPr>
            <a:spLocks noChangeAspect="1"/>
          </p:cNvSpPr>
          <p:nvPr/>
        </p:nvSpPr>
        <p:spPr>
          <a:xfrm>
            <a:off x="1235592" y="2567725"/>
            <a:ext cx="1188000" cy="1188000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1600" dirty="0">
                <a:solidFill>
                  <a:schemeClr val="bg1"/>
                </a:solidFill>
              </a:rPr>
              <a:t>Strategy</a:t>
            </a:r>
          </a:p>
        </p:txBody>
      </p:sp>
      <p:sp>
        <p:nvSpPr>
          <p:cNvPr id="130" name="Oval 129">
            <a:extLst>
              <a:ext uri="{FF2B5EF4-FFF2-40B4-BE49-F238E27FC236}">
                <a16:creationId xmlns:a16="http://schemas.microsoft.com/office/drawing/2014/main" id="{EC7D7751-FF66-684A-A3DB-B1CCCBF5A762}"/>
              </a:ext>
            </a:extLst>
          </p:cNvPr>
          <p:cNvSpPr>
            <a:spLocks noChangeAspect="1"/>
          </p:cNvSpPr>
          <p:nvPr/>
        </p:nvSpPr>
        <p:spPr>
          <a:xfrm>
            <a:off x="5124024" y="2567725"/>
            <a:ext cx="1188000" cy="1188000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1600" dirty="0">
                <a:solidFill>
                  <a:schemeClr val="bg1"/>
                </a:solidFill>
              </a:rPr>
              <a:t>Systems</a:t>
            </a:r>
          </a:p>
        </p:txBody>
      </p:sp>
      <p:sp>
        <p:nvSpPr>
          <p:cNvPr id="132" name="Oval 131">
            <a:extLst>
              <a:ext uri="{FF2B5EF4-FFF2-40B4-BE49-F238E27FC236}">
                <a16:creationId xmlns:a16="http://schemas.microsoft.com/office/drawing/2014/main" id="{1B96EE7F-077A-184C-9CE4-442FDDDDF30E}"/>
              </a:ext>
            </a:extLst>
          </p:cNvPr>
          <p:cNvSpPr>
            <a:spLocks noChangeAspect="1"/>
          </p:cNvSpPr>
          <p:nvPr/>
        </p:nvSpPr>
        <p:spPr>
          <a:xfrm>
            <a:off x="1235592" y="4151901"/>
            <a:ext cx="1188000" cy="1188000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1600" dirty="0">
                <a:solidFill>
                  <a:schemeClr val="tx1"/>
                </a:solidFill>
              </a:rPr>
              <a:t>Skills</a:t>
            </a:r>
          </a:p>
        </p:txBody>
      </p:sp>
      <p:sp>
        <p:nvSpPr>
          <p:cNvPr id="133" name="Oval 132">
            <a:extLst>
              <a:ext uri="{FF2B5EF4-FFF2-40B4-BE49-F238E27FC236}">
                <a16:creationId xmlns:a16="http://schemas.microsoft.com/office/drawing/2014/main" id="{8C251872-4E28-1042-A959-CF489481908B}"/>
              </a:ext>
            </a:extLst>
          </p:cNvPr>
          <p:cNvSpPr>
            <a:spLocks noChangeAspect="1"/>
          </p:cNvSpPr>
          <p:nvPr/>
        </p:nvSpPr>
        <p:spPr>
          <a:xfrm>
            <a:off x="5124024" y="4149344"/>
            <a:ext cx="1188000" cy="1188000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1600" dirty="0">
                <a:solidFill>
                  <a:schemeClr val="tx1"/>
                </a:solidFill>
              </a:rPr>
              <a:t>Style</a:t>
            </a:r>
          </a:p>
        </p:txBody>
      </p:sp>
      <p:sp>
        <p:nvSpPr>
          <p:cNvPr id="134" name="Oval 133">
            <a:extLst>
              <a:ext uri="{FF2B5EF4-FFF2-40B4-BE49-F238E27FC236}">
                <a16:creationId xmlns:a16="http://schemas.microsoft.com/office/drawing/2014/main" id="{91C3C213-C1E6-6F44-8FF7-B0F8D80F487B}"/>
              </a:ext>
            </a:extLst>
          </p:cNvPr>
          <p:cNvSpPr>
            <a:spLocks noChangeAspect="1"/>
          </p:cNvSpPr>
          <p:nvPr/>
        </p:nvSpPr>
        <p:spPr>
          <a:xfrm>
            <a:off x="3179808" y="5337344"/>
            <a:ext cx="1188000" cy="1188000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1600" dirty="0">
                <a:solidFill>
                  <a:schemeClr val="tx1"/>
                </a:solidFill>
              </a:rPr>
              <a:t>Staff</a:t>
            </a:r>
          </a:p>
        </p:txBody>
      </p:sp>
      <p:sp>
        <p:nvSpPr>
          <p:cNvPr id="135" name="Oval 134">
            <a:extLst>
              <a:ext uri="{FF2B5EF4-FFF2-40B4-BE49-F238E27FC236}">
                <a16:creationId xmlns:a16="http://schemas.microsoft.com/office/drawing/2014/main" id="{2FF1325C-C86E-EE4C-870D-E15BEC44FAC9}"/>
              </a:ext>
            </a:extLst>
          </p:cNvPr>
          <p:cNvSpPr>
            <a:spLocks noChangeAspect="1"/>
          </p:cNvSpPr>
          <p:nvPr/>
        </p:nvSpPr>
        <p:spPr>
          <a:xfrm>
            <a:off x="3066454" y="3232534"/>
            <a:ext cx="1440000" cy="1440000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1600" dirty="0">
                <a:solidFill>
                  <a:schemeClr val="tx1"/>
                </a:solidFill>
              </a:rPr>
              <a:t>Shared</a:t>
            </a:r>
          </a:p>
          <a:p>
            <a:pPr algn="ctr"/>
            <a:r>
              <a:rPr lang="en-GB" sz="1600" dirty="0">
                <a:solidFill>
                  <a:schemeClr val="tx1"/>
                </a:solidFill>
              </a:rPr>
              <a:t>Values</a:t>
            </a:r>
          </a:p>
        </p:txBody>
      </p:sp>
      <p:sp>
        <p:nvSpPr>
          <p:cNvPr id="197" name="Textfeld 196">
            <a:extLst>
              <a:ext uri="{FF2B5EF4-FFF2-40B4-BE49-F238E27FC236}">
                <a16:creationId xmlns:a16="http://schemas.microsoft.com/office/drawing/2014/main" id="{91D96F5B-E908-1544-8E0F-6D156276236F}"/>
              </a:ext>
            </a:extLst>
          </p:cNvPr>
          <p:cNvSpPr txBox="1"/>
          <p:nvPr/>
        </p:nvSpPr>
        <p:spPr>
          <a:xfrm>
            <a:off x="7567096" y="1249015"/>
            <a:ext cx="81945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/>
              <a:t>Legend</a:t>
            </a:r>
          </a:p>
        </p:txBody>
      </p:sp>
      <p:sp>
        <p:nvSpPr>
          <p:cNvPr id="199" name="Textfeld 198">
            <a:extLst>
              <a:ext uri="{FF2B5EF4-FFF2-40B4-BE49-F238E27FC236}">
                <a16:creationId xmlns:a16="http://schemas.microsoft.com/office/drawing/2014/main" id="{CE85BDD9-8E91-094F-B7D2-01F5435EF656}"/>
              </a:ext>
            </a:extLst>
          </p:cNvPr>
          <p:cNvSpPr txBox="1"/>
          <p:nvPr/>
        </p:nvSpPr>
        <p:spPr>
          <a:xfrm>
            <a:off x="7567096" y="2856286"/>
            <a:ext cx="11689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/>
              <a:t>Description</a:t>
            </a:r>
          </a:p>
        </p:txBody>
      </p:sp>
      <p:sp>
        <p:nvSpPr>
          <p:cNvPr id="200" name="Rechteck 199">
            <a:extLst>
              <a:ext uri="{FF2B5EF4-FFF2-40B4-BE49-F238E27FC236}">
                <a16:creationId xmlns:a16="http://schemas.microsoft.com/office/drawing/2014/main" id="{ECE95154-67E8-984E-A486-DA419276CD8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381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270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Objekt 23" hidden="1">
            <a:extLst>
              <a:ext uri="{FF2B5EF4-FFF2-40B4-BE49-F238E27FC236}">
                <a16:creationId xmlns:a16="http://schemas.microsoft.com/office/drawing/2014/main" id="{B8588DEF-90EF-4482-B7F7-7AFBC69F28BB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9453" name="think-cell Folie" r:id="rId5" imgW="359" imgH="360" progId="TCLayout.ActiveDocument.1">
                  <p:embed/>
                </p:oleObj>
              </mc:Choice>
              <mc:Fallback>
                <p:oleObj name="think-cell Folie" r:id="rId5" imgW="359" imgH="360" progId="TCLayout.ActiveDocument.1">
                  <p:embed/>
                  <p:pic>
                    <p:nvPicPr>
                      <p:cNvPr id="24" name="Objekt 23" hidden="1">
                        <a:extLst>
                          <a:ext uri="{FF2B5EF4-FFF2-40B4-BE49-F238E27FC236}">
                            <a16:creationId xmlns:a16="http://schemas.microsoft.com/office/drawing/2014/main" id="{B8588DEF-90EF-4482-B7F7-7AFBC69F28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hteck 24" hidden="1">
            <a:extLst>
              <a:ext uri="{FF2B5EF4-FFF2-40B4-BE49-F238E27FC236}">
                <a16:creationId xmlns:a16="http://schemas.microsoft.com/office/drawing/2014/main" id="{E7A44920-0F0D-4181-8A08-4EE78C76767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1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7CC3603-02BE-4400-8AE5-D31C72867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060" y="324187"/>
            <a:ext cx="10394457" cy="471270"/>
          </a:xfrm>
        </p:spPr>
        <p:txBody>
          <a:bodyPr/>
          <a:lstStyle/>
          <a:p>
            <a:r>
              <a:rPr lang="de-DE" b="1" dirty="0">
                <a:solidFill>
                  <a:srgbClr val="44727E"/>
                </a:solidFill>
              </a:rPr>
              <a:t>McKinsey 7-S Framework</a:t>
            </a:r>
            <a:endParaRPr lang="de-DE" b="1" i="1" dirty="0">
              <a:solidFill>
                <a:schemeClr val="accent2"/>
              </a:solidFill>
            </a:endParaRPr>
          </a:p>
        </p:txBody>
      </p:sp>
      <p:pic>
        <p:nvPicPr>
          <p:cNvPr id="31" name="Grafik 30">
            <a:extLst>
              <a:ext uri="{FF2B5EF4-FFF2-40B4-BE49-F238E27FC236}">
                <a16:creationId xmlns:a16="http://schemas.microsoft.com/office/drawing/2014/main" id="{73FEFB83-C8C1-B146-A7BC-0E74D971ADDB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23" t="28137" r="14075" b="24515"/>
          <a:stretch/>
        </p:blipFill>
        <p:spPr>
          <a:xfrm>
            <a:off x="9773741" y="111480"/>
            <a:ext cx="1994203" cy="962160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8D987E8E-472B-F946-814E-2F9011CBA0BE}"/>
              </a:ext>
            </a:extLst>
          </p:cNvPr>
          <p:cNvSpPr txBox="1"/>
          <p:nvPr/>
        </p:nvSpPr>
        <p:spPr>
          <a:xfrm>
            <a:off x="5300580" y="6575729"/>
            <a:ext cx="176522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100" b="1" dirty="0">
                <a:solidFill>
                  <a:srgbClr val="44727E"/>
                </a:solidFill>
              </a:rPr>
              <a:t>www.strategypunk.com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67754978-6C91-FC49-8D04-A1BAA8DBAAA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7368" y="836712"/>
            <a:ext cx="9303353" cy="392112"/>
          </a:xfrm>
        </p:spPr>
        <p:txBody>
          <a:bodyPr/>
          <a:lstStyle/>
          <a:p>
            <a:r>
              <a:rPr lang="en-GB" sz="2200" b="1" dirty="0">
                <a:solidFill>
                  <a:schemeClr val="accent6"/>
                </a:solidFill>
              </a:rPr>
              <a:t>Assessment of your organizational effectiveness</a:t>
            </a:r>
          </a:p>
        </p:txBody>
      </p:sp>
      <p:grpSp>
        <p:nvGrpSpPr>
          <p:cNvPr id="3" name="Gruppieren 2">
            <a:extLst>
              <a:ext uri="{FF2B5EF4-FFF2-40B4-BE49-F238E27FC236}">
                <a16:creationId xmlns:a16="http://schemas.microsoft.com/office/drawing/2014/main" id="{D45E63E3-0BE1-704E-8E49-46929AC73726}"/>
              </a:ext>
            </a:extLst>
          </p:cNvPr>
          <p:cNvGrpSpPr/>
          <p:nvPr/>
        </p:nvGrpSpPr>
        <p:grpSpPr>
          <a:xfrm>
            <a:off x="3557784" y="1388194"/>
            <a:ext cx="5076432" cy="5145619"/>
            <a:chOff x="1235592" y="1379725"/>
            <a:chExt cx="5076432" cy="5145619"/>
          </a:xfrm>
        </p:grpSpPr>
        <p:cxnSp>
          <p:nvCxnSpPr>
            <p:cNvPr id="15" name="Gerade Verbindung 14">
              <a:extLst>
                <a:ext uri="{FF2B5EF4-FFF2-40B4-BE49-F238E27FC236}">
                  <a16:creationId xmlns:a16="http://schemas.microsoft.com/office/drawing/2014/main" id="{00A0EA8D-B0E0-9948-93B1-8D78894D09F1}"/>
                </a:ext>
              </a:extLst>
            </p:cNvPr>
            <p:cNvCxnSpPr>
              <a:cxnSpLocks/>
              <a:stCxn id="11" idx="6"/>
              <a:endCxn id="130" idx="1"/>
            </p:cNvCxnSpPr>
            <p:nvPr/>
          </p:nvCxnSpPr>
          <p:spPr>
            <a:xfrm>
              <a:off x="4367808" y="1973725"/>
              <a:ext cx="930195" cy="767979"/>
            </a:xfrm>
            <a:prstGeom prst="line">
              <a:avLst/>
            </a:prstGeom>
            <a:ln w="22225">
              <a:solidFill>
                <a:schemeClr val="tx1">
                  <a:lumMod val="75000"/>
                  <a:lumOff val="2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Gerade Verbindung 142">
              <a:extLst>
                <a:ext uri="{FF2B5EF4-FFF2-40B4-BE49-F238E27FC236}">
                  <a16:creationId xmlns:a16="http://schemas.microsoft.com/office/drawing/2014/main" id="{C5C5320D-68FE-F74A-9770-F65C3516D8EE}"/>
                </a:ext>
              </a:extLst>
            </p:cNvPr>
            <p:cNvCxnSpPr>
              <a:cxnSpLocks/>
              <a:stCxn id="130" idx="4"/>
              <a:endCxn id="133" idx="0"/>
            </p:cNvCxnSpPr>
            <p:nvPr/>
          </p:nvCxnSpPr>
          <p:spPr>
            <a:xfrm>
              <a:off x="5718024" y="3755725"/>
              <a:ext cx="0" cy="393619"/>
            </a:xfrm>
            <a:prstGeom prst="line">
              <a:avLst/>
            </a:prstGeom>
            <a:ln w="22225">
              <a:solidFill>
                <a:schemeClr val="tx1">
                  <a:lumMod val="75000"/>
                  <a:lumOff val="2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Gerade Verbindung 145">
              <a:extLst>
                <a:ext uri="{FF2B5EF4-FFF2-40B4-BE49-F238E27FC236}">
                  <a16:creationId xmlns:a16="http://schemas.microsoft.com/office/drawing/2014/main" id="{8741431C-E4DA-484D-97E3-6F8B545DA336}"/>
                </a:ext>
              </a:extLst>
            </p:cNvPr>
            <p:cNvCxnSpPr>
              <a:cxnSpLocks/>
              <a:stCxn id="11" idx="5"/>
              <a:endCxn id="133" idx="1"/>
            </p:cNvCxnSpPr>
            <p:nvPr/>
          </p:nvCxnSpPr>
          <p:spPr>
            <a:xfrm>
              <a:off x="4193829" y="2393746"/>
              <a:ext cx="1104174" cy="1929577"/>
            </a:xfrm>
            <a:prstGeom prst="line">
              <a:avLst/>
            </a:prstGeom>
            <a:ln w="22225">
              <a:solidFill>
                <a:schemeClr val="tx1">
                  <a:lumMod val="75000"/>
                  <a:lumOff val="2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Gerade Verbindung 150">
              <a:extLst>
                <a:ext uri="{FF2B5EF4-FFF2-40B4-BE49-F238E27FC236}">
                  <a16:creationId xmlns:a16="http://schemas.microsoft.com/office/drawing/2014/main" id="{9A6B7DEE-8B79-C644-8A9B-306CE290392F}"/>
                </a:ext>
              </a:extLst>
            </p:cNvPr>
            <p:cNvCxnSpPr>
              <a:cxnSpLocks/>
              <a:stCxn id="129" idx="7"/>
              <a:endCxn id="11" idx="2"/>
            </p:cNvCxnSpPr>
            <p:nvPr/>
          </p:nvCxnSpPr>
          <p:spPr>
            <a:xfrm flipV="1">
              <a:off x="2249613" y="1973725"/>
              <a:ext cx="930195" cy="767979"/>
            </a:xfrm>
            <a:prstGeom prst="line">
              <a:avLst/>
            </a:prstGeom>
            <a:ln w="22225">
              <a:solidFill>
                <a:schemeClr val="tx1">
                  <a:lumMod val="75000"/>
                  <a:lumOff val="2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Gerade Verbindung 154">
              <a:extLst>
                <a:ext uri="{FF2B5EF4-FFF2-40B4-BE49-F238E27FC236}">
                  <a16:creationId xmlns:a16="http://schemas.microsoft.com/office/drawing/2014/main" id="{D3B9436B-38E8-6049-A04B-482040827D83}"/>
                </a:ext>
              </a:extLst>
            </p:cNvPr>
            <p:cNvCxnSpPr>
              <a:cxnSpLocks/>
              <a:stCxn id="11" idx="4"/>
              <a:endCxn id="134" idx="0"/>
            </p:cNvCxnSpPr>
            <p:nvPr/>
          </p:nvCxnSpPr>
          <p:spPr>
            <a:xfrm>
              <a:off x="3773808" y="2567725"/>
              <a:ext cx="0" cy="2769619"/>
            </a:xfrm>
            <a:prstGeom prst="line">
              <a:avLst/>
            </a:prstGeom>
            <a:ln w="22225">
              <a:solidFill>
                <a:schemeClr val="tx1">
                  <a:lumMod val="75000"/>
                  <a:lumOff val="2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Gerade Verbindung 157">
              <a:extLst>
                <a:ext uri="{FF2B5EF4-FFF2-40B4-BE49-F238E27FC236}">
                  <a16:creationId xmlns:a16="http://schemas.microsoft.com/office/drawing/2014/main" id="{B62C9F90-60C3-7047-929A-EB6B2EE4EADD}"/>
                </a:ext>
              </a:extLst>
            </p:cNvPr>
            <p:cNvCxnSpPr>
              <a:cxnSpLocks/>
              <a:stCxn id="11" idx="3"/>
              <a:endCxn id="132" idx="7"/>
            </p:cNvCxnSpPr>
            <p:nvPr/>
          </p:nvCxnSpPr>
          <p:spPr>
            <a:xfrm flipH="1">
              <a:off x="2249613" y="2393746"/>
              <a:ext cx="1104174" cy="1932134"/>
            </a:xfrm>
            <a:prstGeom prst="line">
              <a:avLst/>
            </a:prstGeom>
            <a:ln w="22225">
              <a:solidFill>
                <a:schemeClr val="tx1">
                  <a:lumMod val="75000"/>
                  <a:lumOff val="2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Gerade Verbindung 163">
              <a:extLst>
                <a:ext uri="{FF2B5EF4-FFF2-40B4-BE49-F238E27FC236}">
                  <a16:creationId xmlns:a16="http://schemas.microsoft.com/office/drawing/2014/main" id="{CA64E27A-BFD0-BD48-BC95-4F3C724DC6E4}"/>
                </a:ext>
              </a:extLst>
            </p:cNvPr>
            <p:cNvCxnSpPr>
              <a:cxnSpLocks/>
              <a:stCxn id="129" idx="4"/>
              <a:endCxn id="132" idx="0"/>
            </p:cNvCxnSpPr>
            <p:nvPr/>
          </p:nvCxnSpPr>
          <p:spPr>
            <a:xfrm>
              <a:off x="1829592" y="3755725"/>
              <a:ext cx="0" cy="396176"/>
            </a:xfrm>
            <a:prstGeom prst="line">
              <a:avLst/>
            </a:prstGeom>
            <a:ln w="22225">
              <a:solidFill>
                <a:schemeClr val="tx1">
                  <a:lumMod val="75000"/>
                  <a:lumOff val="2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Gerade Verbindung 166">
              <a:extLst>
                <a:ext uri="{FF2B5EF4-FFF2-40B4-BE49-F238E27FC236}">
                  <a16:creationId xmlns:a16="http://schemas.microsoft.com/office/drawing/2014/main" id="{215A6AF6-7D0A-EF43-957C-3804B02BB52B}"/>
                </a:ext>
              </a:extLst>
            </p:cNvPr>
            <p:cNvCxnSpPr>
              <a:cxnSpLocks/>
              <a:stCxn id="129" idx="5"/>
              <a:endCxn id="134" idx="1"/>
            </p:cNvCxnSpPr>
            <p:nvPr/>
          </p:nvCxnSpPr>
          <p:spPr>
            <a:xfrm>
              <a:off x="2249613" y="3581746"/>
              <a:ext cx="1104174" cy="1929577"/>
            </a:xfrm>
            <a:prstGeom prst="line">
              <a:avLst/>
            </a:prstGeom>
            <a:ln w="22225">
              <a:solidFill>
                <a:schemeClr val="tx1">
                  <a:lumMod val="75000"/>
                  <a:lumOff val="2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Gerade Verbindung 169">
              <a:extLst>
                <a:ext uri="{FF2B5EF4-FFF2-40B4-BE49-F238E27FC236}">
                  <a16:creationId xmlns:a16="http://schemas.microsoft.com/office/drawing/2014/main" id="{8A938B14-6C96-864B-9681-32C8A57DB17E}"/>
                </a:ext>
              </a:extLst>
            </p:cNvPr>
            <p:cNvCxnSpPr>
              <a:cxnSpLocks/>
              <a:stCxn id="130" idx="3"/>
              <a:endCxn id="134" idx="7"/>
            </p:cNvCxnSpPr>
            <p:nvPr/>
          </p:nvCxnSpPr>
          <p:spPr>
            <a:xfrm flipH="1">
              <a:off x="4193829" y="3581746"/>
              <a:ext cx="1104174" cy="1929577"/>
            </a:xfrm>
            <a:prstGeom prst="line">
              <a:avLst/>
            </a:prstGeom>
            <a:ln w="22225">
              <a:solidFill>
                <a:schemeClr val="tx1">
                  <a:lumMod val="75000"/>
                  <a:lumOff val="2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Gerade Verbindung 172">
              <a:extLst>
                <a:ext uri="{FF2B5EF4-FFF2-40B4-BE49-F238E27FC236}">
                  <a16:creationId xmlns:a16="http://schemas.microsoft.com/office/drawing/2014/main" id="{A42FAF4E-16FD-4E45-81DE-9780AFB05E8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423592" y="3359813"/>
              <a:ext cx="2874411" cy="1152128"/>
            </a:xfrm>
            <a:prstGeom prst="line">
              <a:avLst/>
            </a:prstGeom>
            <a:ln w="22225">
              <a:solidFill>
                <a:schemeClr val="tx1">
                  <a:lumMod val="75000"/>
                  <a:lumOff val="2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Gerade Verbindung 177">
              <a:extLst>
                <a:ext uri="{FF2B5EF4-FFF2-40B4-BE49-F238E27FC236}">
                  <a16:creationId xmlns:a16="http://schemas.microsoft.com/office/drawing/2014/main" id="{A71F72D5-08DB-3E47-A1C2-2615A9817196}"/>
                </a:ext>
              </a:extLst>
            </p:cNvPr>
            <p:cNvCxnSpPr>
              <a:cxnSpLocks/>
              <a:stCxn id="130" idx="2"/>
              <a:endCxn id="129" idx="6"/>
            </p:cNvCxnSpPr>
            <p:nvPr/>
          </p:nvCxnSpPr>
          <p:spPr>
            <a:xfrm flipH="1">
              <a:off x="2423592" y="3161725"/>
              <a:ext cx="2700432" cy="0"/>
            </a:xfrm>
            <a:prstGeom prst="line">
              <a:avLst/>
            </a:prstGeom>
            <a:ln w="22225">
              <a:solidFill>
                <a:schemeClr val="tx1">
                  <a:lumMod val="75000"/>
                  <a:lumOff val="2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Gerade Verbindung 180">
              <a:extLst>
                <a:ext uri="{FF2B5EF4-FFF2-40B4-BE49-F238E27FC236}">
                  <a16:creationId xmlns:a16="http://schemas.microsoft.com/office/drawing/2014/main" id="{1A054CC9-C50D-9446-99F9-7DF43D614095}"/>
                </a:ext>
              </a:extLst>
            </p:cNvPr>
            <p:cNvCxnSpPr>
              <a:cxnSpLocks/>
              <a:stCxn id="133" idx="2"/>
              <a:endCxn id="132" idx="6"/>
            </p:cNvCxnSpPr>
            <p:nvPr/>
          </p:nvCxnSpPr>
          <p:spPr>
            <a:xfrm flipH="1">
              <a:off x="2423592" y="4743344"/>
              <a:ext cx="2700432" cy="2557"/>
            </a:xfrm>
            <a:prstGeom prst="line">
              <a:avLst/>
            </a:prstGeom>
            <a:ln w="22225">
              <a:solidFill>
                <a:schemeClr val="tx1">
                  <a:lumMod val="75000"/>
                  <a:lumOff val="2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Gerade Verbindung 183">
              <a:extLst>
                <a:ext uri="{FF2B5EF4-FFF2-40B4-BE49-F238E27FC236}">
                  <a16:creationId xmlns:a16="http://schemas.microsoft.com/office/drawing/2014/main" id="{7E57823B-62FA-9749-8242-E83FEF4D37A4}"/>
                </a:ext>
              </a:extLst>
            </p:cNvPr>
            <p:cNvCxnSpPr>
              <a:cxnSpLocks/>
              <a:stCxn id="134" idx="2"/>
              <a:endCxn id="132" idx="5"/>
            </p:cNvCxnSpPr>
            <p:nvPr/>
          </p:nvCxnSpPr>
          <p:spPr>
            <a:xfrm flipH="1" flipV="1">
              <a:off x="2249613" y="5165922"/>
              <a:ext cx="930195" cy="765422"/>
            </a:xfrm>
            <a:prstGeom prst="line">
              <a:avLst/>
            </a:prstGeom>
            <a:ln w="22225">
              <a:solidFill>
                <a:schemeClr val="tx1">
                  <a:lumMod val="75000"/>
                  <a:lumOff val="2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Gerade Verbindung 186">
              <a:extLst>
                <a:ext uri="{FF2B5EF4-FFF2-40B4-BE49-F238E27FC236}">
                  <a16:creationId xmlns:a16="http://schemas.microsoft.com/office/drawing/2014/main" id="{023A3B44-9146-4B4C-988F-F1E5E0FDC0B1}"/>
                </a:ext>
              </a:extLst>
            </p:cNvPr>
            <p:cNvCxnSpPr>
              <a:cxnSpLocks/>
              <a:stCxn id="134" idx="6"/>
              <a:endCxn id="133" idx="3"/>
            </p:cNvCxnSpPr>
            <p:nvPr/>
          </p:nvCxnSpPr>
          <p:spPr>
            <a:xfrm flipV="1">
              <a:off x="4367808" y="5163365"/>
              <a:ext cx="930195" cy="767979"/>
            </a:xfrm>
            <a:prstGeom prst="line">
              <a:avLst/>
            </a:prstGeom>
            <a:ln w="22225">
              <a:solidFill>
                <a:schemeClr val="tx1">
                  <a:lumMod val="75000"/>
                  <a:lumOff val="2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Gerade Verbindung 189">
              <a:extLst>
                <a:ext uri="{FF2B5EF4-FFF2-40B4-BE49-F238E27FC236}">
                  <a16:creationId xmlns:a16="http://schemas.microsoft.com/office/drawing/2014/main" id="{061DD745-69BC-5C4D-B857-CC7FD84E5304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321623" y="3359813"/>
              <a:ext cx="2874409" cy="1152128"/>
            </a:xfrm>
            <a:prstGeom prst="line">
              <a:avLst/>
            </a:prstGeom>
            <a:ln w="22225">
              <a:solidFill>
                <a:schemeClr val="tx1">
                  <a:lumMod val="75000"/>
                  <a:lumOff val="2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FC4B7F3C-0580-F445-A3DE-41BC4885469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179808" y="1379725"/>
              <a:ext cx="1188000" cy="118800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GB" sz="1600" dirty="0">
                  <a:solidFill>
                    <a:schemeClr val="bg1"/>
                  </a:solidFill>
                </a:rPr>
                <a:t>Structure</a:t>
              </a:r>
            </a:p>
          </p:txBody>
        </p:sp>
        <p:sp>
          <p:nvSpPr>
            <p:cNvPr id="129" name="Oval 128">
              <a:extLst>
                <a:ext uri="{FF2B5EF4-FFF2-40B4-BE49-F238E27FC236}">
                  <a16:creationId xmlns:a16="http://schemas.microsoft.com/office/drawing/2014/main" id="{B7B74CC0-3921-9B4B-B3C8-F3AB59817E0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235592" y="2567725"/>
              <a:ext cx="1188000" cy="118800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GB" sz="1600" dirty="0">
                  <a:solidFill>
                    <a:schemeClr val="bg1"/>
                  </a:solidFill>
                </a:rPr>
                <a:t>Strategy</a:t>
              </a:r>
            </a:p>
          </p:txBody>
        </p:sp>
        <p:sp>
          <p:nvSpPr>
            <p:cNvPr id="130" name="Oval 129">
              <a:extLst>
                <a:ext uri="{FF2B5EF4-FFF2-40B4-BE49-F238E27FC236}">
                  <a16:creationId xmlns:a16="http://schemas.microsoft.com/office/drawing/2014/main" id="{EC7D7751-FF66-684A-A3DB-B1CCCBF5A76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124024" y="2567725"/>
              <a:ext cx="1188000" cy="118800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GB" sz="1600" dirty="0">
                  <a:solidFill>
                    <a:schemeClr val="bg1"/>
                  </a:solidFill>
                </a:rPr>
                <a:t>Systems</a:t>
              </a:r>
            </a:p>
          </p:txBody>
        </p:sp>
        <p:sp>
          <p:nvSpPr>
            <p:cNvPr id="132" name="Oval 131">
              <a:extLst>
                <a:ext uri="{FF2B5EF4-FFF2-40B4-BE49-F238E27FC236}">
                  <a16:creationId xmlns:a16="http://schemas.microsoft.com/office/drawing/2014/main" id="{1B96EE7F-077A-184C-9CE4-442FDDDDF30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235592" y="4151901"/>
              <a:ext cx="1188000" cy="118800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GB" sz="1600" dirty="0">
                  <a:solidFill>
                    <a:schemeClr val="tx1"/>
                  </a:solidFill>
                </a:rPr>
                <a:t>Skills</a:t>
              </a:r>
            </a:p>
          </p:txBody>
        </p:sp>
        <p:sp>
          <p:nvSpPr>
            <p:cNvPr id="133" name="Oval 132">
              <a:extLst>
                <a:ext uri="{FF2B5EF4-FFF2-40B4-BE49-F238E27FC236}">
                  <a16:creationId xmlns:a16="http://schemas.microsoft.com/office/drawing/2014/main" id="{8C251872-4E28-1042-A959-CF489481908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124024" y="4149344"/>
              <a:ext cx="1188000" cy="118800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GB" sz="1600" dirty="0">
                  <a:solidFill>
                    <a:schemeClr val="tx1"/>
                  </a:solidFill>
                </a:rPr>
                <a:t>Style</a:t>
              </a:r>
            </a:p>
          </p:txBody>
        </p:sp>
        <p:sp>
          <p:nvSpPr>
            <p:cNvPr id="134" name="Oval 133">
              <a:extLst>
                <a:ext uri="{FF2B5EF4-FFF2-40B4-BE49-F238E27FC236}">
                  <a16:creationId xmlns:a16="http://schemas.microsoft.com/office/drawing/2014/main" id="{91C3C213-C1E6-6F44-8FF7-B0F8D80F487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179808" y="5337344"/>
              <a:ext cx="1188000" cy="118800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GB" sz="1600" dirty="0">
                  <a:solidFill>
                    <a:schemeClr val="tx1"/>
                  </a:solidFill>
                </a:rPr>
                <a:t>Staff</a:t>
              </a:r>
            </a:p>
          </p:txBody>
        </p:sp>
        <p:sp>
          <p:nvSpPr>
            <p:cNvPr id="135" name="Oval 134">
              <a:extLst>
                <a:ext uri="{FF2B5EF4-FFF2-40B4-BE49-F238E27FC236}">
                  <a16:creationId xmlns:a16="http://schemas.microsoft.com/office/drawing/2014/main" id="{2FF1325C-C86E-EE4C-870D-E15BEC44FAC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066454" y="3232534"/>
              <a:ext cx="1440000" cy="144000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GB" sz="1600" dirty="0">
                  <a:solidFill>
                    <a:schemeClr val="tx1"/>
                  </a:solidFill>
                </a:rPr>
                <a:t>Shared</a:t>
              </a:r>
            </a:p>
            <a:p>
              <a:pPr algn="ctr"/>
              <a:r>
                <a:rPr lang="en-GB" sz="1600" dirty="0">
                  <a:solidFill>
                    <a:schemeClr val="tx1"/>
                  </a:solidFill>
                </a:rPr>
                <a:t>Values</a:t>
              </a:r>
            </a:p>
          </p:txBody>
        </p:sp>
      </p:grpSp>
      <p:sp>
        <p:nvSpPr>
          <p:cNvPr id="40" name="Rechteck 39">
            <a:extLst>
              <a:ext uri="{FF2B5EF4-FFF2-40B4-BE49-F238E27FC236}">
                <a16:creationId xmlns:a16="http://schemas.microsoft.com/office/drawing/2014/main" id="{A05B4A0D-3AC9-5D46-94F6-1F2ED741543D}"/>
              </a:ext>
            </a:extLst>
          </p:cNvPr>
          <p:cNvSpPr/>
          <p:nvPr/>
        </p:nvSpPr>
        <p:spPr>
          <a:xfrm>
            <a:off x="7469485" y="1196752"/>
            <a:ext cx="1800000" cy="957159"/>
          </a:xfrm>
          <a:prstGeom prst="rect">
            <a:avLst/>
          </a:prstGeom>
          <a:solidFill>
            <a:schemeClr val="bg1">
              <a:lumMod val="95000"/>
            </a:schemeClr>
          </a:solidFill>
          <a:ln w="158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b" anchorCtr="0"/>
          <a:lstStyle/>
          <a:p>
            <a:r>
              <a:rPr lang="en-US" sz="1100" i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+ Pros</a:t>
            </a:r>
          </a:p>
          <a:p>
            <a:r>
              <a:rPr lang="en-US" sz="1100" i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+ Pros</a:t>
            </a:r>
          </a:p>
          <a:p>
            <a:endParaRPr lang="en-US" sz="1100" i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  <a:p>
            <a:pPr marL="85725" indent="-85725">
              <a:buFontTx/>
              <a:buChar char="-"/>
            </a:pPr>
            <a:r>
              <a:rPr lang="en-US" sz="1100" i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Cons</a:t>
            </a:r>
          </a:p>
          <a:p>
            <a:r>
              <a:rPr lang="en-US" sz="1100" i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- Cons</a:t>
            </a:r>
          </a:p>
        </p:txBody>
      </p:sp>
      <p:sp>
        <p:nvSpPr>
          <p:cNvPr id="41" name="Pfeil nach links und rechts 132">
            <a:extLst>
              <a:ext uri="{FF2B5EF4-FFF2-40B4-BE49-F238E27FC236}">
                <a16:creationId xmlns:a16="http://schemas.microsoft.com/office/drawing/2014/main" id="{6CC2B6B7-1DA7-ED4C-9570-EE37930D9655}"/>
              </a:ext>
            </a:extLst>
          </p:cNvPr>
          <p:cNvSpPr/>
          <p:nvPr/>
        </p:nvSpPr>
        <p:spPr>
          <a:xfrm rot="5400000">
            <a:off x="9017233" y="1600318"/>
            <a:ext cx="892910" cy="177392"/>
          </a:xfrm>
          <a:prstGeom prst="leftRightArrow">
            <a:avLst>
              <a:gd name="adj1" fmla="val 60812"/>
              <a:gd name="adj2" fmla="val 50000"/>
            </a:avLst>
          </a:prstGeom>
          <a:gradFill flip="none" rotWithShape="1">
            <a:gsLst>
              <a:gs pos="99310">
                <a:srgbClr val="44727E"/>
              </a:gs>
              <a:gs pos="0">
                <a:srgbClr val="C00000"/>
              </a:gs>
              <a:gs pos="50000">
                <a:schemeClr val="bg1">
                  <a:lumMod val="85000"/>
                </a:schemeClr>
              </a:gs>
              <a:gs pos="52000">
                <a:srgbClr val="5DA892"/>
              </a:gs>
            </a:gsLst>
            <a:lin ang="108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endParaRPr lang="de-DE" sz="1000" b="1" dirty="0" err="1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7" name="Gerade Verbindung mit Pfeil 6">
            <a:extLst>
              <a:ext uri="{FF2B5EF4-FFF2-40B4-BE49-F238E27FC236}">
                <a16:creationId xmlns:a16="http://schemas.microsoft.com/office/drawing/2014/main" id="{0C65A623-C085-AF4D-B31B-C230DC640461}"/>
              </a:ext>
            </a:extLst>
          </p:cNvPr>
          <p:cNvCxnSpPr>
            <a:cxnSpLocks/>
            <a:stCxn id="40" idx="1"/>
          </p:cNvCxnSpPr>
          <p:nvPr/>
        </p:nvCxnSpPr>
        <p:spPr>
          <a:xfrm flipH="1">
            <a:off x="6180047" y="1675332"/>
            <a:ext cx="1289438" cy="0"/>
          </a:xfrm>
          <a:prstGeom prst="straightConnector1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hteck 45">
            <a:extLst>
              <a:ext uri="{FF2B5EF4-FFF2-40B4-BE49-F238E27FC236}">
                <a16:creationId xmlns:a16="http://schemas.microsoft.com/office/drawing/2014/main" id="{1DD7E122-1869-1946-9050-14E4983BFEB2}"/>
              </a:ext>
            </a:extLst>
          </p:cNvPr>
          <p:cNvSpPr/>
          <p:nvPr/>
        </p:nvSpPr>
        <p:spPr>
          <a:xfrm>
            <a:off x="9390432" y="2417209"/>
            <a:ext cx="1800000" cy="957159"/>
          </a:xfrm>
          <a:prstGeom prst="rect">
            <a:avLst/>
          </a:prstGeom>
          <a:solidFill>
            <a:schemeClr val="bg1">
              <a:lumMod val="95000"/>
            </a:schemeClr>
          </a:solidFill>
          <a:ln w="158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b" anchorCtr="0"/>
          <a:lstStyle/>
          <a:p>
            <a:r>
              <a:rPr lang="en-US" sz="1100" i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+ Pros</a:t>
            </a:r>
          </a:p>
          <a:p>
            <a:r>
              <a:rPr lang="en-US" sz="1100" i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+ Pros</a:t>
            </a:r>
          </a:p>
          <a:p>
            <a:endParaRPr lang="en-US" sz="1100" i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  <a:p>
            <a:pPr marL="85725" indent="-85725">
              <a:buFontTx/>
              <a:buChar char="-"/>
            </a:pPr>
            <a:r>
              <a:rPr lang="en-US" sz="1100" i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Cons</a:t>
            </a:r>
          </a:p>
          <a:p>
            <a:r>
              <a:rPr lang="en-US" sz="1100" i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- Cons</a:t>
            </a:r>
          </a:p>
        </p:txBody>
      </p:sp>
      <p:sp>
        <p:nvSpPr>
          <p:cNvPr id="47" name="Pfeil nach links und rechts 132">
            <a:extLst>
              <a:ext uri="{FF2B5EF4-FFF2-40B4-BE49-F238E27FC236}">
                <a16:creationId xmlns:a16="http://schemas.microsoft.com/office/drawing/2014/main" id="{59B1CE5A-9A5F-7442-8730-D66C4162EFA1}"/>
              </a:ext>
            </a:extLst>
          </p:cNvPr>
          <p:cNvSpPr/>
          <p:nvPr/>
        </p:nvSpPr>
        <p:spPr>
          <a:xfrm rot="5400000">
            <a:off x="10938180" y="2820775"/>
            <a:ext cx="892910" cy="177392"/>
          </a:xfrm>
          <a:prstGeom prst="leftRightArrow">
            <a:avLst>
              <a:gd name="adj1" fmla="val 60812"/>
              <a:gd name="adj2" fmla="val 50000"/>
            </a:avLst>
          </a:prstGeom>
          <a:gradFill flip="none" rotWithShape="1">
            <a:gsLst>
              <a:gs pos="99310">
                <a:srgbClr val="44727E"/>
              </a:gs>
              <a:gs pos="0">
                <a:srgbClr val="C00000"/>
              </a:gs>
              <a:gs pos="50000">
                <a:schemeClr val="bg1">
                  <a:lumMod val="85000"/>
                </a:schemeClr>
              </a:gs>
              <a:gs pos="52000">
                <a:srgbClr val="5DA892"/>
              </a:gs>
            </a:gsLst>
            <a:lin ang="108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endParaRPr lang="de-DE" sz="1000" b="1" dirty="0" err="1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48" name="Gerade Verbindung mit Pfeil 47">
            <a:extLst>
              <a:ext uri="{FF2B5EF4-FFF2-40B4-BE49-F238E27FC236}">
                <a16:creationId xmlns:a16="http://schemas.microsoft.com/office/drawing/2014/main" id="{3D07DC68-A0F8-F748-93FA-B2CBD4F89E33}"/>
              </a:ext>
            </a:extLst>
          </p:cNvPr>
          <p:cNvCxnSpPr>
            <a:cxnSpLocks/>
          </p:cNvCxnSpPr>
          <p:nvPr/>
        </p:nvCxnSpPr>
        <p:spPr>
          <a:xfrm flipH="1">
            <a:off x="8101632" y="2909471"/>
            <a:ext cx="1288800" cy="0"/>
          </a:xfrm>
          <a:prstGeom prst="straightConnector1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echteck 49">
            <a:extLst>
              <a:ext uri="{FF2B5EF4-FFF2-40B4-BE49-F238E27FC236}">
                <a16:creationId xmlns:a16="http://schemas.microsoft.com/office/drawing/2014/main" id="{48DFFE1B-B297-D546-BDCF-422B9036D690}"/>
              </a:ext>
            </a:extLst>
          </p:cNvPr>
          <p:cNvSpPr/>
          <p:nvPr/>
        </p:nvSpPr>
        <p:spPr>
          <a:xfrm>
            <a:off x="9390432" y="4641274"/>
            <a:ext cx="1800000" cy="957159"/>
          </a:xfrm>
          <a:prstGeom prst="rect">
            <a:avLst/>
          </a:prstGeom>
          <a:solidFill>
            <a:schemeClr val="bg1">
              <a:lumMod val="95000"/>
            </a:schemeClr>
          </a:solidFill>
          <a:ln w="158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b" anchorCtr="0"/>
          <a:lstStyle/>
          <a:p>
            <a:r>
              <a:rPr lang="en-US" sz="1100" i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+ Pros</a:t>
            </a:r>
          </a:p>
          <a:p>
            <a:r>
              <a:rPr lang="en-US" sz="1100" i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+ Pros</a:t>
            </a:r>
          </a:p>
          <a:p>
            <a:endParaRPr lang="en-US" sz="1100" i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  <a:p>
            <a:pPr marL="85725" indent="-85725">
              <a:buFontTx/>
              <a:buChar char="-"/>
            </a:pPr>
            <a:r>
              <a:rPr lang="en-US" sz="1100" i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Cons</a:t>
            </a:r>
          </a:p>
          <a:p>
            <a:r>
              <a:rPr lang="en-US" sz="1100" i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- Cons</a:t>
            </a:r>
          </a:p>
        </p:txBody>
      </p:sp>
      <p:sp>
        <p:nvSpPr>
          <p:cNvPr id="51" name="Pfeil nach links und rechts 132">
            <a:extLst>
              <a:ext uri="{FF2B5EF4-FFF2-40B4-BE49-F238E27FC236}">
                <a16:creationId xmlns:a16="http://schemas.microsoft.com/office/drawing/2014/main" id="{C1CFCCA4-D759-0740-8AE9-8F54E686C3B0}"/>
              </a:ext>
            </a:extLst>
          </p:cNvPr>
          <p:cNvSpPr/>
          <p:nvPr/>
        </p:nvSpPr>
        <p:spPr>
          <a:xfrm rot="5400000">
            <a:off x="10938180" y="5044840"/>
            <a:ext cx="892910" cy="177392"/>
          </a:xfrm>
          <a:prstGeom prst="leftRightArrow">
            <a:avLst>
              <a:gd name="adj1" fmla="val 60812"/>
              <a:gd name="adj2" fmla="val 50000"/>
            </a:avLst>
          </a:prstGeom>
          <a:gradFill flip="none" rotWithShape="1">
            <a:gsLst>
              <a:gs pos="99310">
                <a:srgbClr val="44727E"/>
              </a:gs>
              <a:gs pos="0">
                <a:srgbClr val="C00000"/>
              </a:gs>
              <a:gs pos="50000">
                <a:schemeClr val="bg1">
                  <a:lumMod val="85000"/>
                </a:schemeClr>
              </a:gs>
              <a:gs pos="52000">
                <a:srgbClr val="5DA892"/>
              </a:gs>
            </a:gsLst>
            <a:lin ang="108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endParaRPr lang="de-DE" sz="1000" b="1" dirty="0" err="1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52" name="Gerade Verbindung mit Pfeil 51">
            <a:extLst>
              <a:ext uri="{FF2B5EF4-FFF2-40B4-BE49-F238E27FC236}">
                <a16:creationId xmlns:a16="http://schemas.microsoft.com/office/drawing/2014/main" id="{43D28C5F-D7BC-1D4B-90A8-326776443BC1}"/>
              </a:ext>
            </a:extLst>
          </p:cNvPr>
          <p:cNvCxnSpPr>
            <a:cxnSpLocks/>
          </p:cNvCxnSpPr>
          <p:nvPr/>
        </p:nvCxnSpPr>
        <p:spPr>
          <a:xfrm flipH="1">
            <a:off x="8101632" y="5133536"/>
            <a:ext cx="1288800" cy="0"/>
          </a:xfrm>
          <a:prstGeom prst="straightConnector1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hteck 52">
            <a:extLst>
              <a:ext uri="{FF2B5EF4-FFF2-40B4-BE49-F238E27FC236}">
                <a16:creationId xmlns:a16="http://schemas.microsoft.com/office/drawing/2014/main" id="{F2DF3A44-1C53-B044-9495-6BE10EFA74C1}"/>
              </a:ext>
            </a:extLst>
          </p:cNvPr>
          <p:cNvSpPr/>
          <p:nvPr/>
        </p:nvSpPr>
        <p:spPr>
          <a:xfrm>
            <a:off x="9390432" y="3529241"/>
            <a:ext cx="1800000" cy="957159"/>
          </a:xfrm>
          <a:prstGeom prst="rect">
            <a:avLst/>
          </a:prstGeom>
          <a:solidFill>
            <a:schemeClr val="bg1">
              <a:lumMod val="95000"/>
            </a:schemeClr>
          </a:solidFill>
          <a:ln w="158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b" anchorCtr="0"/>
          <a:lstStyle/>
          <a:p>
            <a:r>
              <a:rPr lang="en-US" sz="1100" i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+ Pros</a:t>
            </a:r>
          </a:p>
          <a:p>
            <a:r>
              <a:rPr lang="en-US" sz="1100" i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+ Pros</a:t>
            </a:r>
          </a:p>
          <a:p>
            <a:endParaRPr lang="en-US" sz="1100" i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  <a:p>
            <a:pPr marL="85725" indent="-85725">
              <a:buFontTx/>
              <a:buChar char="-"/>
            </a:pPr>
            <a:r>
              <a:rPr lang="en-US" sz="1100" i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Cons</a:t>
            </a:r>
          </a:p>
          <a:p>
            <a:r>
              <a:rPr lang="en-US" sz="1100" i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- Cons</a:t>
            </a:r>
          </a:p>
        </p:txBody>
      </p:sp>
      <p:sp>
        <p:nvSpPr>
          <p:cNvPr id="54" name="Pfeil nach links und rechts 132">
            <a:extLst>
              <a:ext uri="{FF2B5EF4-FFF2-40B4-BE49-F238E27FC236}">
                <a16:creationId xmlns:a16="http://schemas.microsoft.com/office/drawing/2014/main" id="{612F0088-3B79-1E40-BF65-CD26FA8220B9}"/>
              </a:ext>
            </a:extLst>
          </p:cNvPr>
          <p:cNvSpPr/>
          <p:nvPr/>
        </p:nvSpPr>
        <p:spPr>
          <a:xfrm rot="5400000">
            <a:off x="10938180" y="3932807"/>
            <a:ext cx="892910" cy="177392"/>
          </a:xfrm>
          <a:prstGeom prst="leftRightArrow">
            <a:avLst>
              <a:gd name="adj1" fmla="val 60812"/>
              <a:gd name="adj2" fmla="val 50000"/>
            </a:avLst>
          </a:prstGeom>
          <a:gradFill flip="none" rotWithShape="1">
            <a:gsLst>
              <a:gs pos="99310">
                <a:srgbClr val="44727E"/>
              </a:gs>
              <a:gs pos="0">
                <a:srgbClr val="C00000"/>
              </a:gs>
              <a:gs pos="50000">
                <a:schemeClr val="bg1">
                  <a:lumMod val="85000"/>
                </a:schemeClr>
              </a:gs>
              <a:gs pos="52000">
                <a:srgbClr val="5DA892"/>
              </a:gs>
            </a:gsLst>
            <a:lin ang="108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endParaRPr lang="de-DE" sz="1000" b="1" dirty="0" err="1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55" name="Gerade Verbindung mit Pfeil 54">
            <a:extLst>
              <a:ext uri="{FF2B5EF4-FFF2-40B4-BE49-F238E27FC236}">
                <a16:creationId xmlns:a16="http://schemas.microsoft.com/office/drawing/2014/main" id="{93447519-D189-3442-9091-FEACA29CA510}"/>
              </a:ext>
            </a:extLst>
          </p:cNvPr>
          <p:cNvCxnSpPr>
            <a:cxnSpLocks/>
          </p:cNvCxnSpPr>
          <p:nvPr/>
        </p:nvCxnSpPr>
        <p:spPr>
          <a:xfrm flipH="1">
            <a:off x="6606174" y="4021503"/>
            <a:ext cx="2784258" cy="0"/>
          </a:xfrm>
          <a:prstGeom prst="straightConnector1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Rechteck 56">
            <a:extLst>
              <a:ext uri="{FF2B5EF4-FFF2-40B4-BE49-F238E27FC236}">
                <a16:creationId xmlns:a16="http://schemas.microsoft.com/office/drawing/2014/main" id="{12259C64-C542-1241-A0E2-33410F3C2FCF}"/>
              </a:ext>
            </a:extLst>
          </p:cNvPr>
          <p:cNvSpPr/>
          <p:nvPr/>
        </p:nvSpPr>
        <p:spPr>
          <a:xfrm>
            <a:off x="999808" y="2417209"/>
            <a:ext cx="1800000" cy="957159"/>
          </a:xfrm>
          <a:prstGeom prst="rect">
            <a:avLst/>
          </a:prstGeom>
          <a:solidFill>
            <a:schemeClr val="bg1">
              <a:lumMod val="95000"/>
            </a:schemeClr>
          </a:solidFill>
          <a:ln w="15875">
            <a:solidFill>
              <a:srgbClr val="A0B4D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b" anchorCtr="0"/>
          <a:lstStyle/>
          <a:p>
            <a:r>
              <a:rPr lang="en-US" sz="1100" i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+ Pros</a:t>
            </a:r>
          </a:p>
          <a:p>
            <a:r>
              <a:rPr lang="en-US" sz="1100" i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+ Pros</a:t>
            </a:r>
          </a:p>
          <a:p>
            <a:endParaRPr lang="en-US" sz="1100" i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  <a:p>
            <a:pPr marL="85725" indent="-85725">
              <a:buFontTx/>
              <a:buChar char="-"/>
            </a:pPr>
            <a:r>
              <a:rPr lang="en-US" sz="1100" i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Cons</a:t>
            </a:r>
          </a:p>
          <a:p>
            <a:r>
              <a:rPr lang="en-US" sz="1100" i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- Cons</a:t>
            </a:r>
          </a:p>
        </p:txBody>
      </p:sp>
      <p:sp>
        <p:nvSpPr>
          <p:cNvPr id="58" name="Pfeil nach links und rechts 132">
            <a:extLst>
              <a:ext uri="{FF2B5EF4-FFF2-40B4-BE49-F238E27FC236}">
                <a16:creationId xmlns:a16="http://schemas.microsoft.com/office/drawing/2014/main" id="{0F240359-9E0F-E74A-9950-C9332FD9F07F}"/>
              </a:ext>
            </a:extLst>
          </p:cNvPr>
          <p:cNvSpPr/>
          <p:nvPr/>
        </p:nvSpPr>
        <p:spPr>
          <a:xfrm rot="5400000">
            <a:off x="320333" y="2809844"/>
            <a:ext cx="892910" cy="177392"/>
          </a:xfrm>
          <a:prstGeom prst="leftRightArrow">
            <a:avLst>
              <a:gd name="adj1" fmla="val 60812"/>
              <a:gd name="adj2" fmla="val 50000"/>
            </a:avLst>
          </a:prstGeom>
          <a:gradFill flip="none" rotWithShape="1">
            <a:gsLst>
              <a:gs pos="99310">
                <a:srgbClr val="44727E"/>
              </a:gs>
              <a:gs pos="0">
                <a:srgbClr val="C00000"/>
              </a:gs>
              <a:gs pos="50000">
                <a:schemeClr val="bg1">
                  <a:lumMod val="85000"/>
                </a:schemeClr>
              </a:gs>
              <a:gs pos="52000">
                <a:srgbClr val="5DA892"/>
              </a:gs>
            </a:gsLst>
            <a:lin ang="108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endParaRPr lang="de-DE" sz="1000" b="1" dirty="0" err="1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59" name="Gerade Verbindung mit Pfeil 58">
            <a:extLst>
              <a:ext uri="{FF2B5EF4-FFF2-40B4-BE49-F238E27FC236}">
                <a16:creationId xmlns:a16="http://schemas.microsoft.com/office/drawing/2014/main" id="{F61238C4-3E6C-AC49-9A48-9284BE66DBE8}"/>
              </a:ext>
            </a:extLst>
          </p:cNvPr>
          <p:cNvCxnSpPr>
            <a:cxnSpLocks/>
          </p:cNvCxnSpPr>
          <p:nvPr/>
        </p:nvCxnSpPr>
        <p:spPr>
          <a:xfrm>
            <a:off x="2799808" y="2909471"/>
            <a:ext cx="1288800" cy="0"/>
          </a:xfrm>
          <a:prstGeom prst="straightConnector1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echteck 61">
            <a:extLst>
              <a:ext uri="{FF2B5EF4-FFF2-40B4-BE49-F238E27FC236}">
                <a16:creationId xmlns:a16="http://schemas.microsoft.com/office/drawing/2014/main" id="{D40AC5E5-65C0-5545-ADF9-64FEAE753E4B}"/>
              </a:ext>
            </a:extLst>
          </p:cNvPr>
          <p:cNvSpPr/>
          <p:nvPr/>
        </p:nvSpPr>
        <p:spPr>
          <a:xfrm>
            <a:off x="1002926" y="4635576"/>
            <a:ext cx="1800000" cy="957159"/>
          </a:xfrm>
          <a:prstGeom prst="rect">
            <a:avLst/>
          </a:prstGeom>
          <a:solidFill>
            <a:schemeClr val="bg1">
              <a:lumMod val="95000"/>
            </a:schemeClr>
          </a:solidFill>
          <a:ln w="15875">
            <a:solidFill>
              <a:srgbClr val="A0B4D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b" anchorCtr="0"/>
          <a:lstStyle/>
          <a:p>
            <a:r>
              <a:rPr lang="en-US" sz="1100" i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+ Pros</a:t>
            </a:r>
          </a:p>
          <a:p>
            <a:r>
              <a:rPr lang="en-US" sz="1100" i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+ Pros</a:t>
            </a:r>
          </a:p>
          <a:p>
            <a:endParaRPr lang="en-US" sz="1100" i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  <a:p>
            <a:pPr marL="85725" indent="-85725">
              <a:buFontTx/>
              <a:buChar char="-"/>
            </a:pPr>
            <a:r>
              <a:rPr lang="en-US" sz="1100" i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Cons</a:t>
            </a:r>
          </a:p>
          <a:p>
            <a:r>
              <a:rPr lang="en-US" sz="1100" i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- Cons</a:t>
            </a:r>
          </a:p>
        </p:txBody>
      </p:sp>
      <p:sp>
        <p:nvSpPr>
          <p:cNvPr id="63" name="Pfeil nach links und rechts 132">
            <a:extLst>
              <a:ext uri="{FF2B5EF4-FFF2-40B4-BE49-F238E27FC236}">
                <a16:creationId xmlns:a16="http://schemas.microsoft.com/office/drawing/2014/main" id="{07519842-FC10-5949-902F-32B222509764}"/>
              </a:ext>
            </a:extLst>
          </p:cNvPr>
          <p:cNvSpPr/>
          <p:nvPr/>
        </p:nvSpPr>
        <p:spPr>
          <a:xfrm rot="5400000">
            <a:off x="323451" y="5028211"/>
            <a:ext cx="892910" cy="177392"/>
          </a:xfrm>
          <a:prstGeom prst="leftRightArrow">
            <a:avLst>
              <a:gd name="adj1" fmla="val 60812"/>
              <a:gd name="adj2" fmla="val 50000"/>
            </a:avLst>
          </a:prstGeom>
          <a:gradFill flip="none" rotWithShape="1">
            <a:gsLst>
              <a:gs pos="99310">
                <a:srgbClr val="44727E"/>
              </a:gs>
              <a:gs pos="0">
                <a:srgbClr val="C00000"/>
              </a:gs>
              <a:gs pos="50000">
                <a:schemeClr val="bg1">
                  <a:lumMod val="85000"/>
                </a:schemeClr>
              </a:gs>
              <a:gs pos="52000">
                <a:srgbClr val="5DA892"/>
              </a:gs>
            </a:gsLst>
            <a:lin ang="108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endParaRPr lang="de-DE" sz="1000" b="1" dirty="0" err="1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64" name="Gerade Verbindung mit Pfeil 63">
            <a:extLst>
              <a:ext uri="{FF2B5EF4-FFF2-40B4-BE49-F238E27FC236}">
                <a16:creationId xmlns:a16="http://schemas.microsoft.com/office/drawing/2014/main" id="{7C59E9BA-40B2-6B46-812D-E47D3D6BC945}"/>
              </a:ext>
            </a:extLst>
          </p:cNvPr>
          <p:cNvCxnSpPr>
            <a:cxnSpLocks/>
          </p:cNvCxnSpPr>
          <p:nvPr/>
        </p:nvCxnSpPr>
        <p:spPr>
          <a:xfrm>
            <a:off x="2799808" y="5133536"/>
            <a:ext cx="1288800" cy="0"/>
          </a:xfrm>
          <a:prstGeom prst="straightConnector1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Rechteck 64">
            <a:extLst>
              <a:ext uri="{FF2B5EF4-FFF2-40B4-BE49-F238E27FC236}">
                <a16:creationId xmlns:a16="http://schemas.microsoft.com/office/drawing/2014/main" id="{7D553D3C-3BF5-5B49-BC02-B1C7CC4B92B8}"/>
              </a:ext>
            </a:extLst>
          </p:cNvPr>
          <p:cNvSpPr/>
          <p:nvPr/>
        </p:nvSpPr>
        <p:spPr>
          <a:xfrm>
            <a:off x="2945784" y="5738872"/>
            <a:ext cx="1800000" cy="957159"/>
          </a:xfrm>
          <a:prstGeom prst="rect">
            <a:avLst/>
          </a:prstGeom>
          <a:solidFill>
            <a:schemeClr val="bg1">
              <a:lumMod val="95000"/>
            </a:schemeClr>
          </a:solidFill>
          <a:ln w="15875">
            <a:solidFill>
              <a:srgbClr val="A0B4D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b" anchorCtr="0"/>
          <a:lstStyle/>
          <a:p>
            <a:r>
              <a:rPr lang="en-US" sz="1100" i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+ Pros</a:t>
            </a:r>
          </a:p>
          <a:p>
            <a:r>
              <a:rPr lang="en-US" sz="1100" i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+ Pros</a:t>
            </a:r>
          </a:p>
          <a:p>
            <a:endParaRPr lang="en-US" sz="1100" i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  <a:p>
            <a:pPr marL="85725" indent="-85725">
              <a:buFontTx/>
              <a:buChar char="-"/>
            </a:pPr>
            <a:r>
              <a:rPr lang="en-US" sz="1100" i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Cons</a:t>
            </a:r>
          </a:p>
          <a:p>
            <a:r>
              <a:rPr lang="en-US" sz="1100" i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- Cons</a:t>
            </a:r>
          </a:p>
        </p:txBody>
      </p:sp>
      <p:sp>
        <p:nvSpPr>
          <p:cNvPr id="66" name="Pfeil nach links und rechts 132">
            <a:extLst>
              <a:ext uri="{FF2B5EF4-FFF2-40B4-BE49-F238E27FC236}">
                <a16:creationId xmlns:a16="http://schemas.microsoft.com/office/drawing/2014/main" id="{0AED4C91-1ABC-094D-BB7D-07DFC4654DDC}"/>
              </a:ext>
            </a:extLst>
          </p:cNvPr>
          <p:cNvSpPr/>
          <p:nvPr/>
        </p:nvSpPr>
        <p:spPr>
          <a:xfrm rot="5400000">
            <a:off x="2266309" y="6131507"/>
            <a:ext cx="892910" cy="177392"/>
          </a:xfrm>
          <a:prstGeom prst="leftRightArrow">
            <a:avLst>
              <a:gd name="adj1" fmla="val 60812"/>
              <a:gd name="adj2" fmla="val 50000"/>
            </a:avLst>
          </a:prstGeom>
          <a:gradFill flip="none" rotWithShape="1">
            <a:gsLst>
              <a:gs pos="99310">
                <a:srgbClr val="44727E"/>
              </a:gs>
              <a:gs pos="0">
                <a:srgbClr val="C00000"/>
              </a:gs>
              <a:gs pos="50000">
                <a:schemeClr val="bg1">
                  <a:lumMod val="85000"/>
                </a:schemeClr>
              </a:gs>
              <a:gs pos="52000">
                <a:srgbClr val="5DA892"/>
              </a:gs>
            </a:gsLst>
            <a:lin ang="108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endParaRPr lang="de-DE" sz="1000" b="1" dirty="0" err="1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67" name="Gerade Verbindung mit Pfeil 66">
            <a:extLst>
              <a:ext uri="{FF2B5EF4-FFF2-40B4-BE49-F238E27FC236}">
                <a16:creationId xmlns:a16="http://schemas.microsoft.com/office/drawing/2014/main" id="{65A76F51-737A-E44A-BFBC-F22431D4C5D9}"/>
              </a:ext>
            </a:extLst>
          </p:cNvPr>
          <p:cNvCxnSpPr>
            <a:cxnSpLocks/>
            <a:stCxn id="65" idx="3"/>
          </p:cNvCxnSpPr>
          <p:nvPr/>
        </p:nvCxnSpPr>
        <p:spPr>
          <a:xfrm>
            <a:off x="4745783" y="6217452"/>
            <a:ext cx="1288800" cy="0"/>
          </a:xfrm>
          <a:prstGeom prst="straightConnector1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Oval 69">
            <a:extLst>
              <a:ext uri="{FF2B5EF4-FFF2-40B4-BE49-F238E27FC236}">
                <a16:creationId xmlns:a16="http://schemas.microsoft.com/office/drawing/2014/main" id="{3D4A4A37-CFE2-0D4A-A16F-7B2C733AE2BE}"/>
              </a:ext>
            </a:extLst>
          </p:cNvPr>
          <p:cNvSpPr>
            <a:spLocks/>
          </p:cNvSpPr>
          <p:nvPr/>
        </p:nvSpPr>
        <p:spPr>
          <a:xfrm>
            <a:off x="9730876" y="6175340"/>
            <a:ext cx="288000" cy="288000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GB" sz="1100" dirty="0">
              <a:solidFill>
                <a:schemeClr val="bg1"/>
              </a:solidFill>
            </a:endParaRPr>
          </a:p>
        </p:txBody>
      </p:sp>
      <p:sp>
        <p:nvSpPr>
          <p:cNvPr id="71" name="Textfeld 70">
            <a:extLst>
              <a:ext uri="{FF2B5EF4-FFF2-40B4-BE49-F238E27FC236}">
                <a16:creationId xmlns:a16="http://schemas.microsoft.com/office/drawing/2014/main" id="{B627C7C8-F3D2-1549-A0DB-62159A8AA3E1}"/>
              </a:ext>
            </a:extLst>
          </p:cNvPr>
          <p:cNvSpPr txBox="1"/>
          <p:nvPr/>
        </p:nvSpPr>
        <p:spPr>
          <a:xfrm>
            <a:off x="9368500" y="6533813"/>
            <a:ext cx="1012751" cy="2027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50" dirty="0"/>
              <a:t>The ‘3 Hard S’</a:t>
            </a:r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DB3B4E4A-4E1B-B944-8650-94AD1AE32F1E}"/>
              </a:ext>
            </a:extLst>
          </p:cNvPr>
          <p:cNvSpPr>
            <a:spLocks/>
          </p:cNvSpPr>
          <p:nvPr/>
        </p:nvSpPr>
        <p:spPr>
          <a:xfrm>
            <a:off x="10728947" y="6175340"/>
            <a:ext cx="288000" cy="288000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GB" sz="1100" dirty="0">
              <a:solidFill>
                <a:schemeClr val="tx1"/>
              </a:solidFill>
            </a:endParaRPr>
          </a:p>
        </p:txBody>
      </p:sp>
      <p:sp>
        <p:nvSpPr>
          <p:cNvPr id="73" name="Textfeld 72">
            <a:extLst>
              <a:ext uri="{FF2B5EF4-FFF2-40B4-BE49-F238E27FC236}">
                <a16:creationId xmlns:a16="http://schemas.microsoft.com/office/drawing/2014/main" id="{04335B75-C0AD-7B44-A2A1-E571F9D0CCC1}"/>
              </a:ext>
            </a:extLst>
          </p:cNvPr>
          <p:cNvSpPr txBox="1"/>
          <p:nvPr/>
        </p:nvSpPr>
        <p:spPr>
          <a:xfrm>
            <a:off x="10381251" y="6538452"/>
            <a:ext cx="960485" cy="2027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50" dirty="0"/>
              <a:t>The ‘4 Soft S’</a:t>
            </a:r>
          </a:p>
        </p:txBody>
      </p:sp>
      <p:sp>
        <p:nvSpPr>
          <p:cNvPr id="76" name="Rechteck 75">
            <a:extLst>
              <a:ext uri="{FF2B5EF4-FFF2-40B4-BE49-F238E27FC236}">
                <a16:creationId xmlns:a16="http://schemas.microsoft.com/office/drawing/2014/main" id="{6B91EBDA-7A0D-394E-9875-025110DD1C54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381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4989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1" grpId="0" animBg="1"/>
      <p:bldP spid="46" grpId="0" animBg="1"/>
      <p:bldP spid="47" grpId="0" animBg="1"/>
      <p:bldP spid="50" grpId="0" animBg="1"/>
      <p:bldP spid="51" grpId="0" animBg="1"/>
      <p:bldP spid="53" grpId="0" animBg="1"/>
      <p:bldP spid="54" grpId="0" animBg="1"/>
      <p:bldP spid="57" grpId="0" animBg="1"/>
      <p:bldP spid="58" grpId="0" animBg="1"/>
      <p:bldP spid="62" grpId="0" animBg="1"/>
      <p:bldP spid="63" grpId="0" animBg="1"/>
      <p:bldP spid="65" grpId="0" animBg="1"/>
      <p:bldP spid="6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Objekt 23" hidden="1">
            <a:extLst>
              <a:ext uri="{FF2B5EF4-FFF2-40B4-BE49-F238E27FC236}">
                <a16:creationId xmlns:a16="http://schemas.microsoft.com/office/drawing/2014/main" id="{B8588DEF-90EF-4482-B7F7-7AFBC69F28BB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0476" name="think-cell Folie" r:id="rId5" imgW="359" imgH="360" progId="TCLayout.ActiveDocument.1">
                  <p:embed/>
                </p:oleObj>
              </mc:Choice>
              <mc:Fallback>
                <p:oleObj name="think-cell Folie" r:id="rId5" imgW="359" imgH="360" progId="TCLayout.ActiveDocument.1">
                  <p:embed/>
                  <p:pic>
                    <p:nvPicPr>
                      <p:cNvPr id="24" name="Objekt 23" hidden="1">
                        <a:extLst>
                          <a:ext uri="{FF2B5EF4-FFF2-40B4-BE49-F238E27FC236}">
                            <a16:creationId xmlns:a16="http://schemas.microsoft.com/office/drawing/2014/main" id="{B8588DEF-90EF-4482-B7F7-7AFBC69F28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hteck 24" hidden="1">
            <a:extLst>
              <a:ext uri="{FF2B5EF4-FFF2-40B4-BE49-F238E27FC236}">
                <a16:creationId xmlns:a16="http://schemas.microsoft.com/office/drawing/2014/main" id="{E7A44920-0F0D-4181-8A08-4EE78C76767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1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7CC3603-02BE-4400-8AE5-D31C72867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060" y="324187"/>
            <a:ext cx="10394457" cy="471270"/>
          </a:xfrm>
        </p:spPr>
        <p:txBody>
          <a:bodyPr/>
          <a:lstStyle/>
          <a:p>
            <a:r>
              <a:rPr lang="de-DE" b="1">
                <a:solidFill>
                  <a:srgbClr val="44727E"/>
                </a:solidFill>
              </a:rPr>
              <a:t>McKinsey 7-S Framework</a:t>
            </a:r>
            <a:endParaRPr lang="de-DE" b="1" i="1" dirty="0">
              <a:solidFill>
                <a:schemeClr val="accent2"/>
              </a:solidFill>
            </a:endParaRPr>
          </a:p>
        </p:txBody>
      </p:sp>
      <p:pic>
        <p:nvPicPr>
          <p:cNvPr id="31" name="Grafik 30">
            <a:extLst>
              <a:ext uri="{FF2B5EF4-FFF2-40B4-BE49-F238E27FC236}">
                <a16:creationId xmlns:a16="http://schemas.microsoft.com/office/drawing/2014/main" id="{73FEFB83-C8C1-B146-A7BC-0E74D971ADDB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23" t="28137" r="14075" b="24515"/>
          <a:stretch/>
        </p:blipFill>
        <p:spPr>
          <a:xfrm>
            <a:off x="9773741" y="111480"/>
            <a:ext cx="1994203" cy="962160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8D987E8E-472B-F946-814E-2F9011CBA0BE}"/>
              </a:ext>
            </a:extLst>
          </p:cNvPr>
          <p:cNvSpPr txBox="1"/>
          <p:nvPr/>
        </p:nvSpPr>
        <p:spPr>
          <a:xfrm>
            <a:off x="5300580" y="6575729"/>
            <a:ext cx="176522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100" b="1" dirty="0">
                <a:solidFill>
                  <a:srgbClr val="44727E"/>
                </a:solidFill>
              </a:rPr>
              <a:t>www.strategypunk.com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67754978-6C91-FC49-8D04-A1BAA8DBAAA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7368" y="836712"/>
            <a:ext cx="9303353" cy="392112"/>
          </a:xfrm>
        </p:spPr>
        <p:txBody>
          <a:bodyPr/>
          <a:lstStyle/>
          <a:p>
            <a:r>
              <a:rPr lang="en-GB" sz="2200" b="1" dirty="0">
                <a:solidFill>
                  <a:schemeClr val="accent6"/>
                </a:solidFill>
              </a:rPr>
              <a:t>The 7 success factors of a company</a:t>
            </a:r>
          </a:p>
        </p:txBody>
      </p:sp>
      <p:sp>
        <p:nvSpPr>
          <p:cNvPr id="85" name="Rechteck 84">
            <a:extLst>
              <a:ext uri="{FF2B5EF4-FFF2-40B4-BE49-F238E27FC236}">
                <a16:creationId xmlns:a16="http://schemas.microsoft.com/office/drawing/2014/main" id="{66303C1A-BBC1-7C40-99AD-41BA08E9A2EE}"/>
              </a:ext>
            </a:extLst>
          </p:cNvPr>
          <p:cNvSpPr/>
          <p:nvPr/>
        </p:nvSpPr>
        <p:spPr>
          <a:xfrm>
            <a:off x="634761" y="1628800"/>
            <a:ext cx="442792" cy="504000"/>
          </a:xfrm>
          <a:prstGeom prst="rect">
            <a:avLst/>
          </a:prstGeom>
          <a:solidFill>
            <a:srgbClr val="4454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</a:p>
        </p:txBody>
      </p:sp>
      <p:sp>
        <p:nvSpPr>
          <p:cNvPr id="86" name="Rechteck 85">
            <a:extLst>
              <a:ext uri="{FF2B5EF4-FFF2-40B4-BE49-F238E27FC236}">
                <a16:creationId xmlns:a16="http://schemas.microsoft.com/office/drawing/2014/main" id="{7729BFE0-03AC-D64B-80E5-3096CFC5926A}"/>
              </a:ext>
            </a:extLst>
          </p:cNvPr>
          <p:cNvSpPr/>
          <p:nvPr/>
        </p:nvSpPr>
        <p:spPr>
          <a:xfrm>
            <a:off x="1221568" y="1628800"/>
            <a:ext cx="7394711" cy="504000"/>
          </a:xfrm>
          <a:prstGeom prst="rect">
            <a:avLst/>
          </a:prstGeom>
          <a:solidFill>
            <a:srgbClr val="4454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Strategy</a:t>
            </a:r>
          </a:p>
        </p:txBody>
      </p:sp>
      <p:sp>
        <p:nvSpPr>
          <p:cNvPr id="88" name="Rechteck 87">
            <a:extLst>
              <a:ext uri="{FF2B5EF4-FFF2-40B4-BE49-F238E27FC236}">
                <a16:creationId xmlns:a16="http://schemas.microsoft.com/office/drawing/2014/main" id="{86E86787-F106-3842-AFC2-75A17F905014}"/>
              </a:ext>
            </a:extLst>
          </p:cNvPr>
          <p:cNvSpPr/>
          <p:nvPr/>
        </p:nvSpPr>
        <p:spPr>
          <a:xfrm>
            <a:off x="8782408" y="1628800"/>
            <a:ext cx="2809099" cy="1782444"/>
          </a:xfrm>
          <a:prstGeom prst="rect">
            <a:avLst/>
          </a:prstGeom>
          <a:solidFill>
            <a:srgbClr val="4454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Hard</a:t>
            </a:r>
          </a:p>
          <a:p>
            <a:pPr algn="ctr"/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factors</a:t>
            </a:r>
          </a:p>
        </p:txBody>
      </p:sp>
      <p:sp>
        <p:nvSpPr>
          <p:cNvPr id="89" name="Rechteck 88">
            <a:extLst>
              <a:ext uri="{FF2B5EF4-FFF2-40B4-BE49-F238E27FC236}">
                <a16:creationId xmlns:a16="http://schemas.microsoft.com/office/drawing/2014/main" id="{0964B0EF-332D-F445-BFEE-792CD8C8213D}"/>
              </a:ext>
            </a:extLst>
          </p:cNvPr>
          <p:cNvSpPr/>
          <p:nvPr/>
        </p:nvSpPr>
        <p:spPr>
          <a:xfrm>
            <a:off x="634761" y="2268159"/>
            <a:ext cx="442792" cy="504000"/>
          </a:xfrm>
          <a:prstGeom prst="rect">
            <a:avLst/>
          </a:prstGeom>
          <a:solidFill>
            <a:srgbClr val="4454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II</a:t>
            </a:r>
          </a:p>
        </p:txBody>
      </p:sp>
      <p:sp>
        <p:nvSpPr>
          <p:cNvPr id="90" name="Rechteck 89">
            <a:extLst>
              <a:ext uri="{FF2B5EF4-FFF2-40B4-BE49-F238E27FC236}">
                <a16:creationId xmlns:a16="http://schemas.microsoft.com/office/drawing/2014/main" id="{E9F49D34-B14E-034A-B9F0-7587EE07DF95}"/>
              </a:ext>
            </a:extLst>
          </p:cNvPr>
          <p:cNvSpPr/>
          <p:nvPr/>
        </p:nvSpPr>
        <p:spPr>
          <a:xfrm>
            <a:off x="1221568" y="2268159"/>
            <a:ext cx="7387854" cy="504000"/>
          </a:xfrm>
          <a:prstGeom prst="rect">
            <a:avLst/>
          </a:prstGeom>
          <a:solidFill>
            <a:srgbClr val="4454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Structure</a:t>
            </a:r>
          </a:p>
        </p:txBody>
      </p:sp>
      <p:sp>
        <p:nvSpPr>
          <p:cNvPr id="93" name="Rechteck 92">
            <a:extLst>
              <a:ext uri="{FF2B5EF4-FFF2-40B4-BE49-F238E27FC236}">
                <a16:creationId xmlns:a16="http://schemas.microsoft.com/office/drawing/2014/main" id="{62F999C2-2698-CB4F-BB19-69EF9AF490C5}"/>
              </a:ext>
            </a:extLst>
          </p:cNvPr>
          <p:cNvSpPr/>
          <p:nvPr/>
        </p:nvSpPr>
        <p:spPr>
          <a:xfrm>
            <a:off x="634761" y="2907244"/>
            <a:ext cx="442792" cy="504000"/>
          </a:xfrm>
          <a:prstGeom prst="rect">
            <a:avLst/>
          </a:prstGeom>
          <a:solidFill>
            <a:srgbClr val="4454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III</a:t>
            </a:r>
          </a:p>
        </p:txBody>
      </p:sp>
      <p:sp>
        <p:nvSpPr>
          <p:cNvPr id="94" name="Rechteck 93">
            <a:extLst>
              <a:ext uri="{FF2B5EF4-FFF2-40B4-BE49-F238E27FC236}">
                <a16:creationId xmlns:a16="http://schemas.microsoft.com/office/drawing/2014/main" id="{66BCF664-BAC4-1646-BBA6-F3D97A0EC43D}"/>
              </a:ext>
            </a:extLst>
          </p:cNvPr>
          <p:cNvSpPr/>
          <p:nvPr/>
        </p:nvSpPr>
        <p:spPr>
          <a:xfrm>
            <a:off x="1221568" y="2907244"/>
            <a:ext cx="7387853" cy="504000"/>
          </a:xfrm>
          <a:prstGeom prst="rect">
            <a:avLst/>
          </a:prstGeom>
          <a:solidFill>
            <a:srgbClr val="4454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Systems</a:t>
            </a:r>
          </a:p>
        </p:txBody>
      </p:sp>
      <p:sp>
        <p:nvSpPr>
          <p:cNvPr id="97" name="Rechteck 96">
            <a:extLst>
              <a:ext uri="{FF2B5EF4-FFF2-40B4-BE49-F238E27FC236}">
                <a16:creationId xmlns:a16="http://schemas.microsoft.com/office/drawing/2014/main" id="{C20106EB-C9B3-154B-8ABA-04E900732D6A}"/>
              </a:ext>
            </a:extLst>
          </p:cNvPr>
          <p:cNvSpPr/>
          <p:nvPr/>
        </p:nvSpPr>
        <p:spPr>
          <a:xfrm>
            <a:off x="634761" y="3702981"/>
            <a:ext cx="442792" cy="504000"/>
          </a:xfrm>
          <a:prstGeom prst="rect">
            <a:avLst/>
          </a:prstGeom>
          <a:solidFill>
            <a:srgbClr val="BFBF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IV</a:t>
            </a:r>
          </a:p>
        </p:txBody>
      </p:sp>
      <p:sp>
        <p:nvSpPr>
          <p:cNvPr id="98" name="Rechteck 97">
            <a:extLst>
              <a:ext uri="{FF2B5EF4-FFF2-40B4-BE49-F238E27FC236}">
                <a16:creationId xmlns:a16="http://schemas.microsoft.com/office/drawing/2014/main" id="{F9FE0A16-F5CC-5749-97EB-02FEE78EEB1D}"/>
              </a:ext>
            </a:extLst>
          </p:cNvPr>
          <p:cNvSpPr/>
          <p:nvPr/>
        </p:nvSpPr>
        <p:spPr>
          <a:xfrm>
            <a:off x="1221568" y="3702981"/>
            <a:ext cx="7385180" cy="504000"/>
          </a:xfrm>
          <a:prstGeom prst="rect">
            <a:avLst/>
          </a:prstGeom>
          <a:solidFill>
            <a:srgbClr val="BFBF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de-DE" sz="20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Skills</a:t>
            </a:r>
          </a:p>
        </p:txBody>
      </p:sp>
      <p:sp>
        <p:nvSpPr>
          <p:cNvPr id="101" name="Rechteck 100">
            <a:extLst>
              <a:ext uri="{FF2B5EF4-FFF2-40B4-BE49-F238E27FC236}">
                <a16:creationId xmlns:a16="http://schemas.microsoft.com/office/drawing/2014/main" id="{B8952ADA-7E74-1C42-A1C6-BFEBBE250FCA}"/>
              </a:ext>
            </a:extLst>
          </p:cNvPr>
          <p:cNvSpPr/>
          <p:nvPr/>
        </p:nvSpPr>
        <p:spPr>
          <a:xfrm>
            <a:off x="634761" y="4331753"/>
            <a:ext cx="442792" cy="504000"/>
          </a:xfrm>
          <a:prstGeom prst="rect">
            <a:avLst/>
          </a:prstGeom>
          <a:solidFill>
            <a:srgbClr val="BFBF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</a:p>
        </p:txBody>
      </p:sp>
      <p:sp>
        <p:nvSpPr>
          <p:cNvPr id="102" name="Rechteck 101">
            <a:extLst>
              <a:ext uri="{FF2B5EF4-FFF2-40B4-BE49-F238E27FC236}">
                <a16:creationId xmlns:a16="http://schemas.microsoft.com/office/drawing/2014/main" id="{547E83A0-328E-E74C-923D-C149E1F80827}"/>
              </a:ext>
            </a:extLst>
          </p:cNvPr>
          <p:cNvSpPr/>
          <p:nvPr/>
        </p:nvSpPr>
        <p:spPr>
          <a:xfrm>
            <a:off x="1221568" y="4342066"/>
            <a:ext cx="7385179" cy="504000"/>
          </a:xfrm>
          <a:prstGeom prst="rect">
            <a:avLst/>
          </a:prstGeom>
          <a:solidFill>
            <a:srgbClr val="BFBF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de-DE" sz="20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Staff</a:t>
            </a:r>
          </a:p>
        </p:txBody>
      </p:sp>
      <p:sp>
        <p:nvSpPr>
          <p:cNvPr id="105" name="Rechteck 104">
            <a:extLst>
              <a:ext uri="{FF2B5EF4-FFF2-40B4-BE49-F238E27FC236}">
                <a16:creationId xmlns:a16="http://schemas.microsoft.com/office/drawing/2014/main" id="{B59A0B3C-83EB-694D-8A59-43F674686F58}"/>
              </a:ext>
            </a:extLst>
          </p:cNvPr>
          <p:cNvSpPr/>
          <p:nvPr/>
        </p:nvSpPr>
        <p:spPr>
          <a:xfrm>
            <a:off x="634761" y="4960525"/>
            <a:ext cx="442792" cy="504000"/>
          </a:xfrm>
          <a:prstGeom prst="rect">
            <a:avLst/>
          </a:prstGeom>
          <a:solidFill>
            <a:srgbClr val="BFBF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</a:t>
            </a:r>
          </a:p>
        </p:txBody>
      </p:sp>
      <p:sp>
        <p:nvSpPr>
          <p:cNvPr id="106" name="Rechteck 105">
            <a:extLst>
              <a:ext uri="{FF2B5EF4-FFF2-40B4-BE49-F238E27FC236}">
                <a16:creationId xmlns:a16="http://schemas.microsoft.com/office/drawing/2014/main" id="{AA8B9546-357B-AB43-92AC-530DD9B6B42E}"/>
              </a:ext>
            </a:extLst>
          </p:cNvPr>
          <p:cNvSpPr/>
          <p:nvPr/>
        </p:nvSpPr>
        <p:spPr>
          <a:xfrm>
            <a:off x="1221568" y="4953804"/>
            <a:ext cx="7374758" cy="504000"/>
          </a:xfrm>
          <a:prstGeom prst="rect">
            <a:avLst/>
          </a:prstGeom>
          <a:solidFill>
            <a:srgbClr val="BFBF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de-DE" sz="20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Style</a:t>
            </a:r>
          </a:p>
        </p:txBody>
      </p:sp>
      <p:sp>
        <p:nvSpPr>
          <p:cNvPr id="107" name="Rechteck 106">
            <a:extLst>
              <a:ext uri="{FF2B5EF4-FFF2-40B4-BE49-F238E27FC236}">
                <a16:creationId xmlns:a16="http://schemas.microsoft.com/office/drawing/2014/main" id="{F738D2B7-13ED-154E-9792-1E2F8774A88F}"/>
              </a:ext>
            </a:extLst>
          </p:cNvPr>
          <p:cNvSpPr/>
          <p:nvPr/>
        </p:nvSpPr>
        <p:spPr>
          <a:xfrm>
            <a:off x="634761" y="5589296"/>
            <a:ext cx="442792" cy="504000"/>
          </a:xfrm>
          <a:prstGeom prst="rect">
            <a:avLst/>
          </a:prstGeom>
          <a:solidFill>
            <a:srgbClr val="BFBF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de-DE" sz="20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VII</a:t>
            </a:r>
          </a:p>
        </p:txBody>
      </p:sp>
      <p:sp>
        <p:nvSpPr>
          <p:cNvPr id="108" name="Rechteck 107">
            <a:extLst>
              <a:ext uri="{FF2B5EF4-FFF2-40B4-BE49-F238E27FC236}">
                <a16:creationId xmlns:a16="http://schemas.microsoft.com/office/drawing/2014/main" id="{185F4A29-3594-1245-945E-5ED88D948B44}"/>
              </a:ext>
            </a:extLst>
          </p:cNvPr>
          <p:cNvSpPr/>
          <p:nvPr/>
        </p:nvSpPr>
        <p:spPr>
          <a:xfrm>
            <a:off x="1221568" y="5589296"/>
            <a:ext cx="7368265" cy="504000"/>
          </a:xfrm>
          <a:prstGeom prst="rect">
            <a:avLst/>
          </a:prstGeom>
          <a:solidFill>
            <a:srgbClr val="BFBF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de-DE" sz="20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Shared values</a:t>
            </a:r>
          </a:p>
        </p:txBody>
      </p:sp>
      <p:sp>
        <p:nvSpPr>
          <p:cNvPr id="109" name="Rechteck 108">
            <a:extLst>
              <a:ext uri="{FF2B5EF4-FFF2-40B4-BE49-F238E27FC236}">
                <a16:creationId xmlns:a16="http://schemas.microsoft.com/office/drawing/2014/main" id="{9668C7F6-FEB4-E94E-99D6-74FDAFB1FF45}"/>
              </a:ext>
            </a:extLst>
          </p:cNvPr>
          <p:cNvSpPr/>
          <p:nvPr/>
        </p:nvSpPr>
        <p:spPr>
          <a:xfrm>
            <a:off x="8782408" y="3702844"/>
            <a:ext cx="2809099" cy="2390452"/>
          </a:xfrm>
          <a:prstGeom prst="rect">
            <a:avLst/>
          </a:prstGeom>
          <a:solidFill>
            <a:srgbClr val="BFBF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20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Soft</a:t>
            </a:r>
          </a:p>
          <a:p>
            <a:pPr algn="ctr"/>
            <a:r>
              <a:rPr lang="de-DE" sz="20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factors</a:t>
            </a:r>
          </a:p>
        </p:txBody>
      </p:sp>
      <p:sp>
        <p:nvSpPr>
          <p:cNvPr id="110" name="Rechteck 109">
            <a:extLst>
              <a:ext uri="{FF2B5EF4-FFF2-40B4-BE49-F238E27FC236}">
                <a16:creationId xmlns:a16="http://schemas.microsoft.com/office/drawing/2014/main" id="{AE62500D-FE39-8649-8F33-6EBC6B96C877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381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088735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xv_A5FVT_SZEjBzuRceW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xv_A5FVT_SZEjBzuRceW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cKJ9sViS4ib4gfVYYuwCg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12nS24adSZXIg4tKDSYptQ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xv_A5FVT_SZEjBzuRceWA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TrcUU6xRGCK0IeADmKQMQ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TrcUU6xRGCK0IeADmKQMQ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TrcUU6xRGCK0IeADmKQMQ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TrcUU6xRGCK0IeADmKQMQ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TrcUU6xRGCK0IeADmKQMQ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kdddZmQipDWBUuJIzOBLI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xv_A5FVT_SZEjBzuRceWA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xv_A5FVT_SZEjBzuRceWA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471</Words>
  <Application>Microsoft Macintosh PowerPoint</Application>
  <PresentationFormat>Breitbild</PresentationFormat>
  <Paragraphs>139</Paragraphs>
  <Slides>5</Slides>
  <Notes>0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2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1" baseType="lpstr">
      <vt:lpstr>Arial</vt:lpstr>
      <vt:lpstr>Calibri</vt:lpstr>
      <vt:lpstr>Wingdings</vt:lpstr>
      <vt:lpstr>1_Office</vt:lpstr>
      <vt:lpstr>Office</vt:lpstr>
      <vt:lpstr>think-cell Folie</vt:lpstr>
      <vt:lpstr>McKinsey 7-S Framework</vt:lpstr>
      <vt:lpstr>McKinsey 7-S Framework</vt:lpstr>
      <vt:lpstr>McKinsey 7-S Framework</vt:lpstr>
      <vt:lpstr>McKinsey 7-S Framework</vt:lpstr>
      <vt:lpstr>McKinsey 7-S Framework</vt:lpstr>
    </vt:vector>
  </TitlesOfParts>
  <Manager/>
  <Company>StrategyPunk.com</Company>
  <LinksUpToDate>false</LinksUpToDate>
  <SharedDoc>false</SharedDoc>
  <HyperlinkBase>www.strategypunk.com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StrategyPunk.com - McKinsey 7-S-Framework</dc:title>
  <dc:subject/>
  <dc:creator/>
  <cp:keywords/>
  <dc:description/>
  <cp:lastModifiedBy>Christina  Schmidt</cp:lastModifiedBy>
  <cp:revision>71</cp:revision>
  <dcterms:created xsi:type="dcterms:W3CDTF">2019-03-05T19:37:05Z</dcterms:created>
  <dcterms:modified xsi:type="dcterms:W3CDTF">2020-06-23T20:41:21Z</dcterms:modified>
  <cp:category/>
</cp:coreProperties>
</file>