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5"/>
  </p:notesMasterIdLst>
  <p:sldIdLst>
    <p:sldId id="378" r:id="rId3"/>
    <p:sldId id="377" r:id="rId4"/>
  </p:sldIdLst>
  <p:sldSz cx="12192000" cy="6858000"/>
  <p:notesSz cx="6797675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5147"/>
    <a:srgbClr val="70AD46"/>
    <a:srgbClr val="A6A6A6"/>
    <a:srgbClr val="44546A"/>
    <a:srgbClr val="44727E"/>
    <a:srgbClr val="A8BD75"/>
    <a:srgbClr val="DC6E00"/>
    <a:srgbClr val="35AB91"/>
    <a:srgbClr val="BFBFBE"/>
    <a:srgbClr val="F0A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71" autoAdjust="0"/>
    <p:restoredTop sz="93725" autoAdjust="0"/>
  </p:normalViewPr>
  <p:slideViewPr>
    <p:cSldViewPr>
      <p:cViewPr varScale="1">
        <p:scale>
          <a:sx n="73" d="100"/>
          <a:sy n="73" d="100"/>
        </p:scale>
        <p:origin x="272" y="18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7.bin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60" imgH="360" progId="TCLayout.ActiveDocument.1">
                  <p:embed/>
                </p:oleObj>
              </mc:Choice>
              <mc:Fallback>
                <p:oleObj name="think-cell Folie" r:id="rId3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38" imgH="338" progId="TCLayout.ActiveDocument.1">
                  <p:embed/>
                </p:oleObj>
              </mc:Choice>
              <mc:Fallback>
                <p:oleObj name="think-cell Folie" r:id="rId4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415" imgH="416" progId="TCLayout.ActiveDocument.1">
                  <p:embed/>
                </p:oleObj>
              </mc:Choice>
              <mc:Fallback>
                <p:oleObj name="think-cell Folie" r:id="rId4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19.xml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6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ags" Target="../tags/tag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1" imgW="360" imgH="360" progId="TCLayout.ActiveDocument.1">
                  <p:embed/>
                </p:oleObj>
              </mc:Choice>
              <mc:Fallback>
                <p:oleObj name="think-cell Folie" r:id="rId21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6" imgW="360" imgH="360" progId="TCLayout.ActiveDocument.1">
                  <p:embed/>
                </p:oleObj>
              </mc:Choice>
              <mc:Fallback>
                <p:oleObj name="think-cell Folie" r:id="rId16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04.08.2022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18" Type="http://schemas.openxmlformats.org/officeDocument/2006/relationships/image" Target="../media/image18.svg"/><Relationship Id="rId3" Type="http://schemas.openxmlformats.org/officeDocument/2006/relationships/slideLayout" Target="../slideLayouts/slideLayout29.xml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17" Type="http://schemas.openxmlformats.org/officeDocument/2006/relationships/image" Target="../media/image17.png"/><Relationship Id="rId2" Type="http://schemas.openxmlformats.org/officeDocument/2006/relationships/tags" Target="../tags/tag20.xml"/><Relationship Id="rId16" Type="http://schemas.openxmlformats.org/officeDocument/2006/relationships/image" Target="../media/image16.svg"/><Relationship Id="rId20" Type="http://schemas.openxmlformats.org/officeDocument/2006/relationships/image" Target="../media/image20.svg"/><Relationship Id="rId1" Type="http://schemas.openxmlformats.org/officeDocument/2006/relationships/tags" Target="../tags/tag1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emf"/><Relationship Id="rId15" Type="http://schemas.openxmlformats.org/officeDocument/2006/relationships/image" Target="../media/image15.png"/><Relationship Id="rId10" Type="http://schemas.openxmlformats.org/officeDocument/2006/relationships/image" Target="../media/image10.svg"/><Relationship Id="rId19" Type="http://schemas.openxmlformats.org/officeDocument/2006/relationships/image" Target="../media/image19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9.png"/><Relationship Id="rId14" Type="http://schemas.openxmlformats.org/officeDocument/2006/relationships/image" Target="../media/image14.svg"/><Relationship Id="rId22" Type="http://schemas.openxmlformats.org/officeDocument/2006/relationships/image" Target="../media/image2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13" Type="http://schemas.openxmlformats.org/officeDocument/2006/relationships/image" Target="../media/image13.png"/><Relationship Id="rId18" Type="http://schemas.openxmlformats.org/officeDocument/2006/relationships/image" Target="../media/image28.svg"/><Relationship Id="rId3" Type="http://schemas.openxmlformats.org/officeDocument/2006/relationships/slideLayout" Target="../slideLayouts/slideLayout29.xml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25.svg"/><Relationship Id="rId17" Type="http://schemas.openxmlformats.org/officeDocument/2006/relationships/image" Target="../media/image17.png"/><Relationship Id="rId2" Type="http://schemas.openxmlformats.org/officeDocument/2006/relationships/tags" Target="../tags/tag22.xml"/><Relationship Id="rId16" Type="http://schemas.openxmlformats.org/officeDocument/2006/relationships/image" Target="../media/image27.svg"/><Relationship Id="rId20" Type="http://schemas.openxmlformats.org/officeDocument/2006/relationships/image" Target="../media/image29.svg"/><Relationship Id="rId1" Type="http://schemas.openxmlformats.org/officeDocument/2006/relationships/tags" Target="../tags/tag2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emf"/><Relationship Id="rId15" Type="http://schemas.openxmlformats.org/officeDocument/2006/relationships/image" Target="../media/image15.png"/><Relationship Id="rId10" Type="http://schemas.openxmlformats.org/officeDocument/2006/relationships/image" Target="../media/image24.svg"/><Relationship Id="rId19" Type="http://schemas.openxmlformats.org/officeDocument/2006/relationships/image" Target="../media/image19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9.png"/><Relationship Id="rId14" Type="http://schemas.openxmlformats.org/officeDocument/2006/relationships/image" Target="../media/image26.svg"/><Relationship Id="rId22" Type="http://schemas.openxmlformats.org/officeDocument/2006/relationships/image" Target="../media/image3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9" imgH="360" progId="TCLayout.ActiveDocument.1">
                  <p:embed/>
                </p:oleObj>
              </mc:Choice>
              <mc:Fallback>
                <p:oleObj name="think-cell Folie" r:id="rId4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Executive Summary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rgbClr val="70AD46"/>
                </a:solidFill>
              </a:rPr>
              <a:t>Business</a:t>
            </a:r>
            <a:r>
              <a:rPr lang="en-GB" sz="2200" b="1" dirty="0">
                <a:solidFill>
                  <a:schemeClr val="accent6"/>
                </a:solidFill>
              </a:rPr>
              <a:t> Plan or Business Proposal One-Pager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153B6D4B-8302-3A40-A9E5-03F5D3B70A20}"/>
              </a:ext>
            </a:extLst>
          </p:cNvPr>
          <p:cNvSpPr/>
          <p:nvPr/>
        </p:nvSpPr>
        <p:spPr>
          <a:xfrm>
            <a:off x="1661927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8F0547B-65FB-314A-806D-4CE0B9747116}"/>
              </a:ext>
            </a:extLst>
          </p:cNvPr>
          <p:cNvSpPr/>
          <p:nvPr/>
        </p:nvSpPr>
        <p:spPr>
          <a:xfrm>
            <a:off x="410425" y="1412776"/>
            <a:ext cx="1149071" cy="1152128"/>
          </a:xfrm>
          <a:prstGeom prst="rect">
            <a:avLst/>
          </a:prstGeom>
          <a:solidFill>
            <a:srgbClr val="B25147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Problem / Challenge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7C05AC-6B77-5548-BC1E-6CAA56143FBE}"/>
              </a:ext>
            </a:extLst>
          </p:cNvPr>
          <p:cNvSpPr/>
          <p:nvPr/>
        </p:nvSpPr>
        <p:spPr>
          <a:xfrm>
            <a:off x="1661927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46C403F-E5E2-CD45-9887-E05EE0B27C6C}"/>
              </a:ext>
            </a:extLst>
          </p:cNvPr>
          <p:cNvSpPr/>
          <p:nvPr/>
        </p:nvSpPr>
        <p:spPr>
          <a:xfrm>
            <a:off x="410425" y="2708920"/>
            <a:ext cx="1149071" cy="1152128"/>
          </a:xfrm>
          <a:prstGeom prst="rect">
            <a:avLst/>
          </a:prstGeom>
          <a:solidFill>
            <a:srgbClr val="35AB9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Analysis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0F5D2B8F-C84F-DE48-9357-751A7BD81089}"/>
              </a:ext>
            </a:extLst>
          </p:cNvPr>
          <p:cNvSpPr/>
          <p:nvPr/>
        </p:nvSpPr>
        <p:spPr>
          <a:xfrm>
            <a:off x="1661927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09A9E12B-FAA6-5A49-9220-C7AE8B6791EA}"/>
              </a:ext>
            </a:extLst>
          </p:cNvPr>
          <p:cNvSpPr/>
          <p:nvPr/>
        </p:nvSpPr>
        <p:spPr>
          <a:xfrm>
            <a:off x="410425" y="4005064"/>
            <a:ext cx="1149071" cy="1152128"/>
          </a:xfrm>
          <a:prstGeom prst="rect">
            <a:avLst/>
          </a:prstGeom>
          <a:solidFill>
            <a:srgbClr val="DC6E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Customer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Segments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8687B169-7352-804F-9E10-7E6F4D7E2D31}"/>
              </a:ext>
            </a:extLst>
          </p:cNvPr>
          <p:cNvSpPr/>
          <p:nvPr/>
        </p:nvSpPr>
        <p:spPr>
          <a:xfrm>
            <a:off x="1661927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6452D839-7F36-B344-8EB2-1A8BC8073EE0}"/>
              </a:ext>
            </a:extLst>
          </p:cNvPr>
          <p:cNvSpPr/>
          <p:nvPr/>
        </p:nvSpPr>
        <p:spPr>
          <a:xfrm>
            <a:off x="410425" y="5296725"/>
            <a:ext cx="1149071" cy="115212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Organisation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936D345D-68D8-3D4E-BD7E-354AE7E81CC6}"/>
              </a:ext>
            </a:extLst>
          </p:cNvPr>
          <p:cNvSpPr/>
          <p:nvPr/>
        </p:nvSpPr>
        <p:spPr>
          <a:xfrm>
            <a:off x="7609020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AA641E60-0AD0-044A-8A87-E6925903AB6A}"/>
              </a:ext>
            </a:extLst>
          </p:cNvPr>
          <p:cNvSpPr/>
          <p:nvPr/>
        </p:nvSpPr>
        <p:spPr>
          <a:xfrm>
            <a:off x="6357518" y="1412776"/>
            <a:ext cx="1149071" cy="1152128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 err="1">
                <a:solidFill>
                  <a:schemeClr val="bg1"/>
                </a:solidFill>
              </a:rPr>
              <a:t>Recommen</a:t>
            </a:r>
            <a:r>
              <a:rPr lang="en-GB" sz="1200" dirty="0">
                <a:solidFill>
                  <a:schemeClr val="bg1"/>
                </a:solidFill>
              </a:rPr>
              <a:t>-dation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CD3ADE10-031C-944A-85B8-505D98479D03}"/>
              </a:ext>
            </a:extLst>
          </p:cNvPr>
          <p:cNvSpPr/>
          <p:nvPr/>
        </p:nvSpPr>
        <p:spPr>
          <a:xfrm>
            <a:off x="7609020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5062026B-5875-3B45-9AB8-38861A91155D}"/>
              </a:ext>
            </a:extLst>
          </p:cNvPr>
          <p:cNvSpPr/>
          <p:nvPr/>
        </p:nvSpPr>
        <p:spPr>
          <a:xfrm>
            <a:off x="6357518" y="2708920"/>
            <a:ext cx="1149071" cy="1152128"/>
          </a:xfrm>
          <a:prstGeom prst="rect">
            <a:avLst/>
          </a:prstGeom>
          <a:solidFill>
            <a:srgbClr val="44727E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Competitor Analysis</a:t>
            </a: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631D537D-A189-7043-9BDB-3C57DACB15D6}"/>
              </a:ext>
            </a:extLst>
          </p:cNvPr>
          <p:cNvSpPr/>
          <p:nvPr/>
        </p:nvSpPr>
        <p:spPr>
          <a:xfrm>
            <a:off x="7609020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BDAD3A64-9278-C34C-95F3-6F3215A0652C}"/>
              </a:ext>
            </a:extLst>
          </p:cNvPr>
          <p:cNvSpPr/>
          <p:nvPr/>
        </p:nvSpPr>
        <p:spPr>
          <a:xfrm>
            <a:off x="6357518" y="4005064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Marketing Strategy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3216D7F8-D297-B948-984C-95BE3D4D42AE}"/>
              </a:ext>
            </a:extLst>
          </p:cNvPr>
          <p:cNvSpPr/>
          <p:nvPr/>
        </p:nvSpPr>
        <p:spPr>
          <a:xfrm>
            <a:off x="7609020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87EDEFD-692D-F744-8B84-6AA2A1872FD3}"/>
              </a:ext>
            </a:extLst>
          </p:cNvPr>
          <p:cNvSpPr/>
          <p:nvPr/>
        </p:nvSpPr>
        <p:spPr>
          <a:xfrm>
            <a:off x="6357518" y="5296725"/>
            <a:ext cx="1149071" cy="1152128"/>
          </a:xfrm>
          <a:prstGeom prst="rect">
            <a:avLst/>
          </a:prstGeom>
          <a:solidFill>
            <a:srgbClr val="70AD46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Key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Financials</a:t>
            </a: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460E426E-467C-8E4F-BC2F-715EC02D46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60" y="1968260"/>
            <a:ext cx="432000" cy="432000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9920876E-9BA4-7945-8D5F-86553E0FD25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16053" y="1988840"/>
            <a:ext cx="432000" cy="4320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C47811E9-CE54-474E-97DE-C0A2BE5334C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716053" y="5872789"/>
            <a:ext cx="432000" cy="43200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51A60CA-5B14-6F48-B389-6C7B7C64887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67601" y="5872789"/>
            <a:ext cx="432000" cy="432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742D6EE3-9240-CA41-8D88-92A1B9A97FB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724055" y="4578959"/>
            <a:ext cx="432000" cy="4320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BEC3D16A-8CEF-604A-8C86-0DBD8327255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45203" y="4578959"/>
            <a:ext cx="432000" cy="432000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59D80009-806F-2A41-B761-D1F9470ACF6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84450" y="3285032"/>
            <a:ext cx="432000" cy="432000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DD59F779-76B8-E549-8019-1F97235035DE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724055" y="3294138"/>
            <a:ext cx="43200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77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59" imgH="360" progId="TCLayout.ActiveDocument.1">
                  <p:embed/>
                </p:oleObj>
              </mc:Choice>
              <mc:Fallback>
                <p:oleObj name="think-cell Folie" r:id="rId4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>
                <a:solidFill>
                  <a:srgbClr val="44727E"/>
                </a:solidFill>
              </a:rPr>
              <a:t>Executive Summary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5300580" y="6575729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rgbClr val="70AD46"/>
                </a:solidFill>
              </a:rPr>
              <a:t>Business</a:t>
            </a:r>
            <a:r>
              <a:rPr lang="en-GB" sz="2200" b="1" dirty="0">
                <a:solidFill>
                  <a:schemeClr val="accent6"/>
                </a:solidFill>
              </a:rPr>
              <a:t> Plan or Business Proposal One-Pager</a:t>
            </a: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153B6D4B-8302-3A40-A9E5-03F5D3B70A20}"/>
              </a:ext>
            </a:extLst>
          </p:cNvPr>
          <p:cNvSpPr/>
          <p:nvPr/>
        </p:nvSpPr>
        <p:spPr>
          <a:xfrm>
            <a:off x="1661927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E8F0547B-65FB-314A-806D-4CE0B9747116}"/>
              </a:ext>
            </a:extLst>
          </p:cNvPr>
          <p:cNvSpPr/>
          <p:nvPr/>
        </p:nvSpPr>
        <p:spPr>
          <a:xfrm>
            <a:off x="410425" y="1412776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Problem / Challenge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E27C05AC-6B77-5548-BC1E-6CAA56143FBE}"/>
              </a:ext>
            </a:extLst>
          </p:cNvPr>
          <p:cNvSpPr/>
          <p:nvPr/>
        </p:nvSpPr>
        <p:spPr>
          <a:xfrm>
            <a:off x="1661927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F46C403F-E5E2-CD45-9887-E05EE0B27C6C}"/>
              </a:ext>
            </a:extLst>
          </p:cNvPr>
          <p:cNvSpPr/>
          <p:nvPr/>
        </p:nvSpPr>
        <p:spPr>
          <a:xfrm>
            <a:off x="410425" y="2708920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</a:t>
            </a:r>
          </a:p>
          <a:p>
            <a:pPr algn="ctr"/>
            <a:r>
              <a:rPr lang="en-GB" sz="1200">
                <a:solidFill>
                  <a:schemeClr val="bg1"/>
                </a:solidFill>
              </a:rPr>
              <a:t>Analysis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0F5D2B8F-C84F-DE48-9357-751A7BD81089}"/>
              </a:ext>
            </a:extLst>
          </p:cNvPr>
          <p:cNvSpPr/>
          <p:nvPr/>
        </p:nvSpPr>
        <p:spPr>
          <a:xfrm>
            <a:off x="1661927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09A9E12B-FAA6-5A49-9220-C7AE8B6791EA}"/>
              </a:ext>
            </a:extLst>
          </p:cNvPr>
          <p:cNvSpPr/>
          <p:nvPr/>
        </p:nvSpPr>
        <p:spPr>
          <a:xfrm>
            <a:off x="410425" y="4005064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Customer</a:t>
            </a:r>
          </a:p>
          <a:p>
            <a:pPr algn="ctr"/>
            <a:r>
              <a:rPr lang="en-GB" sz="1200">
                <a:solidFill>
                  <a:schemeClr val="bg1"/>
                </a:solidFill>
              </a:rPr>
              <a:t>Segments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8687B169-7352-804F-9E10-7E6F4D7E2D31}"/>
              </a:ext>
            </a:extLst>
          </p:cNvPr>
          <p:cNvSpPr/>
          <p:nvPr/>
        </p:nvSpPr>
        <p:spPr>
          <a:xfrm>
            <a:off x="1661927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6452D839-7F36-B344-8EB2-1A8BC8073EE0}"/>
              </a:ext>
            </a:extLst>
          </p:cNvPr>
          <p:cNvSpPr/>
          <p:nvPr/>
        </p:nvSpPr>
        <p:spPr>
          <a:xfrm>
            <a:off x="410425" y="5296725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Organisation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936D345D-68D8-3D4E-BD7E-354AE7E81CC6}"/>
              </a:ext>
            </a:extLst>
          </p:cNvPr>
          <p:cNvSpPr/>
          <p:nvPr/>
        </p:nvSpPr>
        <p:spPr>
          <a:xfrm>
            <a:off x="7609020" y="1412776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AA641E60-0AD0-044A-8A87-E6925903AB6A}"/>
              </a:ext>
            </a:extLst>
          </p:cNvPr>
          <p:cNvSpPr/>
          <p:nvPr/>
        </p:nvSpPr>
        <p:spPr>
          <a:xfrm>
            <a:off x="6357518" y="1412776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 err="1">
                <a:solidFill>
                  <a:schemeClr val="bg1"/>
                </a:solidFill>
              </a:rPr>
              <a:t>Recommen</a:t>
            </a:r>
            <a:r>
              <a:rPr lang="en-GB" sz="1200" dirty="0">
                <a:solidFill>
                  <a:schemeClr val="bg1"/>
                </a:solidFill>
              </a:rPr>
              <a:t>-dation</a:t>
            </a: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CD3ADE10-031C-944A-85B8-505D98479D03}"/>
              </a:ext>
            </a:extLst>
          </p:cNvPr>
          <p:cNvSpPr/>
          <p:nvPr/>
        </p:nvSpPr>
        <p:spPr>
          <a:xfrm>
            <a:off x="7609020" y="2708920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5062026B-5875-3B45-9AB8-38861A91155D}"/>
              </a:ext>
            </a:extLst>
          </p:cNvPr>
          <p:cNvSpPr/>
          <p:nvPr/>
        </p:nvSpPr>
        <p:spPr>
          <a:xfrm>
            <a:off x="6357518" y="2708920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Competitor Analysis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631D537D-A189-7043-9BDB-3C57DACB15D6}"/>
              </a:ext>
            </a:extLst>
          </p:cNvPr>
          <p:cNvSpPr/>
          <p:nvPr/>
        </p:nvSpPr>
        <p:spPr>
          <a:xfrm>
            <a:off x="7609020" y="4005064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BDAD3A64-9278-C34C-95F3-6F3215A0652C}"/>
              </a:ext>
            </a:extLst>
          </p:cNvPr>
          <p:cNvSpPr/>
          <p:nvPr/>
        </p:nvSpPr>
        <p:spPr>
          <a:xfrm>
            <a:off x="6357518" y="4005064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Marketing Strategy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3216D7F8-D297-B948-984C-95BE3D4D42AE}"/>
              </a:ext>
            </a:extLst>
          </p:cNvPr>
          <p:cNvSpPr/>
          <p:nvPr/>
        </p:nvSpPr>
        <p:spPr>
          <a:xfrm>
            <a:off x="7609020" y="5296725"/>
            <a:ext cx="4080118" cy="11521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t"/>
          <a:lstStyle/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is a placeholder text </a:t>
            </a:r>
          </a:p>
          <a:p>
            <a:pPr marL="182563" indent="-182563">
              <a:spcAft>
                <a:spcPts val="600"/>
              </a:spcAft>
              <a:buFont typeface="Wingdings" pitchFamily="2" charset="2"/>
              <a:buChar char="§"/>
            </a:pP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your own description here</a:t>
            </a:r>
          </a:p>
          <a:p>
            <a:pPr marL="285750" indent="-285750">
              <a:buFont typeface="Wingdings" pitchFamily="2" charset="2"/>
              <a:buChar char="§"/>
            </a:pP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787EDEFD-692D-F744-8B84-6AA2A1872FD3}"/>
              </a:ext>
            </a:extLst>
          </p:cNvPr>
          <p:cNvSpPr/>
          <p:nvPr/>
        </p:nvSpPr>
        <p:spPr>
          <a:xfrm>
            <a:off x="6357518" y="5296725"/>
            <a:ext cx="1149071" cy="1152128"/>
          </a:xfrm>
          <a:prstGeom prst="rect">
            <a:avLst/>
          </a:prstGeom>
          <a:solidFill>
            <a:srgbClr val="44546A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36000" rtlCol="0" anchor="t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Key </a:t>
            </a: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Financials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892B552-572E-FB40-B796-572EB05F8E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8960" y="1968260"/>
            <a:ext cx="432000" cy="4320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1C47A96-8FF7-A947-96C5-E187277A8A8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16053" y="1988840"/>
            <a:ext cx="432000" cy="432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5BDE88B-3F6E-B040-8F24-4393EBFF248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716053" y="5872789"/>
            <a:ext cx="432000" cy="4320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35F2CFC3-DEE3-D349-A541-7099CB9DF1F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67601" y="5872789"/>
            <a:ext cx="432000" cy="4320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8C273FAD-AE16-7C47-B681-409B460781D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724055" y="4578959"/>
            <a:ext cx="432000" cy="4320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8A8C27E7-06BD-374A-9907-4C000960FC17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45203" y="4578959"/>
            <a:ext cx="432000" cy="4320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49548047-1CCA-564C-81EB-107AECC3A264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784450" y="3285032"/>
            <a:ext cx="432000" cy="4320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191D61A8-8DC1-7648-9725-288A96FB6EC5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6724055" y="3294138"/>
            <a:ext cx="43200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3550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Breitbild</PresentationFormat>
  <Paragraphs>60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1_Office</vt:lpstr>
      <vt:lpstr>Office</vt:lpstr>
      <vt:lpstr>think-cell Folie</vt:lpstr>
      <vt:lpstr>Executive Summary</vt:lpstr>
      <vt:lpstr>Executive Summary</vt:lpstr>
    </vt:vector>
  </TitlesOfParts>
  <Manager/>
  <Company>StrategyPunk.com</Company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Executive Summary</dc:title>
  <dc:subject/>
  <dc:creator>StrategyPunk.com</dc:creator>
  <cp:keywords/>
  <dc:description/>
  <cp:lastModifiedBy>Thomas Kriete</cp:lastModifiedBy>
  <cp:revision>86</cp:revision>
  <dcterms:created xsi:type="dcterms:W3CDTF">2019-03-05T19:37:05Z</dcterms:created>
  <dcterms:modified xsi:type="dcterms:W3CDTF">2022-08-04T07:22:48Z</dcterms:modified>
  <cp:category/>
</cp:coreProperties>
</file>