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aret" panose="020B0604020202020204" charset="0"/>
      <p:regular r:id="rId8"/>
    </p:embeddedFont>
    <p:embeddedFont>
      <p:font typeface="Garet Bold" panose="020B0604020202020204" charset="0"/>
      <p:regular r:id="rId9"/>
    </p:embeddedFont>
    <p:embeddedFont>
      <p:font typeface="Muli Regular" panose="020B0604020202020204" charset="0"/>
      <p:regular r:id="rId10"/>
    </p:embeddedFont>
    <p:embeddedFont>
      <p:font typeface="Muli Regular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83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79251" y="3776995"/>
            <a:ext cx="5175143" cy="51751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9011">
            <a:off x="7433218" y="4839861"/>
            <a:ext cx="671904" cy="5417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1426" y="4808554"/>
            <a:ext cx="644857" cy="6580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43523" y="7407796"/>
            <a:ext cx="552689" cy="624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37431" y="7468081"/>
            <a:ext cx="629923" cy="5039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856503" y="597252"/>
            <a:ext cx="1533653" cy="15336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02501" y="4106054"/>
            <a:ext cx="2878375" cy="34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649"/>
              </a:lnSpc>
              <a:spcBef>
                <a:spcPct val="0"/>
              </a:spcBef>
            </a:pPr>
            <a:r>
              <a:rPr lang="en-US" sz="2649">
                <a:solidFill>
                  <a:srgbClr val="FF5757"/>
                </a:solidFill>
                <a:latin typeface="Garet Bold"/>
              </a:rPr>
              <a:t>STEP ONE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41308" y="6979241"/>
            <a:ext cx="2664719" cy="331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549"/>
              </a:lnSpc>
              <a:spcBef>
                <a:spcPct val="0"/>
              </a:spcBef>
            </a:pPr>
            <a:r>
              <a:rPr lang="en-US" sz="2549">
                <a:solidFill>
                  <a:srgbClr val="FFBD59"/>
                </a:solidFill>
                <a:latin typeface="Garet Bold"/>
              </a:rPr>
              <a:t>STEP FOUR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00800" y="4586949"/>
            <a:ext cx="2880076" cy="45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493"/>
              </a:lnSpc>
              <a:spcBef>
                <a:spcPct val="0"/>
              </a:spcBef>
            </a:pPr>
            <a:r>
              <a:rPr lang="en-US" sz="3493">
                <a:solidFill>
                  <a:srgbClr val="FF5757"/>
                </a:solidFill>
                <a:latin typeface="Garet Bold"/>
              </a:rPr>
              <a:t>PLAN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02501" y="7457277"/>
            <a:ext cx="2803526" cy="448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393"/>
              </a:lnSpc>
              <a:spcBef>
                <a:spcPct val="0"/>
              </a:spcBef>
            </a:pPr>
            <a:r>
              <a:rPr lang="en-US" sz="3393">
                <a:solidFill>
                  <a:srgbClr val="FFBD59"/>
                </a:solidFill>
                <a:latin typeface="Garet Bold"/>
              </a:rPr>
              <a:t>ACT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9324" y="4417732"/>
            <a:ext cx="3241728" cy="45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3"/>
              </a:lnSpc>
              <a:spcBef>
                <a:spcPct val="0"/>
              </a:spcBef>
            </a:pPr>
            <a:r>
              <a:rPr lang="en-US" sz="3493">
                <a:solidFill>
                  <a:srgbClr val="7ED957"/>
                </a:solidFill>
                <a:latin typeface="Garet Bold"/>
              </a:rPr>
              <a:t>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9324" y="7466802"/>
            <a:ext cx="2477455" cy="450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493"/>
              </a:lnSpc>
              <a:spcBef>
                <a:spcPct val="0"/>
              </a:spcBef>
            </a:pPr>
            <a:r>
              <a:rPr lang="en-US" sz="3493">
                <a:solidFill>
                  <a:srgbClr val="03989E"/>
                </a:solidFill>
                <a:latin typeface="Garet Bold"/>
              </a:rPr>
              <a:t>CHECK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79324" y="3936837"/>
            <a:ext cx="2878375" cy="34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49"/>
              </a:lnSpc>
              <a:spcBef>
                <a:spcPct val="0"/>
              </a:spcBef>
            </a:pPr>
            <a:r>
              <a:rPr lang="en-US" sz="2649" u="none">
                <a:solidFill>
                  <a:srgbClr val="7ED957"/>
                </a:solidFill>
                <a:latin typeface="Garet Bold"/>
              </a:rPr>
              <a:t>STEP TWO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79324" y="6988766"/>
            <a:ext cx="2878375" cy="3435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649"/>
              </a:lnSpc>
              <a:spcBef>
                <a:spcPct val="0"/>
              </a:spcBef>
            </a:pPr>
            <a:r>
              <a:rPr lang="en-US" sz="2649" u="none">
                <a:solidFill>
                  <a:srgbClr val="03989E"/>
                </a:solidFill>
                <a:latin typeface="Garet Bold"/>
              </a:rPr>
              <a:t>STEP THREE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02501" y="5079273"/>
            <a:ext cx="2878375" cy="84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471" lvl="1" indent="-281736" algn="l">
              <a:lnSpc>
                <a:spcPts val="3392"/>
              </a:lnSpc>
              <a:buFont typeface="Arial"/>
              <a:buChar char="•"/>
            </a:pPr>
            <a:r>
              <a:rPr lang="en-US" sz="2609">
                <a:solidFill>
                  <a:srgbClr val="545454"/>
                </a:solidFill>
                <a:latin typeface="Muli Regular Bold"/>
              </a:rPr>
              <a:t>Set a goal and make plans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73667" y="440830"/>
            <a:ext cx="8325870" cy="229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</a:pPr>
            <a:r>
              <a:rPr lang="en-US" sz="5407">
                <a:solidFill>
                  <a:srgbClr val="1B3AAB"/>
                </a:solidFill>
                <a:latin typeface="Garet Bold"/>
              </a:rPr>
              <a:t>PLAN-DO-CHECK-ACT</a:t>
            </a:r>
          </a:p>
          <a:p>
            <a:pPr algn="ctr">
              <a:lnSpc>
                <a:spcPts val="7029"/>
              </a:lnSpc>
            </a:pPr>
            <a:r>
              <a:rPr lang="en-US" sz="5407">
                <a:solidFill>
                  <a:srgbClr val="1B3AAB"/>
                </a:solidFill>
                <a:latin typeface="Garet"/>
              </a:rPr>
              <a:t>(</a:t>
            </a:r>
            <a:r>
              <a:rPr lang="en-US" sz="5407">
                <a:solidFill>
                  <a:srgbClr val="1B3AAB"/>
                </a:solidFill>
                <a:latin typeface="Garet Bold"/>
              </a:rPr>
              <a:t>PDCA)</a:t>
            </a:r>
          </a:p>
          <a:p>
            <a:pPr algn="ctr">
              <a:lnSpc>
                <a:spcPts val="5407"/>
              </a:lnSpc>
              <a:spcBef>
                <a:spcPct val="0"/>
              </a:spcBef>
            </a:pPr>
            <a:r>
              <a:rPr lang="en-US" sz="5407">
                <a:solidFill>
                  <a:srgbClr val="1B3AAB"/>
                </a:solidFill>
                <a:latin typeface="Garet Bold"/>
              </a:rPr>
              <a:t>CYCLE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18051" y="9591679"/>
            <a:ext cx="4647945" cy="39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306876"/>
                </a:solidFill>
                <a:latin typeface="Garet Bold"/>
              </a:rPr>
              <a:t>STRATEGYPUNK.COM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79324" y="4993740"/>
            <a:ext cx="3241728" cy="1271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471" lvl="1" indent="-281736">
              <a:lnSpc>
                <a:spcPts val="3392"/>
              </a:lnSpc>
              <a:buFont typeface="Arial"/>
              <a:buChar char="•"/>
            </a:pPr>
            <a:r>
              <a:rPr lang="en-US" sz="2609">
                <a:solidFill>
                  <a:srgbClr val="545454"/>
                </a:solidFill>
                <a:latin typeface="Muli Regular Bold"/>
              </a:rPr>
              <a:t>Implement a solution</a:t>
            </a:r>
          </a:p>
          <a:p>
            <a:pPr algn="l">
              <a:lnSpc>
                <a:spcPts val="3392"/>
              </a:lnSpc>
            </a:pPr>
            <a:endParaRPr lang="en-US" sz="2609">
              <a:solidFill>
                <a:srgbClr val="545454"/>
              </a:solidFill>
              <a:latin typeface="Muli Regular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1979324" y="8013254"/>
            <a:ext cx="3090815" cy="1234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3471" lvl="1" indent="-281736">
              <a:lnSpc>
                <a:spcPts val="3392"/>
              </a:lnSpc>
              <a:buFont typeface="Arial"/>
              <a:buChar char="•"/>
            </a:pPr>
            <a:r>
              <a:rPr lang="en-US" sz="2609">
                <a:solidFill>
                  <a:srgbClr val="545454"/>
                </a:solidFill>
                <a:latin typeface="Muli Regular Bold"/>
              </a:rPr>
              <a:t>Evaluate the results</a:t>
            </a:r>
          </a:p>
          <a:p>
            <a:pPr algn="l">
              <a:lnSpc>
                <a:spcPts val="3132"/>
              </a:lnSpc>
            </a:pPr>
            <a:endParaRPr lang="en-US" sz="2609">
              <a:solidFill>
                <a:srgbClr val="545454"/>
              </a:solidFill>
              <a:latin typeface="Muli Regular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3277026" y="7954958"/>
            <a:ext cx="3202225" cy="1188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41882" lvl="1" indent="-270941">
              <a:lnSpc>
                <a:spcPts val="3262"/>
              </a:lnSpc>
              <a:buFont typeface="Arial"/>
              <a:buChar char="•"/>
            </a:pPr>
            <a:r>
              <a:rPr lang="en-US" sz="2509">
                <a:solidFill>
                  <a:srgbClr val="545454"/>
                </a:solidFill>
                <a:latin typeface="Muli Regular Bold"/>
              </a:rPr>
              <a:t>Improve the process</a:t>
            </a:r>
          </a:p>
          <a:p>
            <a:pPr algn="l">
              <a:lnSpc>
                <a:spcPts val="3002"/>
              </a:lnSpc>
            </a:pPr>
            <a:endParaRPr lang="en-US" sz="2509">
              <a:solidFill>
                <a:srgbClr val="545454"/>
              </a:solidFill>
              <a:latin typeface="Muli Regular Bol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479251" y="3776995"/>
            <a:ext cx="5175143" cy="517514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89011">
            <a:off x="7433218" y="4839861"/>
            <a:ext cx="671904" cy="5417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131426" y="4808554"/>
            <a:ext cx="644857" cy="65801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0143523" y="7407796"/>
            <a:ext cx="552689" cy="62450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437431" y="7468081"/>
            <a:ext cx="629923" cy="50393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856503" y="597252"/>
            <a:ext cx="1533653" cy="1533653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202501" y="4096529"/>
            <a:ext cx="2878375" cy="30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49"/>
              </a:lnSpc>
              <a:spcBef>
                <a:spcPct val="0"/>
              </a:spcBef>
            </a:pPr>
            <a:r>
              <a:rPr lang="en-US" sz="2349">
                <a:solidFill>
                  <a:srgbClr val="FF5757"/>
                </a:solidFill>
                <a:latin typeface="Garet Bold"/>
              </a:rPr>
              <a:t>STEP ONE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341308" y="6979241"/>
            <a:ext cx="2664719" cy="30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349"/>
              </a:lnSpc>
              <a:spcBef>
                <a:spcPct val="0"/>
              </a:spcBef>
            </a:pPr>
            <a:r>
              <a:rPr lang="en-US" sz="2349">
                <a:solidFill>
                  <a:srgbClr val="FFBD59"/>
                </a:solidFill>
                <a:latin typeface="Garet Bold"/>
              </a:rPr>
              <a:t>STEP FOUR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200800" y="4586949"/>
            <a:ext cx="2880076" cy="404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93"/>
              </a:lnSpc>
              <a:spcBef>
                <a:spcPct val="0"/>
              </a:spcBef>
            </a:pPr>
            <a:r>
              <a:rPr lang="en-US" sz="3193">
                <a:solidFill>
                  <a:srgbClr val="FF5757"/>
                </a:solidFill>
                <a:latin typeface="Garet Bold"/>
              </a:rPr>
              <a:t>PLAN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02501" y="7466802"/>
            <a:ext cx="2803526" cy="404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3193"/>
              </a:lnSpc>
              <a:spcBef>
                <a:spcPct val="0"/>
              </a:spcBef>
            </a:pPr>
            <a:r>
              <a:rPr lang="en-US" sz="3193">
                <a:solidFill>
                  <a:srgbClr val="FFBD59"/>
                </a:solidFill>
                <a:latin typeface="Garet Bold"/>
              </a:rPr>
              <a:t>ACT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979324" y="4417732"/>
            <a:ext cx="3241728" cy="404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3"/>
              </a:lnSpc>
              <a:spcBef>
                <a:spcPct val="0"/>
              </a:spcBef>
            </a:pPr>
            <a:r>
              <a:rPr lang="en-US" sz="3193">
                <a:solidFill>
                  <a:srgbClr val="7ED957"/>
                </a:solidFill>
                <a:latin typeface="Garet Bold"/>
              </a:rPr>
              <a:t>DO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979324" y="7466802"/>
            <a:ext cx="2477455" cy="4049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3193"/>
              </a:lnSpc>
              <a:spcBef>
                <a:spcPct val="0"/>
              </a:spcBef>
            </a:pPr>
            <a:r>
              <a:rPr lang="en-US" sz="3193">
                <a:solidFill>
                  <a:srgbClr val="03989E"/>
                </a:solidFill>
                <a:latin typeface="Garet Bold"/>
              </a:rPr>
              <a:t>CHECK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979324" y="3927312"/>
            <a:ext cx="2878375" cy="30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9"/>
              </a:lnSpc>
              <a:spcBef>
                <a:spcPct val="0"/>
              </a:spcBef>
            </a:pPr>
            <a:r>
              <a:rPr lang="en-US" sz="2349" u="none">
                <a:solidFill>
                  <a:srgbClr val="7ED957"/>
                </a:solidFill>
                <a:latin typeface="Garet Bold"/>
              </a:rPr>
              <a:t>STEP TWO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979324" y="6979241"/>
            <a:ext cx="2878375" cy="307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>
              <a:lnSpc>
                <a:spcPts val="2349"/>
              </a:lnSpc>
              <a:spcBef>
                <a:spcPct val="0"/>
              </a:spcBef>
            </a:pPr>
            <a:r>
              <a:rPr lang="en-US" sz="2349" u="none">
                <a:solidFill>
                  <a:srgbClr val="03989E"/>
                </a:solidFill>
                <a:latin typeface="Garet Bold"/>
              </a:rPr>
              <a:t>STEP THREE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202501" y="5079273"/>
            <a:ext cx="2878375" cy="102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5524" lvl="1" indent="-227762">
              <a:lnSpc>
                <a:spcPts val="2742"/>
              </a:lnSpc>
              <a:buFont typeface="Arial"/>
              <a:buChar char="•"/>
            </a:pPr>
            <a:r>
              <a:rPr lang="en-US" sz="2109">
                <a:solidFill>
                  <a:srgbClr val="545454"/>
                </a:solidFill>
                <a:latin typeface="Muli Regular"/>
              </a:rPr>
              <a:t>Set goals and objectivs</a:t>
            </a:r>
          </a:p>
          <a:p>
            <a:pPr marL="455524" lvl="1" indent="-227762" algn="l">
              <a:lnSpc>
                <a:spcPts val="2742"/>
              </a:lnSpc>
              <a:buFont typeface="Arial"/>
              <a:buChar char="•"/>
            </a:pPr>
            <a:r>
              <a:rPr lang="en-US" sz="2109">
                <a:solidFill>
                  <a:srgbClr val="545454"/>
                </a:solidFill>
                <a:latin typeface="Muli Regular"/>
              </a:rPr>
              <a:t>Define key metrics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673667" y="440830"/>
            <a:ext cx="8325870" cy="22995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7"/>
              </a:lnSpc>
            </a:pPr>
            <a:r>
              <a:rPr lang="en-US" sz="5407">
                <a:solidFill>
                  <a:srgbClr val="1B3AAB"/>
                </a:solidFill>
                <a:latin typeface="Garet Bold"/>
              </a:rPr>
              <a:t>PLAN-DO-CHECK-ACT</a:t>
            </a:r>
          </a:p>
          <a:p>
            <a:pPr algn="ctr">
              <a:lnSpc>
                <a:spcPts val="7029"/>
              </a:lnSpc>
            </a:pPr>
            <a:r>
              <a:rPr lang="en-US" sz="5407">
                <a:solidFill>
                  <a:srgbClr val="1B3AAB"/>
                </a:solidFill>
                <a:latin typeface="Garet"/>
              </a:rPr>
              <a:t>(</a:t>
            </a:r>
            <a:r>
              <a:rPr lang="en-US" sz="5407">
                <a:solidFill>
                  <a:srgbClr val="1B3AAB"/>
                </a:solidFill>
                <a:latin typeface="Garet Bold"/>
              </a:rPr>
              <a:t>PDCA)</a:t>
            </a:r>
          </a:p>
          <a:p>
            <a:pPr algn="ctr">
              <a:lnSpc>
                <a:spcPts val="5407"/>
              </a:lnSpc>
              <a:spcBef>
                <a:spcPct val="0"/>
              </a:spcBef>
            </a:pPr>
            <a:r>
              <a:rPr lang="en-US" sz="5407">
                <a:solidFill>
                  <a:srgbClr val="1B3AAB"/>
                </a:solidFill>
                <a:latin typeface="Garet Bold"/>
              </a:rPr>
              <a:t>CYCLE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218051" y="9591679"/>
            <a:ext cx="4647945" cy="39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227"/>
              </a:lnSpc>
              <a:spcBef>
                <a:spcPct val="0"/>
              </a:spcBef>
            </a:pPr>
            <a:r>
              <a:rPr lang="en-US" sz="2305">
                <a:solidFill>
                  <a:srgbClr val="306876"/>
                </a:solidFill>
                <a:latin typeface="Garet Bold"/>
              </a:rPr>
              <a:t>STRATEGYPUNK.COM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979324" y="4993740"/>
            <a:ext cx="3241728" cy="136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5524" lvl="1" indent="-227762">
              <a:lnSpc>
                <a:spcPts val="2742"/>
              </a:lnSpc>
              <a:buFont typeface="Arial"/>
              <a:buChar char="•"/>
            </a:pPr>
            <a:r>
              <a:rPr lang="en-US" sz="2109">
                <a:solidFill>
                  <a:srgbClr val="545454"/>
                </a:solidFill>
                <a:latin typeface="Muli Regular"/>
              </a:rPr>
              <a:t>Do the work that leads to improvement</a:t>
            </a:r>
          </a:p>
          <a:p>
            <a:pPr marL="455524" lvl="1" indent="-227762" algn="l">
              <a:lnSpc>
                <a:spcPts val="2742"/>
              </a:lnSpc>
              <a:buFont typeface="Arial"/>
              <a:buChar char="•"/>
            </a:pPr>
            <a:r>
              <a:rPr lang="en-US" sz="2109">
                <a:solidFill>
                  <a:srgbClr val="545454"/>
                </a:solidFill>
                <a:latin typeface="Muli Regular"/>
              </a:rPr>
              <a:t>Test potential solutions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979324" y="8013254"/>
            <a:ext cx="3562700" cy="10209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5524" lvl="1" indent="-227762">
              <a:lnSpc>
                <a:spcPts val="2742"/>
              </a:lnSpc>
              <a:buFont typeface="Arial"/>
              <a:buChar char="•"/>
            </a:pPr>
            <a:r>
              <a:rPr lang="en-US" sz="2109">
                <a:solidFill>
                  <a:srgbClr val="545454"/>
                </a:solidFill>
                <a:latin typeface="Muli Regular"/>
              </a:rPr>
              <a:t>Evaluate your results</a:t>
            </a:r>
          </a:p>
          <a:p>
            <a:pPr marL="455524" lvl="1" indent="-227762" algn="l">
              <a:lnSpc>
                <a:spcPts val="2742"/>
              </a:lnSpc>
              <a:buFont typeface="Arial"/>
              <a:buChar char="•"/>
            </a:pPr>
            <a:r>
              <a:rPr lang="en-US" sz="2109">
                <a:solidFill>
                  <a:srgbClr val="545454"/>
                </a:solidFill>
                <a:latin typeface="Muli Regular"/>
              </a:rPr>
              <a:t>Monitor, measure and document results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277026" y="7954958"/>
            <a:ext cx="3202225" cy="13638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5524" lvl="1" indent="-227762">
              <a:lnSpc>
                <a:spcPts val="2742"/>
              </a:lnSpc>
              <a:buFont typeface="Arial"/>
              <a:buChar char="•"/>
            </a:pPr>
            <a:r>
              <a:rPr lang="en-US" sz="2109">
                <a:solidFill>
                  <a:srgbClr val="545454"/>
                </a:solidFill>
                <a:latin typeface="Muli Regular"/>
              </a:rPr>
              <a:t>Implement best solution (or corrective actions)</a:t>
            </a:r>
          </a:p>
          <a:p>
            <a:pPr marL="455524" lvl="1" indent="-227762" algn="l">
              <a:lnSpc>
                <a:spcPts val="2742"/>
              </a:lnSpc>
              <a:buFont typeface="Arial"/>
              <a:buChar char="•"/>
            </a:pPr>
            <a:r>
              <a:rPr lang="en-US" sz="2109">
                <a:solidFill>
                  <a:srgbClr val="545454"/>
                </a:solidFill>
                <a:latin typeface="Muli Regular"/>
              </a:rPr>
              <a:t>Start cycle again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</Words>
  <Application>Microsoft Office PowerPoint</Application>
  <PresentationFormat>Benutzerdefiniert</PresentationFormat>
  <Paragraphs>36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9" baseType="lpstr">
      <vt:lpstr>Calibri</vt:lpstr>
      <vt:lpstr>Muli Regular</vt:lpstr>
      <vt:lpstr>Garet Bold</vt:lpstr>
      <vt:lpstr>Garet</vt:lpstr>
      <vt:lpstr>Arial</vt:lpstr>
      <vt:lpstr>Muli Regular Bold</vt:lpstr>
      <vt:lpstr>Office Theme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PDCA cycle StrategyPunk.com</dc:title>
  <cp:lastModifiedBy>Thomas Kriete</cp:lastModifiedBy>
  <cp:revision>2</cp:revision>
  <dcterms:created xsi:type="dcterms:W3CDTF">2006-08-16T00:00:00Z</dcterms:created>
  <dcterms:modified xsi:type="dcterms:W3CDTF">2022-11-04T13:46:03Z</dcterms:modified>
  <dc:identifier>DAFQVZ_vc6w</dc:identifier>
</cp:coreProperties>
</file>