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8288000" cy="10287000"/>
  <p:notesSz cx="6858000" cy="9144000"/>
  <p:embeddedFontLst>
    <p:embeddedFont>
      <p:font typeface="Aileron Heavy Bold" panose="020B0604020202020204" charset="0"/>
      <p:regular r:id="rId4"/>
    </p:embeddedFont>
    <p:embeddedFont>
      <p:font typeface="Aileron Regular" panose="020B0604020202020204" charset="0"/>
      <p:regular r:id="rId5"/>
    </p:embeddedFont>
    <p:embeddedFont>
      <p:font typeface="Aileron Regular Bold" panose="020B0604020202020204" charset="0"/>
      <p:regular r:id="rId6"/>
    </p:embeddedFont>
    <p:embeddedFont>
      <p:font typeface="Calibri" panose="020F0502020204030204" pitchFamily="34" charset="0"/>
      <p:regular r:id="rId7"/>
      <p:bold r:id="rId8"/>
      <p:italic r:id="rId9"/>
      <p:boldItalic r:id="rId10"/>
    </p:embeddedFont>
    <p:embeddedFont>
      <p:font typeface="Canva Sans Bold" panose="020B0604020202020204" charset="0"/>
      <p:regular r:id="rId11"/>
    </p:embeddedFont>
    <p:embeddedFont>
      <p:font typeface="Clear Sans Regular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30687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91846" y="3041972"/>
            <a:ext cx="3387098" cy="1226512"/>
            <a:chOff x="0" y="0"/>
            <a:chExt cx="3503685" cy="1268730"/>
          </a:xfrm>
        </p:grpSpPr>
        <p:sp>
          <p:nvSpPr>
            <p:cNvPr id="3" name="Freeform 3"/>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3A96DF">
                <a:alpha val="60000"/>
              </a:srgbClr>
            </a:solidFill>
          </p:spPr>
        </p:sp>
      </p:grpSp>
      <p:pic>
        <p:nvPicPr>
          <p:cNvPr id="4" name="Picture 4"/>
          <p:cNvPicPr>
            <a:picLocks noChangeAspect="1"/>
          </p:cNvPicPr>
          <p:nvPr/>
        </p:nvPicPr>
        <p:blipFill>
          <a:blip r:embed="rId2" cstate="print">
            <a:alphaModFix amt="4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44419" y="1319643"/>
            <a:ext cx="1881953" cy="1629710"/>
          </a:xfrm>
          <a:prstGeom prst="rect">
            <a:avLst/>
          </a:prstGeom>
        </p:spPr>
      </p:pic>
      <p:grpSp>
        <p:nvGrpSpPr>
          <p:cNvPr id="5" name="Group 5"/>
          <p:cNvGrpSpPr/>
          <p:nvPr/>
        </p:nvGrpSpPr>
        <p:grpSpPr>
          <a:xfrm>
            <a:off x="3445953" y="4361103"/>
            <a:ext cx="4878886" cy="1226512"/>
            <a:chOff x="0" y="0"/>
            <a:chExt cx="5046821" cy="1268730"/>
          </a:xfrm>
        </p:grpSpPr>
        <p:sp>
          <p:nvSpPr>
            <p:cNvPr id="6" name="Freeform 6"/>
            <p:cNvSpPr/>
            <p:nvPr/>
          </p:nvSpPr>
          <p:spPr>
            <a:xfrm>
              <a:off x="0" y="0"/>
              <a:ext cx="5046821" cy="1268730"/>
            </a:xfrm>
            <a:custGeom>
              <a:avLst/>
              <a:gdLst/>
              <a:ahLst/>
              <a:cxnLst/>
              <a:rect l="l" t="t" r="r" b="b"/>
              <a:pathLst>
                <a:path w="5046821" h="1268730">
                  <a:moveTo>
                    <a:pt x="735330" y="0"/>
                  </a:moveTo>
                  <a:lnTo>
                    <a:pt x="0" y="1268730"/>
                  </a:lnTo>
                  <a:lnTo>
                    <a:pt x="5046821" y="1268730"/>
                  </a:lnTo>
                  <a:lnTo>
                    <a:pt x="4311491" y="0"/>
                  </a:lnTo>
                  <a:close/>
                </a:path>
              </a:pathLst>
            </a:custGeom>
            <a:solidFill>
              <a:srgbClr val="43C386">
                <a:alpha val="69804"/>
              </a:srgbClr>
            </a:solidFill>
          </p:spPr>
        </p:sp>
      </p:grpSp>
      <p:grpSp>
        <p:nvGrpSpPr>
          <p:cNvPr id="7" name="Group 7"/>
          <p:cNvGrpSpPr/>
          <p:nvPr/>
        </p:nvGrpSpPr>
        <p:grpSpPr>
          <a:xfrm>
            <a:off x="1905282" y="6999365"/>
            <a:ext cx="7960226" cy="1226512"/>
            <a:chOff x="0" y="0"/>
            <a:chExt cx="8234224" cy="1268730"/>
          </a:xfrm>
        </p:grpSpPr>
        <p:sp>
          <p:nvSpPr>
            <p:cNvPr id="8" name="Freeform 8"/>
            <p:cNvSpPr/>
            <p:nvPr/>
          </p:nvSpPr>
          <p:spPr>
            <a:xfrm>
              <a:off x="0" y="0"/>
              <a:ext cx="8234224" cy="1268730"/>
            </a:xfrm>
            <a:custGeom>
              <a:avLst/>
              <a:gdLst/>
              <a:ahLst/>
              <a:cxnLst/>
              <a:rect l="l" t="t" r="r" b="b"/>
              <a:pathLst>
                <a:path w="8234224" h="1268730">
                  <a:moveTo>
                    <a:pt x="735330" y="0"/>
                  </a:moveTo>
                  <a:lnTo>
                    <a:pt x="0" y="1268730"/>
                  </a:lnTo>
                  <a:lnTo>
                    <a:pt x="8234224" y="1268730"/>
                  </a:lnTo>
                  <a:lnTo>
                    <a:pt x="7498894" y="0"/>
                  </a:lnTo>
                  <a:close/>
                </a:path>
              </a:pathLst>
            </a:custGeom>
            <a:solidFill>
              <a:srgbClr val="F47C1B">
                <a:alpha val="89804"/>
              </a:srgbClr>
            </a:solidFill>
          </p:spPr>
        </p:sp>
      </p:grpSp>
      <p:grpSp>
        <p:nvGrpSpPr>
          <p:cNvPr id="9" name="Group 9"/>
          <p:cNvGrpSpPr/>
          <p:nvPr/>
        </p:nvGrpSpPr>
        <p:grpSpPr>
          <a:xfrm>
            <a:off x="1143000" y="8318497"/>
            <a:ext cx="9484791" cy="1230747"/>
            <a:chOff x="0" y="0"/>
            <a:chExt cx="9777512" cy="1268730"/>
          </a:xfrm>
        </p:grpSpPr>
        <p:sp>
          <p:nvSpPr>
            <p:cNvPr id="10" name="Freeform 10"/>
            <p:cNvSpPr/>
            <p:nvPr/>
          </p:nvSpPr>
          <p:spPr>
            <a:xfrm>
              <a:off x="0" y="0"/>
              <a:ext cx="9777512" cy="1268730"/>
            </a:xfrm>
            <a:custGeom>
              <a:avLst/>
              <a:gdLst/>
              <a:ahLst/>
              <a:cxnLst/>
              <a:rect l="l" t="t" r="r" b="b"/>
              <a:pathLst>
                <a:path w="9777512" h="1268730">
                  <a:moveTo>
                    <a:pt x="735330" y="0"/>
                  </a:moveTo>
                  <a:lnTo>
                    <a:pt x="0" y="1268730"/>
                  </a:lnTo>
                  <a:lnTo>
                    <a:pt x="9777512" y="1268730"/>
                  </a:lnTo>
                  <a:lnTo>
                    <a:pt x="9042182" y="0"/>
                  </a:lnTo>
                  <a:close/>
                </a:path>
              </a:pathLst>
            </a:custGeom>
            <a:solidFill>
              <a:srgbClr val="E34858"/>
            </a:solidFill>
          </p:spPr>
        </p:sp>
      </p:grpSp>
      <p:grpSp>
        <p:nvGrpSpPr>
          <p:cNvPr id="11" name="Group 11"/>
          <p:cNvGrpSpPr/>
          <p:nvPr/>
        </p:nvGrpSpPr>
        <p:grpSpPr>
          <a:xfrm>
            <a:off x="2677496" y="5680234"/>
            <a:ext cx="6415800" cy="1226512"/>
            <a:chOff x="0" y="0"/>
            <a:chExt cx="6636637" cy="1268730"/>
          </a:xfrm>
        </p:grpSpPr>
        <p:sp>
          <p:nvSpPr>
            <p:cNvPr id="12" name="Freeform 12"/>
            <p:cNvSpPr/>
            <p:nvPr/>
          </p:nvSpPr>
          <p:spPr>
            <a:xfrm>
              <a:off x="0" y="0"/>
              <a:ext cx="6636637" cy="1268730"/>
            </a:xfrm>
            <a:custGeom>
              <a:avLst/>
              <a:gdLst/>
              <a:ahLst/>
              <a:cxnLst/>
              <a:rect l="l" t="t" r="r" b="b"/>
              <a:pathLst>
                <a:path w="6636637" h="1268730">
                  <a:moveTo>
                    <a:pt x="735330" y="0"/>
                  </a:moveTo>
                  <a:lnTo>
                    <a:pt x="0" y="1268730"/>
                  </a:lnTo>
                  <a:lnTo>
                    <a:pt x="6636637" y="1268730"/>
                  </a:lnTo>
                  <a:lnTo>
                    <a:pt x="5901307" y="0"/>
                  </a:lnTo>
                  <a:close/>
                </a:path>
              </a:pathLst>
            </a:custGeom>
            <a:solidFill>
              <a:srgbClr val="FDCB1E">
                <a:alpha val="80000"/>
              </a:srgbClr>
            </a:solidFill>
          </p:spPr>
        </p:sp>
      </p:grpSp>
      <p:sp>
        <p:nvSpPr>
          <p:cNvPr id="17" name="TextBox 17"/>
          <p:cNvSpPr txBox="1"/>
          <p:nvPr/>
        </p:nvSpPr>
        <p:spPr>
          <a:xfrm>
            <a:off x="5379306" y="2243797"/>
            <a:ext cx="1012179" cy="433837"/>
          </a:xfrm>
          <a:prstGeom prst="rect">
            <a:avLst/>
          </a:prstGeom>
        </p:spPr>
        <p:txBody>
          <a:bodyPr lIns="0" tIns="0" rIns="0" bIns="0" rtlCol="0" anchor="t">
            <a:spAutoFit/>
          </a:bodyPr>
          <a:lstStyle/>
          <a:p>
            <a:pPr algn="ctr">
              <a:lnSpc>
                <a:spcPts val="3640"/>
              </a:lnSpc>
              <a:spcBef>
                <a:spcPct val="0"/>
              </a:spcBef>
            </a:pPr>
            <a:r>
              <a:rPr lang="en-US" sz="2800" dirty="0">
                <a:solidFill>
                  <a:srgbClr val="365B6D"/>
                </a:solidFill>
                <a:latin typeface="Clear Sans Regular Bold"/>
              </a:rPr>
              <a:t>Vision</a:t>
            </a:r>
          </a:p>
        </p:txBody>
      </p:sp>
      <p:sp>
        <p:nvSpPr>
          <p:cNvPr id="18" name="TextBox 18"/>
          <p:cNvSpPr txBox="1"/>
          <p:nvPr/>
        </p:nvSpPr>
        <p:spPr>
          <a:xfrm>
            <a:off x="4842609" y="3421548"/>
            <a:ext cx="2085573" cy="433837"/>
          </a:xfrm>
          <a:prstGeom prst="rect">
            <a:avLst/>
          </a:prstGeom>
        </p:spPr>
        <p:txBody>
          <a:bodyPr lIns="0" tIns="0" rIns="0" bIns="0" rtlCol="0" anchor="t">
            <a:spAutoFit/>
          </a:bodyPr>
          <a:lstStyle/>
          <a:p>
            <a:pPr algn="ctr">
              <a:lnSpc>
                <a:spcPts val="3640"/>
              </a:lnSpc>
              <a:spcBef>
                <a:spcPct val="0"/>
              </a:spcBef>
            </a:pPr>
            <a:r>
              <a:rPr lang="en-US" sz="2800" dirty="0">
                <a:solidFill>
                  <a:srgbClr val="365B6D"/>
                </a:solidFill>
                <a:latin typeface="Clear Sans Regular Bold"/>
              </a:rPr>
              <a:t>Mission</a:t>
            </a:r>
          </a:p>
        </p:txBody>
      </p:sp>
      <p:sp>
        <p:nvSpPr>
          <p:cNvPr id="19" name="TextBox 19"/>
          <p:cNvSpPr txBox="1"/>
          <p:nvPr/>
        </p:nvSpPr>
        <p:spPr>
          <a:xfrm>
            <a:off x="4377570" y="4740679"/>
            <a:ext cx="3015650" cy="433837"/>
          </a:xfrm>
          <a:prstGeom prst="rect">
            <a:avLst/>
          </a:prstGeom>
        </p:spPr>
        <p:txBody>
          <a:bodyPr lIns="0" tIns="0" rIns="0" bIns="0" rtlCol="0" anchor="t">
            <a:spAutoFit/>
          </a:bodyPr>
          <a:lstStyle/>
          <a:p>
            <a:pPr algn="ctr">
              <a:lnSpc>
                <a:spcPts val="3640"/>
              </a:lnSpc>
              <a:spcBef>
                <a:spcPct val="0"/>
              </a:spcBef>
            </a:pPr>
            <a:r>
              <a:rPr lang="en-US" sz="2800" dirty="0">
                <a:solidFill>
                  <a:srgbClr val="365B6D"/>
                </a:solidFill>
                <a:latin typeface="Clear Sans Regular Bold"/>
              </a:rPr>
              <a:t>Values</a:t>
            </a:r>
          </a:p>
        </p:txBody>
      </p:sp>
      <p:sp>
        <p:nvSpPr>
          <p:cNvPr id="20" name="TextBox 20"/>
          <p:cNvSpPr txBox="1"/>
          <p:nvPr/>
        </p:nvSpPr>
        <p:spPr>
          <a:xfrm>
            <a:off x="3911301" y="6059810"/>
            <a:ext cx="3948190" cy="433837"/>
          </a:xfrm>
          <a:prstGeom prst="rect">
            <a:avLst/>
          </a:prstGeom>
        </p:spPr>
        <p:txBody>
          <a:bodyPr lIns="0" tIns="0" rIns="0" bIns="0" rtlCol="0" anchor="t">
            <a:spAutoFit/>
          </a:bodyPr>
          <a:lstStyle/>
          <a:p>
            <a:pPr algn="ctr">
              <a:lnSpc>
                <a:spcPts val="3640"/>
              </a:lnSpc>
              <a:spcBef>
                <a:spcPct val="0"/>
              </a:spcBef>
            </a:pPr>
            <a:r>
              <a:rPr lang="en-US" sz="2800" dirty="0">
                <a:solidFill>
                  <a:srgbClr val="F7F7F7"/>
                </a:solidFill>
                <a:latin typeface="Clear Sans Regular Bold"/>
              </a:rPr>
              <a:t>Goals</a:t>
            </a:r>
          </a:p>
        </p:txBody>
      </p:sp>
      <p:sp>
        <p:nvSpPr>
          <p:cNvPr id="21" name="TextBox 21"/>
          <p:cNvSpPr txBox="1"/>
          <p:nvPr/>
        </p:nvSpPr>
        <p:spPr>
          <a:xfrm>
            <a:off x="3141426" y="7378942"/>
            <a:ext cx="5487938" cy="433837"/>
          </a:xfrm>
          <a:prstGeom prst="rect">
            <a:avLst/>
          </a:prstGeom>
        </p:spPr>
        <p:txBody>
          <a:bodyPr lIns="0" tIns="0" rIns="0" bIns="0" rtlCol="0" anchor="t">
            <a:spAutoFit/>
          </a:bodyPr>
          <a:lstStyle/>
          <a:p>
            <a:pPr algn="ctr">
              <a:lnSpc>
                <a:spcPts val="3640"/>
              </a:lnSpc>
              <a:spcBef>
                <a:spcPct val="0"/>
              </a:spcBef>
            </a:pPr>
            <a:r>
              <a:rPr lang="en-US" sz="2800" dirty="0">
                <a:solidFill>
                  <a:srgbClr val="F7F7F7"/>
                </a:solidFill>
                <a:latin typeface="Clear Sans Regular Bold"/>
              </a:rPr>
              <a:t>Strategy</a:t>
            </a:r>
          </a:p>
        </p:txBody>
      </p:sp>
      <p:sp>
        <p:nvSpPr>
          <p:cNvPr id="22" name="TextBox 22"/>
          <p:cNvSpPr txBox="1"/>
          <p:nvPr/>
        </p:nvSpPr>
        <p:spPr>
          <a:xfrm>
            <a:off x="3445031" y="8700190"/>
            <a:ext cx="4880729" cy="433837"/>
          </a:xfrm>
          <a:prstGeom prst="rect">
            <a:avLst/>
          </a:prstGeom>
        </p:spPr>
        <p:txBody>
          <a:bodyPr lIns="0" tIns="0" rIns="0" bIns="0" rtlCol="0" anchor="t">
            <a:spAutoFit/>
          </a:bodyPr>
          <a:lstStyle/>
          <a:p>
            <a:pPr algn="ctr">
              <a:lnSpc>
                <a:spcPts val="3640"/>
              </a:lnSpc>
              <a:spcBef>
                <a:spcPct val="0"/>
              </a:spcBef>
            </a:pPr>
            <a:r>
              <a:rPr lang="en-US" sz="2800" dirty="0">
                <a:solidFill>
                  <a:srgbClr val="F7F7F7"/>
                </a:solidFill>
                <a:latin typeface="Clear Sans Regular Bold"/>
              </a:rPr>
              <a:t>Action Plan</a:t>
            </a:r>
          </a:p>
        </p:txBody>
      </p:sp>
      <p:pic>
        <p:nvPicPr>
          <p:cNvPr id="23" name="Picture 23"/>
          <p:cNvPicPr>
            <a:picLocks noChangeAspect="1"/>
          </p:cNvPicPr>
          <p:nvPr/>
        </p:nvPicPr>
        <p:blipFill>
          <a:blip r:embed="rId4"/>
          <a:srcRect/>
          <a:stretch>
            <a:fillRect/>
          </a:stretch>
        </p:blipFill>
        <p:spPr>
          <a:xfrm>
            <a:off x="16620947" y="198836"/>
            <a:ext cx="990441" cy="990441"/>
          </a:xfrm>
          <a:prstGeom prst="rect">
            <a:avLst/>
          </a:prstGeom>
        </p:spPr>
      </p:pic>
      <p:sp>
        <p:nvSpPr>
          <p:cNvPr id="25" name="TextBox 25"/>
          <p:cNvSpPr txBox="1"/>
          <p:nvPr/>
        </p:nvSpPr>
        <p:spPr>
          <a:xfrm>
            <a:off x="14685818" y="9794206"/>
            <a:ext cx="2904788" cy="322589"/>
          </a:xfrm>
          <a:prstGeom prst="rect">
            <a:avLst/>
          </a:prstGeom>
        </p:spPr>
        <p:txBody>
          <a:bodyPr wrap="square" lIns="0" tIns="0" rIns="0" bIns="0" rtlCol="0" anchor="t">
            <a:spAutoFit/>
          </a:bodyPr>
          <a:lstStyle/>
          <a:p>
            <a:pPr algn="ctr">
              <a:lnSpc>
                <a:spcPts val="2660"/>
              </a:lnSpc>
            </a:pPr>
            <a:r>
              <a:rPr lang="en-US" sz="1900" dirty="0">
                <a:solidFill>
                  <a:srgbClr val="000000"/>
                </a:solidFill>
                <a:latin typeface="Canva Sans Bold"/>
              </a:rPr>
              <a:t>www.strategypunk.com</a:t>
            </a:r>
          </a:p>
        </p:txBody>
      </p:sp>
      <p:sp>
        <p:nvSpPr>
          <p:cNvPr id="26" name="TextBox 36">
            <a:extLst>
              <a:ext uri="{FF2B5EF4-FFF2-40B4-BE49-F238E27FC236}">
                <a16:creationId xmlns:a16="http://schemas.microsoft.com/office/drawing/2014/main" id="{9782D97E-0F8D-05BB-30B3-3D19A702D982}"/>
              </a:ext>
            </a:extLst>
          </p:cNvPr>
          <p:cNvSpPr txBox="1"/>
          <p:nvPr/>
        </p:nvSpPr>
        <p:spPr>
          <a:xfrm>
            <a:off x="5009599" y="281861"/>
            <a:ext cx="7037626" cy="795007"/>
          </a:xfrm>
          <a:prstGeom prst="rect">
            <a:avLst/>
          </a:prstGeom>
        </p:spPr>
        <p:txBody>
          <a:bodyPr wrap="square" lIns="0" tIns="0" rIns="0" bIns="0" rtlCol="0" anchor="t">
            <a:spAutoFit/>
          </a:bodyPr>
          <a:lstStyle/>
          <a:p>
            <a:pPr algn="ctr">
              <a:lnSpc>
                <a:spcPts val="6580"/>
              </a:lnSpc>
            </a:pPr>
            <a:r>
              <a:rPr lang="en-US" sz="4700" dirty="0">
                <a:latin typeface="Canva Sans Bold"/>
              </a:rPr>
              <a:t>The Strategy Pyramid</a:t>
            </a:r>
          </a:p>
        </p:txBody>
      </p:sp>
      <p:sp>
        <p:nvSpPr>
          <p:cNvPr id="31" name="Rechteck 30">
            <a:extLst>
              <a:ext uri="{FF2B5EF4-FFF2-40B4-BE49-F238E27FC236}">
                <a16:creationId xmlns:a16="http://schemas.microsoft.com/office/drawing/2014/main" id="{2C3CBF69-1E03-2334-6EE4-4F347D2E3622}"/>
              </a:ext>
            </a:extLst>
          </p:cNvPr>
          <p:cNvSpPr/>
          <p:nvPr/>
        </p:nvSpPr>
        <p:spPr>
          <a:xfrm>
            <a:off x="6071001" y="1360271"/>
            <a:ext cx="10753548" cy="4227343"/>
          </a:xfrm>
          <a:custGeom>
            <a:avLst/>
            <a:gdLst>
              <a:gd name="connsiteX0" fmla="*/ 0 w 4878886"/>
              <a:gd name="connsiteY0" fmla="*/ 0 h 4087051"/>
              <a:gd name="connsiteX1" fmla="*/ 4878886 w 4878886"/>
              <a:gd name="connsiteY1" fmla="*/ 0 h 4087051"/>
              <a:gd name="connsiteX2" fmla="*/ 4878886 w 4878886"/>
              <a:gd name="connsiteY2" fmla="*/ 4087051 h 4087051"/>
              <a:gd name="connsiteX3" fmla="*/ 0 w 4878886"/>
              <a:gd name="connsiteY3" fmla="*/ 4087051 h 4087051"/>
              <a:gd name="connsiteX4" fmla="*/ 0 w 4878886"/>
              <a:gd name="connsiteY4" fmla="*/ 0 h 4087051"/>
              <a:gd name="connsiteX0" fmla="*/ 0 w 6679977"/>
              <a:gd name="connsiteY0" fmla="*/ 0 h 4100905"/>
              <a:gd name="connsiteX1" fmla="*/ 6679977 w 6679977"/>
              <a:gd name="connsiteY1" fmla="*/ 13854 h 4100905"/>
              <a:gd name="connsiteX2" fmla="*/ 6679977 w 6679977"/>
              <a:gd name="connsiteY2" fmla="*/ 4100905 h 4100905"/>
              <a:gd name="connsiteX3" fmla="*/ 1801091 w 6679977"/>
              <a:gd name="connsiteY3" fmla="*/ 4100905 h 4100905"/>
              <a:gd name="connsiteX4" fmla="*/ 0 w 6679977"/>
              <a:gd name="connsiteY4" fmla="*/ 0 h 4100905"/>
              <a:gd name="connsiteX0" fmla="*/ 0 w 7192596"/>
              <a:gd name="connsiteY0" fmla="*/ 0 h 4128614"/>
              <a:gd name="connsiteX1" fmla="*/ 7192596 w 7192596"/>
              <a:gd name="connsiteY1" fmla="*/ 41563 h 4128614"/>
              <a:gd name="connsiteX2" fmla="*/ 7192596 w 7192596"/>
              <a:gd name="connsiteY2" fmla="*/ 4128614 h 4128614"/>
              <a:gd name="connsiteX3" fmla="*/ 2313710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2438401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1592406 w 7192596"/>
              <a:gd name="connsiteY3" fmla="*/ 4088416 h 4128614"/>
              <a:gd name="connsiteX4" fmla="*/ 0 w 7192596"/>
              <a:gd name="connsiteY4" fmla="*/ 0 h 4128614"/>
              <a:gd name="connsiteX0" fmla="*/ 0 w 7277196"/>
              <a:gd name="connsiteY0" fmla="*/ 0 h 4182211"/>
              <a:gd name="connsiteX1" fmla="*/ 7277196 w 7277196"/>
              <a:gd name="connsiteY1" fmla="*/ 95160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77196"/>
              <a:gd name="connsiteY0" fmla="*/ 0 h 4182211"/>
              <a:gd name="connsiteX1" fmla="*/ 7239596 w 7277196"/>
              <a:gd name="connsiteY1" fmla="*/ 14765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95996"/>
              <a:gd name="connsiteY0" fmla="*/ 25432 h 4167446"/>
              <a:gd name="connsiteX1" fmla="*/ 7258396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295996"/>
              <a:gd name="connsiteY0" fmla="*/ 25432 h 4167446"/>
              <a:gd name="connsiteX1" fmla="*/ 7295995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305396"/>
              <a:gd name="connsiteY0" fmla="*/ 0 h 4142014"/>
              <a:gd name="connsiteX1" fmla="*/ 7305396 w 7305396"/>
              <a:gd name="connsiteY1" fmla="*/ 14766 h 4142014"/>
              <a:gd name="connsiteX2" fmla="*/ 7295996 w 7305396"/>
              <a:gd name="connsiteY2" fmla="*/ 4142014 h 4142014"/>
              <a:gd name="connsiteX3" fmla="*/ 1695806 w 7305396"/>
              <a:gd name="connsiteY3" fmla="*/ 4101816 h 4142014"/>
              <a:gd name="connsiteX4" fmla="*/ 0 w 73053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695806 w 7295996"/>
              <a:gd name="connsiteY3" fmla="*/ 4101816 h 4142014"/>
              <a:gd name="connsiteX4" fmla="*/ 0 w 7295996"/>
              <a:gd name="connsiteY4" fmla="*/ 0 h 4142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996" h="4142014">
                <a:moveTo>
                  <a:pt x="0" y="0"/>
                </a:moveTo>
                <a:lnTo>
                  <a:pt x="7277196" y="41566"/>
                </a:lnTo>
                <a:cubicBezTo>
                  <a:pt x="7277196" y="1430715"/>
                  <a:pt x="7295996" y="2752865"/>
                  <a:pt x="7295996" y="4142014"/>
                </a:cubicBezTo>
                <a:lnTo>
                  <a:pt x="1695806" y="4101816"/>
                </a:lnTo>
                <a:lnTo>
                  <a:pt x="0" y="0"/>
                </a:lnTo>
                <a:close/>
              </a:path>
            </a:pathLst>
          </a:cu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0AA101CC-DC0F-ED8F-39A7-8D708BB5191A}"/>
              </a:ext>
            </a:extLst>
          </p:cNvPr>
          <p:cNvSpPr txBox="1"/>
          <p:nvPr/>
        </p:nvSpPr>
        <p:spPr>
          <a:xfrm>
            <a:off x="15094777" y="1675671"/>
            <a:ext cx="1327030" cy="553998"/>
          </a:xfrm>
          <a:prstGeom prst="rect">
            <a:avLst/>
          </a:prstGeom>
          <a:noFill/>
        </p:spPr>
        <p:txBody>
          <a:bodyPr wrap="none" rtlCol="0">
            <a:spAutoFit/>
          </a:bodyPr>
          <a:lstStyle/>
          <a:p>
            <a:pPr algn="ctr">
              <a:lnSpc>
                <a:spcPts val="3640"/>
              </a:lnSpc>
              <a:spcBef>
                <a:spcPct val="0"/>
              </a:spcBef>
            </a:pPr>
            <a:r>
              <a:rPr lang="de-DE" sz="3600" dirty="0" err="1">
                <a:latin typeface="Clear Sans Regular Bold"/>
              </a:rPr>
              <a:t>Why</a:t>
            </a:r>
            <a:r>
              <a:rPr lang="de-DE" sz="3600" dirty="0">
                <a:latin typeface="Clear Sans Regular Bold"/>
              </a:rPr>
              <a:t>?</a:t>
            </a:r>
          </a:p>
        </p:txBody>
      </p:sp>
      <p:sp>
        <p:nvSpPr>
          <p:cNvPr id="33" name="Textfeld 32">
            <a:extLst>
              <a:ext uri="{FF2B5EF4-FFF2-40B4-BE49-F238E27FC236}">
                <a16:creationId xmlns:a16="http://schemas.microsoft.com/office/drawing/2014/main" id="{6C557061-D541-C633-C882-82E37BD32F34}"/>
              </a:ext>
            </a:extLst>
          </p:cNvPr>
          <p:cNvSpPr txBox="1"/>
          <p:nvPr/>
        </p:nvSpPr>
        <p:spPr>
          <a:xfrm>
            <a:off x="12153817" y="2448190"/>
            <a:ext cx="4179735" cy="501163"/>
          </a:xfrm>
          <a:prstGeom prst="rect">
            <a:avLst/>
          </a:prstGeom>
          <a:noFill/>
        </p:spPr>
        <p:txBody>
          <a:bodyPr wrap="none" rtlCol="0">
            <a:spAutoFit/>
          </a:bodyPr>
          <a:lstStyle/>
          <a:p>
            <a:pPr algn="ctr">
              <a:lnSpc>
                <a:spcPts val="3640"/>
              </a:lnSpc>
              <a:spcBef>
                <a:spcPct val="0"/>
              </a:spcBef>
            </a:pPr>
            <a:r>
              <a:rPr lang="de-DE" sz="2000" i="1" dirty="0" err="1">
                <a:latin typeface="Clear Sans Regular Bold"/>
              </a:rPr>
              <a:t>Why</a:t>
            </a:r>
            <a:r>
              <a:rPr lang="de-DE" sz="2000" i="1" dirty="0">
                <a:latin typeface="Clear Sans Regular Bold"/>
              </a:rPr>
              <a:t> </a:t>
            </a:r>
            <a:r>
              <a:rPr lang="de-DE" sz="2000" i="1" dirty="0" err="1">
                <a:latin typeface="Clear Sans Regular Bold"/>
              </a:rPr>
              <a:t>does</a:t>
            </a:r>
            <a:r>
              <a:rPr lang="de-DE" sz="2000" i="1" dirty="0">
                <a:latin typeface="Clear Sans Regular Bold"/>
              </a:rPr>
              <a:t> </a:t>
            </a:r>
            <a:r>
              <a:rPr lang="de-DE" sz="2000" i="1" dirty="0" err="1">
                <a:latin typeface="Clear Sans Regular Bold"/>
              </a:rPr>
              <a:t>your</a:t>
            </a:r>
            <a:r>
              <a:rPr lang="de-DE" sz="2000" i="1" dirty="0">
                <a:latin typeface="Clear Sans Regular Bold"/>
              </a:rPr>
              <a:t> </a:t>
            </a:r>
            <a:r>
              <a:rPr lang="de-DE" sz="2000" i="1" dirty="0" err="1">
                <a:latin typeface="Clear Sans Regular Bold"/>
              </a:rPr>
              <a:t>organization</a:t>
            </a:r>
            <a:r>
              <a:rPr lang="de-DE" sz="2000" i="1" dirty="0">
                <a:latin typeface="Clear Sans Regular Bold"/>
              </a:rPr>
              <a:t> </a:t>
            </a:r>
            <a:r>
              <a:rPr lang="de-DE" sz="2000" i="1" dirty="0" err="1">
                <a:latin typeface="Clear Sans Regular Bold"/>
              </a:rPr>
              <a:t>exist</a:t>
            </a:r>
            <a:r>
              <a:rPr lang="de-DE" sz="2000" i="1" dirty="0">
                <a:latin typeface="Clear Sans Regular Bold"/>
              </a:rPr>
              <a:t>?</a:t>
            </a:r>
          </a:p>
        </p:txBody>
      </p:sp>
      <p:sp>
        <p:nvSpPr>
          <p:cNvPr id="34" name="Rechteck 30">
            <a:extLst>
              <a:ext uri="{FF2B5EF4-FFF2-40B4-BE49-F238E27FC236}">
                <a16:creationId xmlns:a16="http://schemas.microsoft.com/office/drawing/2014/main" id="{64A08675-7318-CCCB-FF5E-6D78F3FECF0A}"/>
              </a:ext>
            </a:extLst>
          </p:cNvPr>
          <p:cNvSpPr/>
          <p:nvPr/>
        </p:nvSpPr>
        <p:spPr>
          <a:xfrm>
            <a:off x="8629364" y="5689042"/>
            <a:ext cx="8195185" cy="2528029"/>
          </a:xfrm>
          <a:custGeom>
            <a:avLst/>
            <a:gdLst>
              <a:gd name="connsiteX0" fmla="*/ 0 w 4878886"/>
              <a:gd name="connsiteY0" fmla="*/ 0 h 4087051"/>
              <a:gd name="connsiteX1" fmla="*/ 4878886 w 4878886"/>
              <a:gd name="connsiteY1" fmla="*/ 0 h 4087051"/>
              <a:gd name="connsiteX2" fmla="*/ 4878886 w 4878886"/>
              <a:gd name="connsiteY2" fmla="*/ 4087051 h 4087051"/>
              <a:gd name="connsiteX3" fmla="*/ 0 w 4878886"/>
              <a:gd name="connsiteY3" fmla="*/ 4087051 h 4087051"/>
              <a:gd name="connsiteX4" fmla="*/ 0 w 4878886"/>
              <a:gd name="connsiteY4" fmla="*/ 0 h 4087051"/>
              <a:gd name="connsiteX0" fmla="*/ 0 w 6679977"/>
              <a:gd name="connsiteY0" fmla="*/ 0 h 4100905"/>
              <a:gd name="connsiteX1" fmla="*/ 6679977 w 6679977"/>
              <a:gd name="connsiteY1" fmla="*/ 13854 h 4100905"/>
              <a:gd name="connsiteX2" fmla="*/ 6679977 w 6679977"/>
              <a:gd name="connsiteY2" fmla="*/ 4100905 h 4100905"/>
              <a:gd name="connsiteX3" fmla="*/ 1801091 w 6679977"/>
              <a:gd name="connsiteY3" fmla="*/ 4100905 h 4100905"/>
              <a:gd name="connsiteX4" fmla="*/ 0 w 6679977"/>
              <a:gd name="connsiteY4" fmla="*/ 0 h 4100905"/>
              <a:gd name="connsiteX0" fmla="*/ 0 w 7192596"/>
              <a:gd name="connsiteY0" fmla="*/ 0 h 4128614"/>
              <a:gd name="connsiteX1" fmla="*/ 7192596 w 7192596"/>
              <a:gd name="connsiteY1" fmla="*/ 41563 h 4128614"/>
              <a:gd name="connsiteX2" fmla="*/ 7192596 w 7192596"/>
              <a:gd name="connsiteY2" fmla="*/ 4128614 h 4128614"/>
              <a:gd name="connsiteX3" fmla="*/ 2313710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2438401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1592406 w 7192596"/>
              <a:gd name="connsiteY3" fmla="*/ 4088416 h 4128614"/>
              <a:gd name="connsiteX4" fmla="*/ 0 w 7192596"/>
              <a:gd name="connsiteY4" fmla="*/ 0 h 4128614"/>
              <a:gd name="connsiteX0" fmla="*/ 0 w 7277196"/>
              <a:gd name="connsiteY0" fmla="*/ 0 h 4182211"/>
              <a:gd name="connsiteX1" fmla="*/ 7277196 w 7277196"/>
              <a:gd name="connsiteY1" fmla="*/ 95160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77196"/>
              <a:gd name="connsiteY0" fmla="*/ 0 h 4182211"/>
              <a:gd name="connsiteX1" fmla="*/ 7239596 w 7277196"/>
              <a:gd name="connsiteY1" fmla="*/ 14765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95996"/>
              <a:gd name="connsiteY0" fmla="*/ 25432 h 4167446"/>
              <a:gd name="connsiteX1" fmla="*/ 7258396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295996"/>
              <a:gd name="connsiteY0" fmla="*/ 25432 h 4167446"/>
              <a:gd name="connsiteX1" fmla="*/ 7295995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305396"/>
              <a:gd name="connsiteY0" fmla="*/ 0 h 4142014"/>
              <a:gd name="connsiteX1" fmla="*/ 7305396 w 7305396"/>
              <a:gd name="connsiteY1" fmla="*/ 14766 h 4142014"/>
              <a:gd name="connsiteX2" fmla="*/ 7295996 w 7305396"/>
              <a:gd name="connsiteY2" fmla="*/ 4142014 h 4142014"/>
              <a:gd name="connsiteX3" fmla="*/ 1695806 w 7305396"/>
              <a:gd name="connsiteY3" fmla="*/ 4101816 h 4142014"/>
              <a:gd name="connsiteX4" fmla="*/ 0 w 73053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695806 w 7295996"/>
              <a:gd name="connsiteY3" fmla="*/ 4101816 h 4142014"/>
              <a:gd name="connsiteX4" fmla="*/ 0 w 72959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387445 w 7295996"/>
              <a:gd name="connsiteY3" fmla="*/ 4101817 h 4142014"/>
              <a:gd name="connsiteX4" fmla="*/ 0 w 72959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350442 w 7295996"/>
              <a:gd name="connsiteY3" fmla="*/ 4101817 h 4142014"/>
              <a:gd name="connsiteX4" fmla="*/ 0 w 7295996"/>
              <a:gd name="connsiteY4" fmla="*/ 0 h 4142014"/>
              <a:gd name="connsiteX0" fmla="*/ 0 w 7295996"/>
              <a:gd name="connsiteY0" fmla="*/ 0 h 4166294"/>
              <a:gd name="connsiteX1" fmla="*/ 7277196 w 7295996"/>
              <a:gd name="connsiteY1" fmla="*/ 41566 h 4166294"/>
              <a:gd name="connsiteX2" fmla="*/ 7295996 w 7295996"/>
              <a:gd name="connsiteY2" fmla="*/ 4142014 h 4166294"/>
              <a:gd name="connsiteX3" fmla="*/ 1346246 w 7295996"/>
              <a:gd name="connsiteY3" fmla="*/ 4166294 h 4166294"/>
              <a:gd name="connsiteX4" fmla="*/ 0 w 7295996"/>
              <a:gd name="connsiteY4" fmla="*/ 0 h 4166294"/>
              <a:gd name="connsiteX0" fmla="*/ 0 w 7295996"/>
              <a:gd name="connsiteY0" fmla="*/ 0 h 4166294"/>
              <a:gd name="connsiteX1" fmla="*/ 7277196 w 7295996"/>
              <a:gd name="connsiteY1" fmla="*/ 41566 h 4166294"/>
              <a:gd name="connsiteX2" fmla="*/ 7295996 w 7295996"/>
              <a:gd name="connsiteY2" fmla="*/ 4142014 h 4166294"/>
              <a:gd name="connsiteX3" fmla="*/ 1284574 w 7295996"/>
              <a:gd name="connsiteY3" fmla="*/ 4166294 h 4166294"/>
              <a:gd name="connsiteX4" fmla="*/ 0 w 7295996"/>
              <a:gd name="connsiteY4" fmla="*/ 0 h 416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996" h="4166294">
                <a:moveTo>
                  <a:pt x="0" y="0"/>
                </a:moveTo>
                <a:lnTo>
                  <a:pt x="7277196" y="41566"/>
                </a:lnTo>
                <a:cubicBezTo>
                  <a:pt x="7277196" y="1430715"/>
                  <a:pt x="7295996" y="2752865"/>
                  <a:pt x="7295996" y="4142014"/>
                </a:cubicBezTo>
                <a:lnTo>
                  <a:pt x="1284574" y="4166294"/>
                </a:lnTo>
                <a:lnTo>
                  <a:pt x="0" y="0"/>
                </a:lnTo>
                <a:close/>
              </a:path>
            </a:pathLst>
          </a:cu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0">
            <a:extLst>
              <a:ext uri="{FF2B5EF4-FFF2-40B4-BE49-F238E27FC236}">
                <a16:creationId xmlns:a16="http://schemas.microsoft.com/office/drawing/2014/main" id="{46D02F80-C71F-46CE-7365-08621C3F998D}"/>
              </a:ext>
            </a:extLst>
          </p:cNvPr>
          <p:cNvSpPr/>
          <p:nvPr/>
        </p:nvSpPr>
        <p:spPr>
          <a:xfrm>
            <a:off x="10142004" y="8318498"/>
            <a:ext cx="6682545" cy="1244602"/>
          </a:xfrm>
          <a:custGeom>
            <a:avLst/>
            <a:gdLst>
              <a:gd name="connsiteX0" fmla="*/ 0 w 4878886"/>
              <a:gd name="connsiteY0" fmla="*/ 0 h 4087051"/>
              <a:gd name="connsiteX1" fmla="*/ 4878886 w 4878886"/>
              <a:gd name="connsiteY1" fmla="*/ 0 h 4087051"/>
              <a:gd name="connsiteX2" fmla="*/ 4878886 w 4878886"/>
              <a:gd name="connsiteY2" fmla="*/ 4087051 h 4087051"/>
              <a:gd name="connsiteX3" fmla="*/ 0 w 4878886"/>
              <a:gd name="connsiteY3" fmla="*/ 4087051 h 4087051"/>
              <a:gd name="connsiteX4" fmla="*/ 0 w 4878886"/>
              <a:gd name="connsiteY4" fmla="*/ 0 h 4087051"/>
              <a:gd name="connsiteX0" fmla="*/ 0 w 6679977"/>
              <a:gd name="connsiteY0" fmla="*/ 0 h 4100905"/>
              <a:gd name="connsiteX1" fmla="*/ 6679977 w 6679977"/>
              <a:gd name="connsiteY1" fmla="*/ 13854 h 4100905"/>
              <a:gd name="connsiteX2" fmla="*/ 6679977 w 6679977"/>
              <a:gd name="connsiteY2" fmla="*/ 4100905 h 4100905"/>
              <a:gd name="connsiteX3" fmla="*/ 1801091 w 6679977"/>
              <a:gd name="connsiteY3" fmla="*/ 4100905 h 4100905"/>
              <a:gd name="connsiteX4" fmla="*/ 0 w 6679977"/>
              <a:gd name="connsiteY4" fmla="*/ 0 h 4100905"/>
              <a:gd name="connsiteX0" fmla="*/ 0 w 7192596"/>
              <a:gd name="connsiteY0" fmla="*/ 0 h 4128614"/>
              <a:gd name="connsiteX1" fmla="*/ 7192596 w 7192596"/>
              <a:gd name="connsiteY1" fmla="*/ 41563 h 4128614"/>
              <a:gd name="connsiteX2" fmla="*/ 7192596 w 7192596"/>
              <a:gd name="connsiteY2" fmla="*/ 4128614 h 4128614"/>
              <a:gd name="connsiteX3" fmla="*/ 2313710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2438401 w 7192596"/>
              <a:gd name="connsiteY3" fmla="*/ 4128614 h 4128614"/>
              <a:gd name="connsiteX4" fmla="*/ 0 w 7192596"/>
              <a:gd name="connsiteY4" fmla="*/ 0 h 4128614"/>
              <a:gd name="connsiteX0" fmla="*/ 0 w 7192596"/>
              <a:gd name="connsiteY0" fmla="*/ 0 h 4128614"/>
              <a:gd name="connsiteX1" fmla="*/ 7192596 w 7192596"/>
              <a:gd name="connsiteY1" fmla="*/ 41563 h 4128614"/>
              <a:gd name="connsiteX2" fmla="*/ 7192596 w 7192596"/>
              <a:gd name="connsiteY2" fmla="*/ 4128614 h 4128614"/>
              <a:gd name="connsiteX3" fmla="*/ 1592406 w 7192596"/>
              <a:gd name="connsiteY3" fmla="*/ 4088416 h 4128614"/>
              <a:gd name="connsiteX4" fmla="*/ 0 w 7192596"/>
              <a:gd name="connsiteY4" fmla="*/ 0 h 4128614"/>
              <a:gd name="connsiteX0" fmla="*/ 0 w 7277196"/>
              <a:gd name="connsiteY0" fmla="*/ 0 h 4182211"/>
              <a:gd name="connsiteX1" fmla="*/ 7277196 w 7277196"/>
              <a:gd name="connsiteY1" fmla="*/ 95160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77196"/>
              <a:gd name="connsiteY0" fmla="*/ 0 h 4182211"/>
              <a:gd name="connsiteX1" fmla="*/ 7239596 w 7277196"/>
              <a:gd name="connsiteY1" fmla="*/ 14765 h 4182211"/>
              <a:gd name="connsiteX2" fmla="*/ 7277196 w 7277196"/>
              <a:gd name="connsiteY2" fmla="*/ 4182211 h 4182211"/>
              <a:gd name="connsiteX3" fmla="*/ 1677006 w 7277196"/>
              <a:gd name="connsiteY3" fmla="*/ 4142013 h 4182211"/>
              <a:gd name="connsiteX4" fmla="*/ 0 w 7277196"/>
              <a:gd name="connsiteY4" fmla="*/ 0 h 4182211"/>
              <a:gd name="connsiteX0" fmla="*/ 0 w 7295996"/>
              <a:gd name="connsiteY0" fmla="*/ 25432 h 4167446"/>
              <a:gd name="connsiteX1" fmla="*/ 7258396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295996"/>
              <a:gd name="connsiteY0" fmla="*/ 25432 h 4167446"/>
              <a:gd name="connsiteX1" fmla="*/ 7295995 w 7295996"/>
              <a:gd name="connsiteY1" fmla="*/ 0 h 4167446"/>
              <a:gd name="connsiteX2" fmla="*/ 7295996 w 7295996"/>
              <a:gd name="connsiteY2" fmla="*/ 4167446 h 4167446"/>
              <a:gd name="connsiteX3" fmla="*/ 1695806 w 7295996"/>
              <a:gd name="connsiteY3" fmla="*/ 4127248 h 4167446"/>
              <a:gd name="connsiteX4" fmla="*/ 0 w 7295996"/>
              <a:gd name="connsiteY4" fmla="*/ 25432 h 4167446"/>
              <a:gd name="connsiteX0" fmla="*/ 0 w 7305396"/>
              <a:gd name="connsiteY0" fmla="*/ 0 h 4142014"/>
              <a:gd name="connsiteX1" fmla="*/ 7305396 w 7305396"/>
              <a:gd name="connsiteY1" fmla="*/ 14766 h 4142014"/>
              <a:gd name="connsiteX2" fmla="*/ 7295996 w 7305396"/>
              <a:gd name="connsiteY2" fmla="*/ 4142014 h 4142014"/>
              <a:gd name="connsiteX3" fmla="*/ 1695806 w 7305396"/>
              <a:gd name="connsiteY3" fmla="*/ 4101816 h 4142014"/>
              <a:gd name="connsiteX4" fmla="*/ 0 w 73053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695806 w 7295996"/>
              <a:gd name="connsiteY3" fmla="*/ 4101816 h 4142014"/>
              <a:gd name="connsiteX4" fmla="*/ 0 w 72959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387445 w 7295996"/>
              <a:gd name="connsiteY3" fmla="*/ 4101817 h 4142014"/>
              <a:gd name="connsiteX4" fmla="*/ 0 w 7295996"/>
              <a:gd name="connsiteY4" fmla="*/ 0 h 4142014"/>
              <a:gd name="connsiteX0" fmla="*/ 0 w 7295996"/>
              <a:gd name="connsiteY0" fmla="*/ 0 h 4142014"/>
              <a:gd name="connsiteX1" fmla="*/ 7277196 w 7295996"/>
              <a:gd name="connsiteY1" fmla="*/ 41566 h 4142014"/>
              <a:gd name="connsiteX2" fmla="*/ 7295996 w 7295996"/>
              <a:gd name="connsiteY2" fmla="*/ 4142014 h 4142014"/>
              <a:gd name="connsiteX3" fmla="*/ 1350442 w 7295996"/>
              <a:gd name="connsiteY3" fmla="*/ 4101817 h 4142014"/>
              <a:gd name="connsiteX4" fmla="*/ 0 w 7295996"/>
              <a:gd name="connsiteY4" fmla="*/ 0 h 4142014"/>
              <a:gd name="connsiteX0" fmla="*/ 0 w 7295996"/>
              <a:gd name="connsiteY0" fmla="*/ 0 h 4166294"/>
              <a:gd name="connsiteX1" fmla="*/ 7277196 w 7295996"/>
              <a:gd name="connsiteY1" fmla="*/ 41566 h 4166294"/>
              <a:gd name="connsiteX2" fmla="*/ 7295996 w 7295996"/>
              <a:gd name="connsiteY2" fmla="*/ 4142014 h 4166294"/>
              <a:gd name="connsiteX3" fmla="*/ 1346246 w 7295996"/>
              <a:gd name="connsiteY3" fmla="*/ 4166294 h 4166294"/>
              <a:gd name="connsiteX4" fmla="*/ 0 w 7295996"/>
              <a:gd name="connsiteY4" fmla="*/ 0 h 4166294"/>
              <a:gd name="connsiteX0" fmla="*/ 0 w 7295996"/>
              <a:gd name="connsiteY0" fmla="*/ 0 h 4166294"/>
              <a:gd name="connsiteX1" fmla="*/ 7277196 w 7295996"/>
              <a:gd name="connsiteY1" fmla="*/ 41566 h 4166294"/>
              <a:gd name="connsiteX2" fmla="*/ 7295996 w 7295996"/>
              <a:gd name="connsiteY2" fmla="*/ 4142014 h 4166294"/>
              <a:gd name="connsiteX3" fmla="*/ 1284574 w 7295996"/>
              <a:gd name="connsiteY3" fmla="*/ 4166294 h 4166294"/>
              <a:gd name="connsiteX4" fmla="*/ 0 w 7295996"/>
              <a:gd name="connsiteY4" fmla="*/ 0 h 4166294"/>
              <a:gd name="connsiteX0" fmla="*/ 0 w 7295996"/>
              <a:gd name="connsiteY0" fmla="*/ 0 h 4213196"/>
              <a:gd name="connsiteX1" fmla="*/ 7277196 w 7295996"/>
              <a:gd name="connsiteY1" fmla="*/ 41566 h 4213196"/>
              <a:gd name="connsiteX2" fmla="*/ 7295996 w 7295996"/>
              <a:gd name="connsiteY2" fmla="*/ 4142014 h 4213196"/>
              <a:gd name="connsiteX3" fmla="*/ 815656 w 7295996"/>
              <a:gd name="connsiteY3" fmla="*/ 4213196 h 4213196"/>
              <a:gd name="connsiteX4" fmla="*/ 0 w 7295996"/>
              <a:gd name="connsiteY4" fmla="*/ 0 h 421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996" h="4213196">
                <a:moveTo>
                  <a:pt x="0" y="0"/>
                </a:moveTo>
                <a:lnTo>
                  <a:pt x="7277196" y="41566"/>
                </a:lnTo>
                <a:cubicBezTo>
                  <a:pt x="7277196" y="1430715"/>
                  <a:pt x="7295996" y="2752865"/>
                  <a:pt x="7295996" y="4142014"/>
                </a:cubicBezTo>
                <a:lnTo>
                  <a:pt x="815656" y="4213196"/>
                </a:lnTo>
                <a:lnTo>
                  <a:pt x="0" y="0"/>
                </a:lnTo>
                <a:close/>
              </a:path>
            </a:pathLst>
          </a:cu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1C1537A5-6E2F-1A2D-E226-16BC63C683D8}"/>
              </a:ext>
            </a:extLst>
          </p:cNvPr>
          <p:cNvSpPr txBox="1"/>
          <p:nvPr/>
        </p:nvSpPr>
        <p:spPr>
          <a:xfrm>
            <a:off x="15078169" y="5905500"/>
            <a:ext cx="1343638" cy="553998"/>
          </a:xfrm>
          <a:prstGeom prst="rect">
            <a:avLst/>
          </a:prstGeom>
          <a:noFill/>
        </p:spPr>
        <p:txBody>
          <a:bodyPr wrap="none" rtlCol="0">
            <a:spAutoFit/>
          </a:bodyPr>
          <a:lstStyle/>
          <a:p>
            <a:pPr algn="ctr">
              <a:lnSpc>
                <a:spcPts val="3640"/>
              </a:lnSpc>
              <a:spcBef>
                <a:spcPct val="0"/>
              </a:spcBef>
            </a:pPr>
            <a:r>
              <a:rPr lang="de-DE" sz="3600" dirty="0" err="1">
                <a:latin typeface="Clear Sans Regular Bold"/>
              </a:rPr>
              <a:t>How</a:t>
            </a:r>
            <a:r>
              <a:rPr lang="de-DE" sz="3600" dirty="0">
                <a:latin typeface="Clear Sans Regular Bold"/>
              </a:rPr>
              <a:t>?</a:t>
            </a:r>
          </a:p>
        </p:txBody>
      </p:sp>
      <p:sp>
        <p:nvSpPr>
          <p:cNvPr id="39" name="Textfeld 38">
            <a:extLst>
              <a:ext uri="{FF2B5EF4-FFF2-40B4-BE49-F238E27FC236}">
                <a16:creationId xmlns:a16="http://schemas.microsoft.com/office/drawing/2014/main" id="{4582AE13-956C-E90D-30A0-DDDAE13B29C1}"/>
              </a:ext>
            </a:extLst>
          </p:cNvPr>
          <p:cNvSpPr txBox="1"/>
          <p:nvPr/>
        </p:nvSpPr>
        <p:spPr>
          <a:xfrm>
            <a:off x="12594447" y="6574610"/>
            <a:ext cx="3769045" cy="501163"/>
          </a:xfrm>
          <a:prstGeom prst="rect">
            <a:avLst/>
          </a:prstGeom>
          <a:noFill/>
        </p:spPr>
        <p:txBody>
          <a:bodyPr wrap="none" rtlCol="0">
            <a:spAutoFit/>
          </a:bodyPr>
          <a:lstStyle/>
          <a:p>
            <a:pPr algn="ctr">
              <a:lnSpc>
                <a:spcPts val="3640"/>
              </a:lnSpc>
              <a:spcBef>
                <a:spcPct val="0"/>
              </a:spcBef>
            </a:pPr>
            <a:r>
              <a:rPr lang="de-DE" sz="2000" i="1" dirty="0" err="1">
                <a:latin typeface="Clear Sans Regular Bold"/>
              </a:rPr>
              <a:t>How</a:t>
            </a:r>
            <a:r>
              <a:rPr lang="de-DE" sz="2000" i="1" dirty="0">
                <a:latin typeface="Clear Sans Regular Bold"/>
              </a:rPr>
              <a:t> do </a:t>
            </a:r>
            <a:r>
              <a:rPr lang="de-DE" sz="2000" i="1" dirty="0" err="1">
                <a:latin typeface="Clear Sans Regular Bold"/>
              </a:rPr>
              <a:t>you</a:t>
            </a:r>
            <a:r>
              <a:rPr lang="de-DE" sz="2000" i="1" dirty="0">
                <a:latin typeface="Clear Sans Regular Bold"/>
              </a:rPr>
              <a:t> </a:t>
            </a:r>
            <a:r>
              <a:rPr lang="de-DE" sz="2000" i="1" dirty="0" err="1">
                <a:latin typeface="Clear Sans Regular Bold"/>
              </a:rPr>
              <a:t>achieve</a:t>
            </a:r>
            <a:r>
              <a:rPr lang="de-DE" sz="2000" i="1" dirty="0">
                <a:latin typeface="Clear Sans Regular Bold"/>
              </a:rPr>
              <a:t> </a:t>
            </a:r>
            <a:r>
              <a:rPr lang="de-DE" sz="2000" i="1" dirty="0" err="1">
                <a:latin typeface="Clear Sans Regular Bold"/>
              </a:rPr>
              <a:t>your</a:t>
            </a:r>
            <a:r>
              <a:rPr lang="de-DE" sz="2000" i="1" dirty="0">
                <a:latin typeface="Clear Sans Regular Bold"/>
              </a:rPr>
              <a:t> </a:t>
            </a:r>
            <a:r>
              <a:rPr lang="de-DE" sz="2000" i="1" dirty="0" err="1">
                <a:latin typeface="Clear Sans Regular Bold"/>
              </a:rPr>
              <a:t>why</a:t>
            </a:r>
            <a:r>
              <a:rPr lang="de-DE" sz="2000" i="1" dirty="0">
                <a:latin typeface="Clear Sans Regular Bold"/>
              </a:rPr>
              <a:t>?</a:t>
            </a:r>
          </a:p>
        </p:txBody>
      </p:sp>
      <p:sp>
        <p:nvSpPr>
          <p:cNvPr id="40" name="Textfeld 39">
            <a:extLst>
              <a:ext uri="{FF2B5EF4-FFF2-40B4-BE49-F238E27FC236}">
                <a16:creationId xmlns:a16="http://schemas.microsoft.com/office/drawing/2014/main" id="{D0627BCA-C99B-C49A-C312-AA01D36768FF}"/>
              </a:ext>
            </a:extLst>
          </p:cNvPr>
          <p:cNvSpPr txBox="1"/>
          <p:nvPr/>
        </p:nvSpPr>
        <p:spPr>
          <a:xfrm>
            <a:off x="14921333" y="8486701"/>
            <a:ext cx="1500474" cy="553998"/>
          </a:xfrm>
          <a:prstGeom prst="rect">
            <a:avLst/>
          </a:prstGeom>
          <a:noFill/>
        </p:spPr>
        <p:txBody>
          <a:bodyPr wrap="none" rtlCol="0">
            <a:spAutoFit/>
          </a:bodyPr>
          <a:lstStyle/>
          <a:p>
            <a:pPr algn="ctr">
              <a:lnSpc>
                <a:spcPts val="3640"/>
              </a:lnSpc>
              <a:spcBef>
                <a:spcPct val="0"/>
              </a:spcBef>
            </a:pPr>
            <a:r>
              <a:rPr lang="de-DE" sz="3600" dirty="0" err="1">
                <a:latin typeface="Clear Sans Regular Bold"/>
              </a:rPr>
              <a:t>What</a:t>
            </a:r>
            <a:r>
              <a:rPr lang="de-DE" sz="3600" dirty="0">
                <a:latin typeface="Clear Sans Regular Bold"/>
              </a:rPr>
              <a:t>?</a:t>
            </a:r>
          </a:p>
        </p:txBody>
      </p:sp>
      <p:sp>
        <p:nvSpPr>
          <p:cNvPr id="41" name="Textfeld 40">
            <a:extLst>
              <a:ext uri="{FF2B5EF4-FFF2-40B4-BE49-F238E27FC236}">
                <a16:creationId xmlns:a16="http://schemas.microsoft.com/office/drawing/2014/main" id="{9021D92E-2ED1-6E31-5BA0-BB668C26B156}"/>
              </a:ext>
            </a:extLst>
          </p:cNvPr>
          <p:cNvSpPr txBox="1"/>
          <p:nvPr/>
        </p:nvSpPr>
        <p:spPr>
          <a:xfrm>
            <a:off x="12816563" y="8967065"/>
            <a:ext cx="3516989" cy="501163"/>
          </a:xfrm>
          <a:prstGeom prst="rect">
            <a:avLst/>
          </a:prstGeom>
          <a:noFill/>
        </p:spPr>
        <p:txBody>
          <a:bodyPr wrap="none" rtlCol="0">
            <a:spAutoFit/>
          </a:bodyPr>
          <a:lstStyle/>
          <a:p>
            <a:pPr algn="ctr">
              <a:lnSpc>
                <a:spcPts val="3640"/>
              </a:lnSpc>
              <a:spcBef>
                <a:spcPct val="0"/>
              </a:spcBef>
            </a:pPr>
            <a:r>
              <a:rPr lang="de-DE" sz="2000" i="1" dirty="0" err="1">
                <a:latin typeface="Clear Sans Regular Bold"/>
              </a:rPr>
              <a:t>What</a:t>
            </a:r>
            <a:r>
              <a:rPr lang="de-DE" sz="2000" i="1" dirty="0">
                <a:latin typeface="Clear Sans Regular Bold"/>
              </a:rPr>
              <a:t> </a:t>
            </a:r>
            <a:r>
              <a:rPr lang="de-DE" sz="2000" i="1" dirty="0" err="1">
                <a:latin typeface="Clear Sans Regular Bold"/>
              </a:rPr>
              <a:t>are</a:t>
            </a:r>
            <a:r>
              <a:rPr lang="de-DE" sz="2000" i="1" dirty="0">
                <a:latin typeface="Clear Sans Regular Bold"/>
              </a:rPr>
              <a:t> </a:t>
            </a:r>
            <a:r>
              <a:rPr lang="de-DE" sz="2000" i="1" dirty="0" err="1">
                <a:latin typeface="Clear Sans Regular Bold"/>
              </a:rPr>
              <a:t>you</a:t>
            </a:r>
            <a:r>
              <a:rPr lang="de-DE" sz="2000" i="1" dirty="0">
                <a:latin typeface="Clear Sans Regular Bold"/>
              </a:rPr>
              <a:t> </a:t>
            </a:r>
            <a:r>
              <a:rPr lang="de-DE" sz="2000" i="1" dirty="0" err="1">
                <a:latin typeface="Clear Sans Regular Bold"/>
              </a:rPr>
              <a:t>implementing</a:t>
            </a:r>
            <a:r>
              <a:rPr lang="de-DE" sz="2000" i="1" dirty="0">
                <a:latin typeface="Clear Sans Regular Bold"/>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8915" y="1133475"/>
            <a:ext cx="7409497" cy="8615694"/>
          </a:xfrm>
          <a:prstGeom prst="rect">
            <a:avLst/>
          </a:prstGeom>
        </p:spPr>
      </p:pic>
      <p:grpSp>
        <p:nvGrpSpPr>
          <p:cNvPr id="3" name="Group 3"/>
          <p:cNvGrpSpPr/>
          <p:nvPr/>
        </p:nvGrpSpPr>
        <p:grpSpPr>
          <a:xfrm rot="-10800000">
            <a:off x="1028700" y="8378246"/>
            <a:ext cx="7589927" cy="969827"/>
            <a:chOff x="0" y="0"/>
            <a:chExt cx="12005462" cy="1534036"/>
          </a:xfrm>
        </p:grpSpPr>
        <p:sp>
          <p:nvSpPr>
            <p:cNvPr id="4" name="Freeform 4"/>
            <p:cNvSpPr/>
            <p:nvPr/>
          </p:nvSpPr>
          <p:spPr>
            <a:xfrm>
              <a:off x="0" y="0"/>
              <a:ext cx="12006732" cy="1534036"/>
            </a:xfrm>
            <a:custGeom>
              <a:avLst/>
              <a:gdLst/>
              <a:ahLst/>
              <a:cxnLst/>
              <a:rect l="l" t="t" r="r" b="b"/>
              <a:pathLst>
                <a:path w="12006732" h="1534036">
                  <a:moveTo>
                    <a:pt x="11453012" y="1534036"/>
                  </a:moveTo>
                  <a:lnTo>
                    <a:pt x="553720" y="1534036"/>
                  </a:lnTo>
                  <a:cubicBezTo>
                    <a:pt x="247650" y="1534036"/>
                    <a:pt x="0" y="1190656"/>
                    <a:pt x="0" y="767938"/>
                  </a:cubicBezTo>
                  <a:cubicBezTo>
                    <a:pt x="0" y="343458"/>
                    <a:pt x="247650" y="0"/>
                    <a:pt x="553720" y="0"/>
                  </a:cubicBezTo>
                  <a:lnTo>
                    <a:pt x="11453012" y="0"/>
                  </a:lnTo>
                  <a:cubicBezTo>
                    <a:pt x="11759081" y="0"/>
                    <a:pt x="12006731" y="343458"/>
                    <a:pt x="12006731" y="767938"/>
                  </a:cubicBezTo>
                  <a:cubicBezTo>
                    <a:pt x="12005462" y="1190656"/>
                    <a:pt x="11757812" y="1534036"/>
                    <a:pt x="11453012" y="1534036"/>
                  </a:cubicBezTo>
                  <a:close/>
                </a:path>
              </a:pathLst>
            </a:custGeom>
            <a:solidFill>
              <a:srgbClr val="D9D9D9"/>
            </a:solidFill>
          </p:spPr>
        </p:sp>
      </p:grpSp>
      <p:grpSp>
        <p:nvGrpSpPr>
          <p:cNvPr id="5" name="Group 5"/>
          <p:cNvGrpSpPr/>
          <p:nvPr/>
        </p:nvGrpSpPr>
        <p:grpSpPr>
          <a:xfrm rot="-10800000">
            <a:off x="2512564" y="4423779"/>
            <a:ext cx="4622198" cy="969827"/>
            <a:chOff x="0" y="0"/>
            <a:chExt cx="7311220" cy="1534036"/>
          </a:xfrm>
        </p:grpSpPr>
        <p:sp>
          <p:nvSpPr>
            <p:cNvPr id="6" name="Freeform 6"/>
            <p:cNvSpPr/>
            <p:nvPr/>
          </p:nvSpPr>
          <p:spPr>
            <a:xfrm>
              <a:off x="0" y="0"/>
              <a:ext cx="7312490" cy="1534036"/>
            </a:xfrm>
            <a:custGeom>
              <a:avLst/>
              <a:gdLst/>
              <a:ahLst/>
              <a:cxnLst/>
              <a:rect l="l" t="t" r="r" b="b"/>
              <a:pathLst>
                <a:path w="7312490" h="1534036">
                  <a:moveTo>
                    <a:pt x="6758770" y="1534036"/>
                  </a:moveTo>
                  <a:lnTo>
                    <a:pt x="553720" y="1534036"/>
                  </a:lnTo>
                  <a:cubicBezTo>
                    <a:pt x="247650" y="1534036"/>
                    <a:pt x="0" y="1190656"/>
                    <a:pt x="0" y="767938"/>
                  </a:cubicBezTo>
                  <a:cubicBezTo>
                    <a:pt x="0" y="343458"/>
                    <a:pt x="247650" y="0"/>
                    <a:pt x="553720" y="0"/>
                  </a:cubicBezTo>
                  <a:lnTo>
                    <a:pt x="6758770" y="0"/>
                  </a:lnTo>
                  <a:cubicBezTo>
                    <a:pt x="7064840" y="0"/>
                    <a:pt x="7312490" y="343458"/>
                    <a:pt x="7312490" y="767938"/>
                  </a:cubicBezTo>
                  <a:cubicBezTo>
                    <a:pt x="7311220" y="1190656"/>
                    <a:pt x="7063570" y="1534036"/>
                    <a:pt x="6758770" y="1534036"/>
                  </a:cubicBezTo>
                  <a:close/>
                </a:path>
              </a:pathLst>
            </a:custGeom>
            <a:solidFill>
              <a:srgbClr val="D9D9D9"/>
            </a:solidFill>
          </p:spPr>
        </p:sp>
      </p:grpSp>
      <p:grpSp>
        <p:nvGrpSpPr>
          <p:cNvPr id="7" name="Group 7"/>
          <p:cNvGrpSpPr/>
          <p:nvPr/>
        </p:nvGrpSpPr>
        <p:grpSpPr>
          <a:xfrm rot="-10800000">
            <a:off x="1967088" y="5741935"/>
            <a:ext cx="5713151" cy="969827"/>
            <a:chOff x="0" y="0"/>
            <a:chExt cx="9036848" cy="1534036"/>
          </a:xfrm>
        </p:grpSpPr>
        <p:sp>
          <p:nvSpPr>
            <p:cNvPr id="8" name="Freeform 8"/>
            <p:cNvSpPr/>
            <p:nvPr/>
          </p:nvSpPr>
          <p:spPr>
            <a:xfrm>
              <a:off x="0" y="0"/>
              <a:ext cx="9038118" cy="1534036"/>
            </a:xfrm>
            <a:custGeom>
              <a:avLst/>
              <a:gdLst/>
              <a:ahLst/>
              <a:cxnLst/>
              <a:rect l="l" t="t" r="r" b="b"/>
              <a:pathLst>
                <a:path w="9038118" h="1534036">
                  <a:moveTo>
                    <a:pt x="8484398" y="1534036"/>
                  </a:moveTo>
                  <a:lnTo>
                    <a:pt x="553720" y="1534036"/>
                  </a:lnTo>
                  <a:cubicBezTo>
                    <a:pt x="247650" y="1534036"/>
                    <a:pt x="0" y="1190656"/>
                    <a:pt x="0" y="767938"/>
                  </a:cubicBezTo>
                  <a:cubicBezTo>
                    <a:pt x="0" y="343458"/>
                    <a:pt x="247650" y="0"/>
                    <a:pt x="553720" y="0"/>
                  </a:cubicBezTo>
                  <a:lnTo>
                    <a:pt x="8484398" y="0"/>
                  </a:lnTo>
                  <a:cubicBezTo>
                    <a:pt x="8790468" y="0"/>
                    <a:pt x="9038118" y="343458"/>
                    <a:pt x="9038118" y="767938"/>
                  </a:cubicBezTo>
                  <a:cubicBezTo>
                    <a:pt x="9036848" y="1190656"/>
                    <a:pt x="8789198" y="1534036"/>
                    <a:pt x="8484398" y="1534036"/>
                  </a:cubicBezTo>
                  <a:close/>
                </a:path>
              </a:pathLst>
            </a:custGeom>
            <a:solidFill>
              <a:srgbClr val="D9D9D9"/>
            </a:solidFill>
          </p:spPr>
        </p:sp>
      </p:grpSp>
      <p:grpSp>
        <p:nvGrpSpPr>
          <p:cNvPr id="9" name="Group 9"/>
          <p:cNvGrpSpPr/>
          <p:nvPr/>
        </p:nvGrpSpPr>
        <p:grpSpPr>
          <a:xfrm rot="-10800000">
            <a:off x="1474318" y="7060091"/>
            <a:ext cx="6698690" cy="969827"/>
            <a:chOff x="0" y="0"/>
            <a:chExt cx="10595737" cy="1534036"/>
          </a:xfrm>
        </p:grpSpPr>
        <p:sp>
          <p:nvSpPr>
            <p:cNvPr id="10" name="Freeform 10"/>
            <p:cNvSpPr/>
            <p:nvPr/>
          </p:nvSpPr>
          <p:spPr>
            <a:xfrm>
              <a:off x="0" y="0"/>
              <a:ext cx="10597007" cy="1534036"/>
            </a:xfrm>
            <a:custGeom>
              <a:avLst/>
              <a:gdLst/>
              <a:ahLst/>
              <a:cxnLst/>
              <a:rect l="l" t="t" r="r" b="b"/>
              <a:pathLst>
                <a:path w="10597007" h="1534036">
                  <a:moveTo>
                    <a:pt x="10043287" y="1534036"/>
                  </a:moveTo>
                  <a:lnTo>
                    <a:pt x="553720" y="1534036"/>
                  </a:lnTo>
                  <a:cubicBezTo>
                    <a:pt x="247650" y="1534036"/>
                    <a:pt x="0" y="1190656"/>
                    <a:pt x="0" y="767938"/>
                  </a:cubicBezTo>
                  <a:cubicBezTo>
                    <a:pt x="0" y="343458"/>
                    <a:pt x="247650" y="0"/>
                    <a:pt x="553720" y="0"/>
                  </a:cubicBezTo>
                  <a:lnTo>
                    <a:pt x="10043287" y="0"/>
                  </a:lnTo>
                  <a:cubicBezTo>
                    <a:pt x="10349357" y="0"/>
                    <a:pt x="10597007" y="343458"/>
                    <a:pt x="10597007" y="767938"/>
                  </a:cubicBezTo>
                  <a:cubicBezTo>
                    <a:pt x="10595737" y="1190656"/>
                    <a:pt x="10348087" y="1534036"/>
                    <a:pt x="10043287" y="1534036"/>
                  </a:cubicBezTo>
                  <a:close/>
                </a:path>
              </a:pathLst>
            </a:custGeom>
            <a:solidFill>
              <a:srgbClr val="D9D9D9"/>
            </a:solidFill>
          </p:spPr>
        </p:sp>
      </p:grpSp>
      <p:grpSp>
        <p:nvGrpSpPr>
          <p:cNvPr id="11" name="Group 11"/>
          <p:cNvGrpSpPr/>
          <p:nvPr/>
        </p:nvGrpSpPr>
        <p:grpSpPr>
          <a:xfrm rot="-10800000">
            <a:off x="2832426" y="3105624"/>
            <a:ext cx="3982476" cy="969827"/>
            <a:chOff x="0" y="0"/>
            <a:chExt cx="6299331" cy="1534036"/>
          </a:xfrm>
        </p:grpSpPr>
        <p:sp>
          <p:nvSpPr>
            <p:cNvPr id="12" name="Freeform 12"/>
            <p:cNvSpPr/>
            <p:nvPr/>
          </p:nvSpPr>
          <p:spPr>
            <a:xfrm>
              <a:off x="0" y="0"/>
              <a:ext cx="6300601" cy="1534036"/>
            </a:xfrm>
            <a:custGeom>
              <a:avLst/>
              <a:gdLst/>
              <a:ahLst/>
              <a:cxnLst/>
              <a:rect l="l" t="t" r="r" b="b"/>
              <a:pathLst>
                <a:path w="6300601" h="1534036">
                  <a:moveTo>
                    <a:pt x="5746881" y="1534036"/>
                  </a:moveTo>
                  <a:lnTo>
                    <a:pt x="553720" y="1534036"/>
                  </a:lnTo>
                  <a:cubicBezTo>
                    <a:pt x="247650" y="1534036"/>
                    <a:pt x="0" y="1190656"/>
                    <a:pt x="0" y="767938"/>
                  </a:cubicBezTo>
                  <a:cubicBezTo>
                    <a:pt x="0" y="343458"/>
                    <a:pt x="247650" y="0"/>
                    <a:pt x="553720" y="0"/>
                  </a:cubicBezTo>
                  <a:lnTo>
                    <a:pt x="5746881" y="0"/>
                  </a:lnTo>
                  <a:cubicBezTo>
                    <a:pt x="6052951" y="0"/>
                    <a:pt x="6300601" y="343458"/>
                    <a:pt x="6300601" y="767938"/>
                  </a:cubicBezTo>
                  <a:cubicBezTo>
                    <a:pt x="6299331" y="1190656"/>
                    <a:pt x="6051681" y="1534036"/>
                    <a:pt x="5746881" y="1534036"/>
                  </a:cubicBezTo>
                  <a:close/>
                </a:path>
              </a:pathLst>
            </a:custGeom>
            <a:solidFill>
              <a:srgbClr val="D9D9D9"/>
            </a:solidFill>
          </p:spPr>
        </p:sp>
      </p:grpSp>
      <p:grpSp>
        <p:nvGrpSpPr>
          <p:cNvPr id="13" name="Group 13"/>
          <p:cNvGrpSpPr/>
          <p:nvPr/>
        </p:nvGrpSpPr>
        <p:grpSpPr>
          <a:xfrm rot="-10800000">
            <a:off x="3365670" y="1787468"/>
            <a:ext cx="2915988" cy="969827"/>
            <a:chOff x="0" y="0"/>
            <a:chExt cx="4612400" cy="1534036"/>
          </a:xfrm>
        </p:grpSpPr>
        <p:sp>
          <p:nvSpPr>
            <p:cNvPr id="14" name="Freeform 14"/>
            <p:cNvSpPr/>
            <p:nvPr/>
          </p:nvSpPr>
          <p:spPr>
            <a:xfrm>
              <a:off x="0" y="0"/>
              <a:ext cx="4613670" cy="1534036"/>
            </a:xfrm>
            <a:custGeom>
              <a:avLst/>
              <a:gdLst/>
              <a:ahLst/>
              <a:cxnLst/>
              <a:rect l="l" t="t" r="r" b="b"/>
              <a:pathLst>
                <a:path w="4613670" h="1534036">
                  <a:moveTo>
                    <a:pt x="4059950" y="1534036"/>
                  </a:moveTo>
                  <a:lnTo>
                    <a:pt x="553720" y="1534036"/>
                  </a:lnTo>
                  <a:cubicBezTo>
                    <a:pt x="247650" y="1534036"/>
                    <a:pt x="0" y="1190656"/>
                    <a:pt x="0" y="767938"/>
                  </a:cubicBezTo>
                  <a:cubicBezTo>
                    <a:pt x="0" y="343458"/>
                    <a:pt x="247650" y="0"/>
                    <a:pt x="553720" y="0"/>
                  </a:cubicBezTo>
                  <a:lnTo>
                    <a:pt x="4059950" y="0"/>
                  </a:lnTo>
                  <a:cubicBezTo>
                    <a:pt x="4366020" y="0"/>
                    <a:pt x="4613670" y="343458"/>
                    <a:pt x="4613670" y="767938"/>
                  </a:cubicBezTo>
                  <a:cubicBezTo>
                    <a:pt x="4612400" y="1190656"/>
                    <a:pt x="4364750" y="1534036"/>
                    <a:pt x="4059950" y="1534036"/>
                  </a:cubicBezTo>
                  <a:close/>
                </a:path>
              </a:pathLst>
            </a:custGeom>
            <a:solidFill>
              <a:srgbClr val="D9D9D9"/>
            </a:solidFill>
          </p:spPr>
        </p:sp>
      </p:grpSp>
      <p:pic>
        <p:nvPicPr>
          <p:cNvPr id="15" name="Picture 15"/>
          <p:cNvPicPr>
            <a:picLocks noChangeAspect="1"/>
          </p:cNvPicPr>
          <p:nvPr/>
        </p:nvPicPr>
        <p:blipFill>
          <a:blip r:embed="rId4"/>
          <a:srcRect/>
          <a:stretch>
            <a:fillRect/>
          </a:stretch>
        </p:blipFill>
        <p:spPr>
          <a:xfrm>
            <a:off x="16620947" y="198836"/>
            <a:ext cx="990441" cy="990441"/>
          </a:xfrm>
          <a:prstGeom prst="rect">
            <a:avLst/>
          </a:prstGeom>
        </p:spPr>
      </p:pic>
      <p:sp>
        <p:nvSpPr>
          <p:cNvPr id="16" name="TextBox 16"/>
          <p:cNvSpPr txBox="1"/>
          <p:nvPr/>
        </p:nvSpPr>
        <p:spPr>
          <a:xfrm>
            <a:off x="3822115" y="2001935"/>
            <a:ext cx="2003097" cy="483743"/>
          </a:xfrm>
          <a:prstGeom prst="rect">
            <a:avLst/>
          </a:prstGeom>
        </p:spPr>
        <p:txBody>
          <a:bodyPr lIns="0" tIns="0" rIns="0" bIns="0" rtlCol="0" anchor="t">
            <a:spAutoFit/>
          </a:bodyPr>
          <a:lstStyle/>
          <a:p>
            <a:pPr marL="0" lvl="0" indent="0" algn="ctr">
              <a:lnSpc>
                <a:spcPts val="3975"/>
              </a:lnSpc>
            </a:pPr>
            <a:r>
              <a:rPr lang="en-US" sz="2799">
                <a:solidFill>
                  <a:srgbClr val="000000"/>
                </a:solidFill>
                <a:latin typeface="Aileron Regular Bold"/>
              </a:rPr>
              <a:t>Vision</a:t>
            </a:r>
          </a:p>
        </p:txBody>
      </p:sp>
      <p:sp>
        <p:nvSpPr>
          <p:cNvPr id="17" name="TextBox 17"/>
          <p:cNvSpPr txBox="1"/>
          <p:nvPr/>
        </p:nvSpPr>
        <p:spPr>
          <a:xfrm>
            <a:off x="3327270" y="3320091"/>
            <a:ext cx="2992786" cy="483743"/>
          </a:xfrm>
          <a:prstGeom prst="rect">
            <a:avLst/>
          </a:prstGeom>
        </p:spPr>
        <p:txBody>
          <a:bodyPr lIns="0" tIns="0" rIns="0" bIns="0" rtlCol="0" anchor="t">
            <a:spAutoFit/>
          </a:bodyPr>
          <a:lstStyle/>
          <a:p>
            <a:pPr marL="0" lvl="0" indent="0" algn="ctr">
              <a:lnSpc>
                <a:spcPts val="3976"/>
              </a:lnSpc>
            </a:pPr>
            <a:r>
              <a:rPr lang="en-US" sz="2800">
                <a:solidFill>
                  <a:srgbClr val="000000"/>
                </a:solidFill>
                <a:latin typeface="Aileron Regular Bold"/>
              </a:rPr>
              <a:t>Mision</a:t>
            </a:r>
          </a:p>
        </p:txBody>
      </p:sp>
      <p:sp>
        <p:nvSpPr>
          <p:cNvPr id="18" name="TextBox 18"/>
          <p:cNvSpPr txBox="1"/>
          <p:nvPr/>
        </p:nvSpPr>
        <p:spPr>
          <a:xfrm>
            <a:off x="3327270" y="4638247"/>
            <a:ext cx="2992786" cy="483743"/>
          </a:xfrm>
          <a:prstGeom prst="rect">
            <a:avLst/>
          </a:prstGeom>
        </p:spPr>
        <p:txBody>
          <a:bodyPr lIns="0" tIns="0" rIns="0" bIns="0" rtlCol="0" anchor="t">
            <a:spAutoFit/>
          </a:bodyPr>
          <a:lstStyle/>
          <a:p>
            <a:pPr marL="0" lvl="0" indent="0" algn="ctr">
              <a:lnSpc>
                <a:spcPts val="3976"/>
              </a:lnSpc>
            </a:pPr>
            <a:r>
              <a:rPr lang="en-US" sz="2800">
                <a:solidFill>
                  <a:srgbClr val="000000"/>
                </a:solidFill>
                <a:latin typeface="Aileron Regular Bold"/>
              </a:rPr>
              <a:t>Values</a:t>
            </a:r>
          </a:p>
        </p:txBody>
      </p:sp>
      <p:sp>
        <p:nvSpPr>
          <p:cNvPr id="19" name="TextBox 19"/>
          <p:cNvSpPr txBox="1"/>
          <p:nvPr/>
        </p:nvSpPr>
        <p:spPr>
          <a:xfrm>
            <a:off x="2791771" y="5956402"/>
            <a:ext cx="4063785" cy="483743"/>
          </a:xfrm>
          <a:prstGeom prst="rect">
            <a:avLst/>
          </a:prstGeom>
        </p:spPr>
        <p:txBody>
          <a:bodyPr lIns="0" tIns="0" rIns="0" bIns="0" rtlCol="0" anchor="t">
            <a:spAutoFit/>
          </a:bodyPr>
          <a:lstStyle/>
          <a:p>
            <a:pPr marL="0" lvl="0" indent="0" algn="ctr">
              <a:lnSpc>
                <a:spcPts val="3975"/>
              </a:lnSpc>
            </a:pPr>
            <a:r>
              <a:rPr lang="en-US" sz="2799">
                <a:solidFill>
                  <a:srgbClr val="000000"/>
                </a:solidFill>
                <a:latin typeface="Aileron Regular Bold"/>
              </a:rPr>
              <a:t>Goals</a:t>
            </a:r>
          </a:p>
        </p:txBody>
      </p:sp>
      <p:sp>
        <p:nvSpPr>
          <p:cNvPr id="20" name="TextBox 20"/>
          <p:cNvSpPr txBox="1"/>
          <p:nvPr/>
        </p:nvSpPr>
        <p:spPr>
          <a:xfrm>
            <a:off x="2791771" y="7274558"/>
            <a:ext cx="4063785" cy="483743"/>
          </a:xfrm>
          <a:prstGeom prst="rect">
            <a:avLst/>
          </a:prstGeom>
        </p:spPr>
        <p:txBody>
          <a:bodyPr lIns="0" tIns="0" rIns="0" bIns="0" rtlCol="0" anchor="t">
            <a:spAutoFit/>
          </a:bodyPr>
          <a:lstStyle/>
          <a:p>
            <a:pPr marL="0" lvl="0" indent="0" algn="ctr">
              <a:lnSpc>
                <a:spcPts val="3975"/>
              </a:lnSpc>
            </a:pPr>
            <a:r>
              <a:rPr lang="en-US" sz="2799">
                <a:solidFill>
                  <a:srgbClr val="000000"/>
                </a:solidFill>
                <a:latin typeface="Aileron Regular Bold"/>
              </a:rPr>
              <a:t>Strategy</a:t>
            </a:r>
          </a:p>
        </p:txBody>
      </p:sp>
      <p:sp>
        <p:nvSpPr>
          <p:cNvPr id="21" name="TextBox 21"/>
          <p:cNvSpPr txBox="1"/>
          <p:nvPr/>
        </p:nvSpPr>
        <p:spPr>
          <a:xfrm>
            <a:off x="2133045" y="8592713"/>
            <a:ext cx="5381238" cy="483743"/>
          </a:xfrm>
          <a:prstGeom prst="rect">
            <a:avLst/>
          </a:prstGeom>
        </p:spPr>
        <p:txBody>
          <a:bodyPr lIns="0" tIns="0" rIns="0" bIns="0" rtlCol="0" anchor="t">
            <a:spAutoFit/>
          </a:bodyPr>
          <a:lstStyle/>
          <a:p>
            <a:pPr marL="0" lvl="0" indent="0" algn="ctr">
              <a:lnSpc>
                <a:spcPts val="3975"/>
              </a:lnSpc>
            </a:pPr>
            <a:r>
              <a:rPr lang="en-US" sz="2799">
                <a:solidFill>
                  <a:srgbClr val="000000"/>
                </a:solidFill>
                <a:latin typeface="Aileron Regular Bold"/>
              </a:rPr>
              <a:t>Action Plan</a:t>
            </a:r>
          </a:p>
        </p:txBody>
      </p:sp>
      <p:grpSp>
        <p:nvGrpSpPr>
          <p:cNvPr id="22" name="Group 22"/>
          <p:cNvGrpSpPr/>
          <p:nvPr/>
        </p:nvGrpSpPr>
        <p:grpSpPr>
          <a:xfrm>
            <a:off x="9447992" y="1684718"/>
            <a:ext cx="8019874" cy="8016369"/>
            <a:chOff x="0" y="-47625"/>
            <a:chExt cx="10693166" cy="10688492"/>
          </a:xfrm>
        </p:grpSpPr>
        <p:sp>
          <p:nvSpPr>
            <p:cNvPr id="23" name="TextBox 23"/>
            <p:cNvSpPr txBox="1"/>
            <p:nvPr/>
          </p:nvSpPr>
          <p:spPr>
            <a:xfrm>
              <a:off x="0" y="-47625"/>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1. Vision</a:t>
              </a:r>
            </a:p>
          </p:txBody>
        </p:sp>
        <p:sp>
          <p:nvSpPr>
            <p:cNvPr id="24" name="TextBox 24"/>
            <p:cNvSpPr txBox="1"/>
            <p:nvPr/>
          </p:nvSpPr>
          <p:spPr>
            <a:xfrm>
              <a:off x="0" y="559018"/>
              <a:ext cx="10693166" cy="636820"/>
            </a:xfrm>
            <a:prstGeom prst="rect">
              <a:avLst/>
            </a:prstGeom>
          </p:spPr>
          <p:txBody>
            <a:bodyPr lIns="0" tIns="0" rIns="0" bIns="0" rtlCol="0" anchor="t">
              <a:spAutoFit/>
            </a:bodyPr>
            <a:lstStyle/>
            <a:p>
              <a:pPr algn="l">
                <a:lnSpc>
                  <a:spcPts val="1988"/>
                </a:lnSpc>
              </a:pPr>
              <a:r>
                <a:rPr lang="en-US" sz="1400" u="none">
                  <a:solidFill>
                    <a:srgbClr val="000000"/>
                  </a:solidFill>
                  <a:latin typeface="Aileron Regular"/>
                </a:rPr>
                <a:t> The vision in the strategy pyramid refers to the long-term, aspirational future state that an organization aims to achieve. </a:t>
              </a:r>
            </a:p>
          </p:txBody>
        </p:sp>
        <p:sp>
          <p:nvSpPr>
            <p:cNvPr id="25" name="TextBox 25"/>
            <p:cNvSpPr txBox="1"/>
            <p:nvPr/>
          </p:nvSpPr>
          <p:spPr>
            <a:xfrm>
              <a:off x="0" y="1511181"/>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2. Mision</a:t>
              </a:r>
            </a:p>
          </p:txBody>
        </p:sp>
        <p:sp>
          <p:nvSpPr>
            <p:cNvPr id="26" name="TextBox 26"/>
            <p:cNvSpPr txBox="1"/>
            <p:nvPr/>
          </p:nvSpPr>
          <p:spPr>
            <a:xfrm>
              <a:off x="0" y="2117823"/>
              <a:ext cx="10693166" cy="967020"/>
            </a:xfrm>
            <a:prstGeom prst="rect">
              <a:avLst/>
            </a:prstGeom>
          </p:spPr>
          <p:txBody>
            <a:bodyPr lIns="0" tIns="0" rIns="0" bIns="0" rtlCol="0" anchor="t">
              <a:spAutoFit/>
            </a:bodyPr>
            <a:lstStyle/>
            <a:p>
              <a:pPr algn="l">
                <a:lnSpc>
                  <a:spcPts val="1988"/>
                </a:lnSpc>
              </a:pPr>
              <a:r>
                <a:rPr lang="en-US" sz="1400">
                  <a:solidFill>
                    <a:srgbClr val="000000"/>
                  </a:solidFill>
                  <a:latin typeface="Aileron Regular"/>
                </a:rPr>
                <a:t>The mission in the strategy pyramid is a statement that defines the organization's purpose, what it does, and for whom. The mission is closely related to the vision but is more specific and focuses on the present.</a:t>
              </a:r>
            </a:p>
          </p:txBody>
        </p:sp>
        <p:sp>
          <p:nvSpPr>
            <p:cNvPr id="27" name="TextBox 27"/>
            <p:cNvSpPr txBox="1"/>
            <p:nvPr/>
          </p:nvSpPr>
          <p:spPr>
            <a:xfrm>
              <a:off x="0" y="3400187"/>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3. Values</a:t>
              </a:r>
            </a:p>
          </p:txBody>
        </p:sp>
        <p:sp>
          <p:nvSpPr>
            <p:cNvPr id="28" name="TextBox 28"/>
            <p:cNvSpPr txBox="1"/>
            <p:nvPr/>
          </p:nvSpPr>
          <p:spPr>
            <a:xfrm>
              <a:off x="0" y="4006830"/>
              <a:ext cx="10693166" cy="967020"/>
            </a:xfrm>
            <a:prstGeom prst="rect">
              <a:avLst/>
            </a:prstGeom>
          </p:spPr>
          <p:txBody>
            <a:bodyPr lIns="0" tIns="0" rIns="0" bIns="0" rtlCol="0" anchor="t">
              <a:spAutoFit/>
            </a:bodyPr>
            <a:lstStyle/>
            <a:p>
              <a:pPr algn="l">
                <a:lnSpc>
                  <a:spcPts val="1988"/>
                </a:lnSpc>
              </a:pPr>
              <a:r>
                <a:rPr lang="en-US" sz="1400" dirty="0">
                  <a:solidFill>
                    <a:srgbClr val="000000"/>
                  </a:solidFill>
                  <a:latin typeface="Aileron Regular"/>
                </a:rPr>
                <a:t>Values in the strategy pyramid are the guiding principles that shape the culture and behavior of an organization. They are the fundamental beliefs and principles the organization holds dear and govern its actions and decisions. </a:t>
              </a:r>
            </a:p>
          </p:txBody>
        </p:sp>
        <p:sp>
          <p:nvSpPr>
            <p:cNvPr id="29" name="TextBox 29"/>
            <p:cNvSpPr txBox="1"/>
            <p:nvPr/>
          </p:nvSpPr>
          <p:spPr>
            <a:xfrm>
              <a:off x="0" y="5289193"/>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4. Goals</a:t>
              </a:r>
            </a:p>
          </p:txBody>
        </p:sp>
        <p:sp>
          <p:nvSpPr>
            <p:cNvPr id="30" name="TextBox 30"/>
            <p:cNvSpPr txBox="1"/>
            <p:nvPr/>
          </p:nvSpPr>
          <p:spPr>
            <a:xfrm>
              <a:off x="0" y="5895835"/>
              <a:ext cx="10693166" cy="967020"/>
            </a:xfrm>
            <a:prstGeom prst="rect">
              <a:avLst/>
            </a:prstGeom>
          </p:spPr>
          <p:txBody>
            <a:bodyPr lIns="0" tIns="0" rIns="0" bIns="0" rtlCol="0" anchor="t">
              <a:spAutoFit/>
            </a:bodyPr>
            <a:lstStyle/>
            <a:p>
              <a:pPr algn="l">
                <a:lnSpc>
                  <a:spcPts val="1988"/>
                </a:lnSpc>
              </a:pPr>
              <a:r>
                <a:rPr lang="en-US" sz="1400" u="none">
                  <a:solidFill>
                    <a:srgbClr val="000000"/>
                  </a:solidFill>
                  <a:latin typeface="Aileron Regular"/>
                </a:rPr>
                <a:t>Goals in the strategy pyramid are specific, measurable objectives that an organization aims to achieve. Goals should be ambitious, yet achievable and they should align with the organization's overall direction and purpose.</a:t>
              </a:r>
            </a:p>
          </p:txBody>
        </p:sp>
        <p:sp>
          <p:nvSpPr>
            <p:cNvPr id="31" name="TextBox 31"/>
            <p:cNvSpPr txBox="1"/>
            <p:nvPr/>
          </p:nvSpPr>
          <p:spPr>
            <a:xfrm>
              <a:off x="0" y="7178199"/>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5. Strategy</a:t>
              </a:r>
            </a:p>
          </p:txBody>
        </p:sp>
        <p:sp>
          <p:nvSpPr>
            <p:cNvPr id="32" name="TextBox 32"/>
            <p:cNvSpPr txBox="1"/>
            <p:nvPr/>
          </p:nvSpPr>
          <p:spPr>
            <a:xfrm>
              <a:off x="0" y="7784842"/>
              <a:ext cx="10693166" cy="967020"/>
            </a:xfrm>
            <a:prstGeom prst="rect">
              <a:avLst/>
            </a:prstGeom>
          </p:spPr>
          <p:txBody>
            <a:bodyPr lIns="0" tIns="0" rIns="0" bIns="0" rtlCol="0" anchor="t">
              <a:spAutoFit/>
            </a:bodyPr>
            <a:lstStyle/>
            <a:p>
              <a:pPr algn="l">
                <a:lnSpc>
                  <a:spcPts val="1988"/>
                </a:lnSpc>
              </a:pPr>
              <a:r>
                <a:rPr lang="en-US" sz="1400">
                  <a:solidFill>
                    <a:srgbClr val="000000"/>
                  </a:solidFill>
                  <a:latin typeface="Aileron Regular"/>
                </a:rPr>
                <a:t>Strategy in the strategy pyramid refers to the plan of action that an organization uses to achieve its goals.A good strategy should be flexible, as it must be able to adapt to changes in the external environment and internal factors.</a:t>
              </a:r>
            </a:p>
          </p:txBody>
        </p:sp>
        <p:sp>
          <p:nvSpPr>
            <p:cNvPr id="33" name="TextBox 33"/>
            <p:cNvSpPr txBox="1"/>
            <p:nvPr/>
          </p:nvSpPr>
          <p:spPr>
            <a:xfrm>
              <a:off x="0" y="9067204"/>
              <a:ext cx="10693166" cy="503132"/>
            </a:xfrm>
            <a:prstGeom prst="rect">
              <a:avLst/>
            </a:prstGeom>
          </p:spPr>
          <p:txBody>
            <a:bodyPr lIns="0" tIns="0" rIns="0" bIns="0" rtlCol="0" anchor="t">
              <a:spAutoFit/>
            </a:bodyPr>
            <a:lstStyle/>
            <a:p>
              <a:pPr>
                <a:lnSpc>
                  <a:spcPts val="3220"/>
                </a:lnSpc>
              </a:pPr>
              <a:r>
                <a:rPr lang="en-US" sz="2300">
                  <a:solidFill>
                    <a:srgbClr val="000000"/>
                  </a:solidFill>
                  <a:latin typeface="Aileron Heavy Bold"/>
                </a:rPr>
                <a:t>6. Action plan</a:t>
              </a:r>
            </a:p>
          </p:txBody>
        </p:sp>
        <p:sp>
          <p:nvSpPr>
            <p:cNvPr id="34" name="TextBox 34"/>
            <p:cNvSpPr txBox="1"/>
            <p:nvPr/>
          </p:nvSpPr>
          <p:spPr>
            <a:xfrm>
              <a:off x="0" y="9673847"/>
              <a:ext cx="10693166" cy="967020"/>
            </a:xfrm>
            <a:prstGeom prst="rect">
              <a:avLst/>
            </a:prstGeom>
          </p:spPr>
          <p:txBody>
            <a:bodyPr lIns="0" tIns="0" rIns="0" bIns="0" rtlCol="0" anchor="t">
              <a:spAutoFit/>
            </a:bodyPr>
            <a:lstStyle/>
            <a:p>
              <a:pPr algn="l">
                <a:lnSpc>
                  <a:spcPts val="1988"/>
                </a:lnSpc>
              </a:pPr>
              <a:r>
                <a:rPr lang="en-US" sz="1400">
                  <a:solidFill>
                    <a:srgbClr val="000000"/>
                  </a:solidFill>
                  <a:latin typeface="Aileron Regular"/>
                </a:rPr>
                <a:t>The action plan in the strategy pyramid is the specific set of actions and tactics that an organization will take to implement its strategy. An action plan should be detailed, including timelines, resources, responsibilities, and performance metrics.</a:t>
              </a:r>
            </a:p>
          </p:txBody>
        </p:sp>
      </p:grpSp>
      <p:sp>
        <p:nvSpPr>
          <p:cNvPr id="35" name="TextBox 35"/>
          <p:cNvSpPr txBox="1"/>
          <p:nvPr/>
        </p:nvSpPr>
        <p:spPr>
          <a:xfrm>
            <a:off x="14401800" y="9732260"/>
            <a:ext cx="3209588" cy="322589"/>
          </a:xfrm>
          <a:prstGeom prst="rect">
            <a:avLst/>
          </a:prstGeom>
        </p:spPr>
        <p:txBody>
          <a:bodyPr wrap="square" lIns="0" tIns="0" rIns="0" bIns="0" rtlCol="0" anchor="t">
            <a:spAutoFit/>
          </a:bodyPr>
          <a:lstStyle/>
          <a:p>
            <a:pPr algn="ctr">
              <a:lnSpc>
                <a:spcPts val="2660"/>
              </a:lnSpc>
            </a:pPr>
            <a:r>
              <a:rPr lang="en-US" sz="1900" dirty="0">
                <a:solidFill>
                  <a:srgbClr val="000000"/>
                </a:solidFill>
                <a:latin typeface="Canva Sans Bold"/>
              </a:rPr>
              <a:t>www.strategypunk.com</a:t>
            </a:r>
          </a:p>
        </p:txBody>
      </p:sp>
      <p:sp>
        <p:nvSpPr>
          <p:cNvPr id="36" name="TextBox 36"/>
          <p:cNvSpPr txBox="1"/>
          <p:nvPr/>
        </p:nvSpPr>
        <p:spPr>
          <a:xfrm>
            <a:off x="5009599" y="281861"/>
            <a:ext cx="7037626" cy="795007"/>
          </a:xfrm>
          <a:prstGeom prst="rect">
            <a:avLst/>
          </a:prstGeom>
        </p:spPr>
        <p:txBody>
          <a:bodyPr wrap="square" lIns="0" tIns="0" rIns="0" bIns="0" rtlCol="0" anchor="t">
            <a:spAutoFit/>
          </a:bodyPr>
          <a:lstStyle/>
          <a:p>
            <a:pPr algn="ctr">
              <a:lnSpc>
                <a:spcPts val="6580"/>
              </a:lnSpc>
            </a:pPr>
            <a:r>
              <a:rPr lang="en-US" sz="4700" dirty="0">
                <a:latin typeface="Canva Sans Bold"/>
              </a:rPr>
              <a:t>The Strategy Pyramid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Benutzerdefiniert</PresentationFormat>
  <Paragraphs>34</Paragraphs>
  <Slides>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Arial</vt:lpstr>
      <vt:lpstr>Calibri</vt:lpstr>
      <vt:lpstr>Aileron Regular</vt:lpstr>
      <vt:lpstr>Aileron Regular Bold</vt:lpstr>
      <vt:lpstr>Aileron Heavy Bold</vt:lpstr>
      <vt:lpstr>Canva Sans Bold</vt:lpstr>
      <vt:lpstr>Clear Sans Regular Bold</vt:lpstr>
      <vt:lpstr>Office Theme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StrategyPunk.com - Strategy Pyramid</dc:title>
  <dc:creator>StrategyPunk.com</dc:creator>
  <cp:lastModifiedBy>Thomas Kriete</cp:lastModifiedBy>
  <cp:revision>4</cp:revision>
  <dcterms:created xsi:type="dcterms:W3CDTF">2006-08-16T00:00:00Z</dcterms:created>
  <dcterms:modified xsi:type="dcterms:W3CDTF">2023-01-13T20:45:07Z</dcterms:modified>
  <dc:identifier>DAFXkwkjK_Q</dc:identifier>
</cp:coreProperties>
</file>