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 2 Bold" panose="020B0604020202020204" charset="0"/>
      <p:regular r:id="rId8"/>
    </p:embeddedFont>
    <p:embeddedFont>
      <p:font typeface="IBM Plex Sans" panose="020B0503050203000203" pitchFamily="34" charset="0"/>
      <p:regular r:id="rId9"/>
      <p:bold r:id="rId10"/>
      <p:italic r:id="rId11"/>
      <p:boldItalic r:id="rId12"/>
    </p:embeddedFont>
    <p:embeddedFont>
      <p:font typeface="Public Sans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3714346" y="5119436"/>
            <a:ext cx="10859307" cy="0"/>
          </a:xfrm>
          <a:prstGeom prst="line">
            <a:avLst/>
          </a:prstGeom>
          <a:ln w="57150" cap="rnd">
            <a:solidFill>
              <a:srgbClr val="404040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57467" y="1861076"/>
            <a:ext cx="6573065" cy="656484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489418" y="2169589"/>
            <a:ext cx="1657289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225516" y="3482253"/>
            <a:ext cx="1263902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4891785" y="5799507"/>
            <a:ext cx="1263902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6002380" y="7929238"/>
            <a:ext cx="1657289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0273098" y="2169589"/>
            <a:ext cx="1657289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1771021" y="3482253"/>
            <a:ext cx="1263902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>
            <a:off x="12139831" y="5799507"/>
            <a:ext cx="1263902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1" name="AutoShape 11"/>
          <p:cNvSpPr/>
          <p:nvPr/>
        </p:nvSpPr>
        <p:spPr>
          <a:xfrm>
            <a:off x="10540988" y="7929238"/>
            <a:ext cx="1657289" cy="0"/>
          </a:xfrm>
          <a:prstGeom prst="line">
            <a:avLst/>
          </a:prstGeom>
          <a:ln w="28575" cap="flat">
            <a:solidFill>
              <a:srgbClr val="404040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53504" y="3763539"/>
            <a:ext cx="736699" cy="7366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98356" y="7237836"/>
            <a:ext cx="570780" cy="5700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46754" y="7153004"/>
            <a:ext cx="726684" cy="7266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70478" y="5735952"/>
            <a:ext cx="660412" cy="6604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820404" y="2450265"/>
            <a:ext cx="726684" cy="5976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730450" y="2375162"/>
            <a:ext cx="759293" cy="7479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385824" y="3724354"/>
            <a:ext cx="745065" cy="65565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177289" y="5616585"/>
            <a:ext cx="689129" cy="77977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 rot="-512">
            <a:off x="0" y="5116288"/>
            <a:ext cx="18288000" cy="0"/>
          </a:xfrm>
          <a:prstGeom prst="line">
            <a:avLst/>
          </a:prstGeom>
          <a:ln w="57150" cap="rnd">
            <a:solidFill>
              <a:srgbClr val="404040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7335414" y="3334914"/>
            <a:ext cx="3617173" cy="3617173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111568" y="290844"/>
            <a:ext cx="1147732" cy="114773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2198278" y="1740071"/>
            <a:ext cx="270077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404040"/>
                </a:solidFill>
                <a:latin typeface="Public Sans Bold"/>
              </a:rPr>
              <a:t>Commercial  Excellence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03733" y="3262285"/>
            <a:ext cx="270077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404040"/>
                </a:solidFill>
                <a:latin typeface="Public Sans Bold"/>
              </a:rPr>
              <a:t>Innovation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92458" y="7485432"/>
            <a:ext cx="270077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404040"/>
                </a:solidFill>
                <a:latin typeface="Public Sans Bold"/>
              </a:rPr>
              <a:t>Supply</a:t>
            </a:r>
          </a:p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404040"/>
                </a:solidFill>
                <a:latin typeface="Public Sans Bold"/>
              </a:rPr>
              <a:t>Chain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37108" y="5355702"/>
            <a:ext cx="2700770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404040"/>
                </a:solidFill>
                <a:latin typeface="Public Sans Bold"/>
              </a:rPr>
              <a:t>People </a:t>
            </a:r>
          </a:p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404040"/>
                </a:solidFill>
                <a:latin typeface="Public Sans Bold"/>
              </a:rPr>
              <a:t>Development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05605" y="1711496"/>
            <a:ext cx="4050082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43"/>
              </a:lnSpc>
            </a:pPr>
            <a:r>
              <a:rPr lang="en-US" sz="2953">
                <a:solidFill>
                  <a:srgbClr val="404040"/>
                </a:solidFill>
                <a:latin typeface="Public Sans Bold"/>
              </a:rPr>
              <a:t>Sales &amp;</a:t>
            </a:r>
          </a:p>
          <a:p>
            <a:pPr algn="ctr">
              <a:lnSpc>
                <a:spcPts val="3543"/>
              </a:lnSpc>
            </a:pPr>
            <a:r>
              <a:rPr lang="en-US" sz="2953">
                <a:solidFill>
                  <a:srgbClr val="404040"/>
                </a:solidFill>
                <a:latin typeface="Public Sans Bold"/>
              </a:rPr>
              <a:t>Customer Experience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54917" y="3247998"/>
            <a:ext cx="270077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404040"/>
                </a:solidFill>
                <a:latin typeface="Public Sans Bold"/>
              </a:rPr>
              <a:t>Finance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79734" y="5552750"/>
            <a:ext cx="270077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404040"/>
                </a:solidFill>
                <a:latin typeface="Public Sans Bold"/>
              </a:rPr>
              <a:t>Strategy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301611" y="7723557"/>
            <a:ext cx="2700770" cy="45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404040"/>
                </a:solidFill>
                <a:latin typeface="Public Sans Bold"/>
              </a:rPr>
              <a:t>Digitization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65040" y="4341912"/>
            <a:ext cx="2700770" cy="1536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3375">
                <a:solidFill>
                  <a:srgbClr val="404040"/>
                </a:solidFill>
                <a:latin typeface="Public Sans Bold"/>
              </a:rPr>
              <a:t>Value</a:t>
            </a:r>
          </a:p>
          <a:p>
            <a:pPr algn="ctr">
              <a:lnSpc>
                <a:spcPts val="4050"/>
              </a:lnSpc>
            </a:pPr>
            <a:r>
              <a:rPr lang="en-US" sz="3375">
                <a:solidFill>
                  <a:srgbClr val="404040"/>
                </a:solidFill>
                <a:latin typeface="Public Sans Bold"/>
              </a:rPr>
              <a:t>Creation</a:t>
            </a:r>
          </a:p>
          <a:p>
            <a:pPr algn="ctr">
              <a:lnSpc>
                <a:spcPts val="4050"/>
              </a:lnSpc>
            </a:pPr>
            <a:r>
              <a:rPr lang="en-US" sz="3375">
                <a:solidFill>
                  <a:srgbClr val="404040"/>
                </a:solidFill>
                <a:latin typeface="Public Sans Bold"/>
              </a:rPr>
              <a:t>Framework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154379" y="9802596"/>
            <a:ext cx="2700770" cy="264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>
                <a:solidFill>
                  <a:srgbClr val="404040"/>
                </a:solidFill>
                <a:latin typeface="Canva Sans 2 Bold"/>
              </a:rPr>
              <a:t>www.strategypunk.com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3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3714346" y="5119436"/>
            <a:ext cx="10859307" cy="0"/>
          </a:xfrm>
          <a:prstGeom prst="line">
            <a:avLst/>
          </a:prstGeom>
          <a:ln w="57150" cap="rnd">
            <a:solidFill>
              <a:srgbClr val="F3F6FA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57467" y="1861076"/>
            <a:ext cx="6573065" cy="6564849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489418" y="2169589"/>
            <a:ext cx="1657289" cy="0"/>
          </a:xfrm>
          <a:prstGeom prst="line">
            <a:avLst/>
          </a:prstGeom>
          <a:ln w="28575" cap="flat">
            <a:solidFill>
              <a:srgbClr val="F3F6FA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5225516" y="3482253"/>
            <a:ext cx="1263902" cy="0"/>
          </a:xfrm>
          <a:prstGeom prst="line">
            <a:avLst/>
          </a:prstGeom>
          <a:ln w="28575" cap="flat">
            <a:solidFill>
              <a:srgbClr val="F3F6FA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4891785" y="5799507"/>
            <a:ext cx="1263902" cy="0"/>
          </a:xfrm>
          <a:prstGeom prst="line">
            <a:avLst/>
          </a:prstGeom>
          <a:ln w="28575" cap="flat">
            <a:solidFill>
              <a:srgbClr val="F3F6FA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6002380" y="7929238"/>
            <a:ext cx="1657289" cy="0"/>
          </a:xfrm>
          <a:prstGeom prst="line">
            <a:avLst/>
          </a:prstGeom>
          <a:ln w="28575" cap="flat">
            <a:solidFill>
              <a:srgbClr val="F3F6FA"/>
            </a:solidFill>
            <a:prstDash val="solid"/>
            <a:headEnd type="oval" w="lg" len="lg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10273098" y="2169589"/>
            <a:ext cx="1657289" cy="0"/>
          </a:xfrm>
          <a:prstGeom prst="line">
            <a:avLst/>
          </a:prstGeom>
          <a:ln w="28575" cap="flat">
            <a:solidFill>
              <a:srgbClr val="F3F6FA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1771021" y="3482253"/>
            <a:ext cx="1263902" cy="0"/>
          </a:xfrm>
          <a:prstGeom prst="line">
            <a:avLst/>
          </a:prstGeom>
          <a:ln w="28575" cap="flat">
            <a:solidFill>
              <a:srgbClr val="F3F6FA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>
            <a:off x="12139831" y="5799507"/>
            <a:ext cx="1263902" cy="0"/>
          </a:xfrm>
          <a:prstGeom prst="line">
            <a:avLst/>
          </a:prstGeom>
          <a:ln w="28575" cap="flat">
            <a:solidFill>
              <a:srgbClr val="F3F6FA"/>
            </a:solidFill>
            <a:prstDash val="solid"/>
            <a:headEnd type="none" w="sm" len="sm"/>
            <a:tailEnd type="oval" w="lg" len="lg"/>
          </a:ln>
        </p:spPr>
      </p:sp>
      <p:sp>
        <p:nvSpPr>
          <p:cNvPr id="11" name="AutoShape 11"/>
          <p:cNvSpPr/>
          <p:nvPr/>
        </p:nvSpPr>
        <p:spPr>
          <a:xfrm>
            <a:off x="10540988" y="7929238"/>
            <a:ext cx="1657289" cy="0"/>
          </a:xfrm>
          <a:prstGeom prst="line">
            <a:avLst/>
          </a:prstGeom>
          <a:ln w="28575" cap="flat">
            <a:solidFill>
              <a:srgbClr val="F3F6FA"/>
            </a:solidFill>
            <a:prstDash val="solid"/>
            <a:headEnd type="none" w="sm" len="sm"/>
            <a:tailEnd type="oval" w="lg" len="lg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153504" y="3763539"/>
            <a:ext cx="736699" cy="73669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98356" y="7237836"/>
            <a:ext cx="570780" cy="57006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746754" y="7153004"/>
            <a:ext cx="726684" cy="7266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470478" y="5735952"/>
            <a:ext cx="660412" cy="6604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820404" y="2450265"/>
            <a:ext cx="726684" cy="5976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730450" y="2375162"/>
            <a:ext cx="759293" cy="74790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385824" y="3724354"/>
            <a:ext cx="745065" cy="65565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177289" y="5616585"/>
            <a:ext cx="689129" cy="779779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 rot="-512">
            <a:off x="0" y="5116288"/>
            <a:ext cx="18288000" cy="0"/>
          </a:xfrm>
          <a:prstGeom prst="line">
            <a:avLst/>
          </a:prstGeom>
          <a:ln w="57150" cap="rnd">
            <a:solidFill>
              <a:srgbClr val="F3F6FA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7335414" y="3334914"/>
            <a:ext cx="3617173" cy="3617173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C3F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71438" tIns="71438" rIns="71438" bIns="71438" rtlCol="0" anchor="ctr"/>
            <a:lstStyle/>
            <a:p>
              <a:pPr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111568" y="290844"/>
            <a:ext cx="1147732" cy="1147732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12198278" y="1759121"/>
            <a:ext cx="270077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F3F6FA"/>
                </a:solidFill>
                <a:latin typeface="IBM Plex Sans"/>
              </a:rPr>
              <a:t>Commercial  Excellence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03733" y="3281335"/>
            <a:ext cx="2700770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F3F6FA"/>
                </a:solidFill>
                <a:latin typeface="IBM Plex Sans"/>
              </a:rPr>
              <a:t>Innovation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92458" y="7504482"/>
            <a:ext cx="270077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F3F6FA"/>
                </a:solidFill>
                <a:latin typeface="IBM Plex Sans"/>
              </a:rPr>
              <a:t>Supply</a:t>
            </a:r>
          </a:p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F3F6FA"/>
                </a:solidFill>
                <a:latin typeface="IBM Plex Sans"/>
              </a:rPr>
              <a:t>Chain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737108" y="5374752"/>
            <a:ext cx="270077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F3F6FA"/>
                </a:solidFill>
                <a:latin typeface="IBM Plex Sans"/>
              </a:rPr>
              <a:t>People </a:t>
            </a:r>
          </a:p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F3F6FA"/>
                </a:solidFill>
                <a:latin typeface="IBM Plex Sans"/>
              </a:rPr>
              <a:t>Development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05605" y="1730546"/>
            <a:ext cx="4050082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43"/>
              </a:lnSpc>
            </a:pPr>
            <a:r>
              <a:rPr lang="en-US" sz="2953">
                <a:solidFill>
                  <a:srgbClr val="F3F6FA"/>
                </a:solidFill>
                <a:latin typeface="IBM Plex Sans"/>
              </a:rPr>
              <a:t>Sales &amp;</a:t>
            </a:r>
          </a:p>
          <a:p>
            <a:pPr algn="ctr">
              <a:lnSpc>
                <a:spcPts val="3543"/>
              </a:lnSpc>
            </a:pPr>
            <a:r>
              <a:rPr lang="en-US" sz="2953">
                <a:solidFill>
                  <a:srgbClr val="F3F6FA"/>
                </a:solidFill>
                <a:latin typeface="IBM Plex Sans"/>
              </a:rPr>
              <a:t>Customer Experience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454917" y="3267048"/>
            <a:ext cx="2700770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F3F6FA"/>
                </a:solidFill>
                <a:latin typeface="IBM Plex Sans"/>
              </a:rPr>
              <a:t>Finance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079734" y="5571800"/>
            <a:ext cx="2700770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F3F6FA"/>
                </a:solidFill>
                <a:latin typeface="IBM Plex Sans"/>
              </a:rPr>
              <a:t>Strategy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301611" y="7742607"/>
            <a:ext cx="2700770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43"/>
              </a:lnSpc>
            </a:pPr>
            <a:r>
              <a:rPr lang="en-US" sz="2953">
                <a:solidFill>
                  <a:srgbClr val="F3F6FA"/>
                </a:solidFill>
                <a:latin typeface="IBM Plex Sans"/>
              </a:rPr>
              <a:t>Digitization / ESG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65040" y="4360962"/>
            <a:ext cx="2700770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332">
                <a:solidFill>
                  <a:srgbClr val="F3F6FA"/>
                </a:solidFill>
                <a:latin typeface="IBM Plex Sans"/>
              </a:rPr>
              <a:t>Value</a:t>
            </a:r>
          </a:p>
          <a:p>
            <a:pPr algn="ctr">
              <a:lnSpc>
                <a:spcPts val="3999"/>
              </a:lnSpc>
            </a:pPr>
            <a:r>
              <a:rPr lang="en-US" sz="3332">
                <a:solidFill>
                  <a:srgbClr val="F3F6FA"/>
                </a:solidFill>
                <a:latin typeface="IBM Plex Sans"/>
              </a:rPr>
              <a:t>Creation</a:t>
            </a:r>
          </a:p>
          <a:p>
            <a:pPr algn="ctr">
              <a:lnSpc>
                <a:spcPts val="3999"/>
              </a:lnSpc>
            </a:pPr>
            <a:r>
              <a:rPr lang="en-US" sz="3332">
                <a:solidFill>
                  <a:srgbClr val="F3F6FA"/>
                </a:solidFill>
                <a:latin typeface="IBM Plex Sans"/>
              </a:rPr>
              <a:t>Framework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599138" y="9770698"/>
            <a:ext cx="2172593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F3F6FA"/>
                </a:solidFill>
                <a:latin typeface="IBM Plex Sans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Benutzerdefiniert</PresentationFormat>
  <Paragraphs>30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Canva Sans 2 Bold</vt:lpstr>
      <vt:lpstr>IBM Plex Sans</vt:lpstr>
      <vt:lpstr>Calibri</vt:lpstr>
      <vt:lpstr>Public Sans Bold</vt:lpstr>
      <vt:lpstr>Arial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Value Creation Framework</dc:title>
  <cp:lastModifiedBy>Thomas Kriete</cp:lastModifiedBy>
  <cp:revision>3</cp:revision>
  <dcterms:created xsi:type="dcterms:W3CDTF">2006-08-16T00:00:00Z</dcterms:created>
  <dcterms:modified xsi:type="dcterms:W3CDTF">2023-02-12T18:42:01Z</dcterms:modified>
  <dc:identifier>DAFaYSh_tx8</dc:identifier>
</cp:coreProperties>
</file>