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Lst>
  <p:sldSz cx="18288000" cy="10287000"/>
  <p:notesSz cx="6858000" cy="9144000"/>
  <p:embeddedFontLst>
    <p:embeddedFont>
      <p:font typeface="Barlow Medium Bold" panose="020B0604020202020204" charset="0"/>
      <p:regular r:id="rId5"/>
    </p:embeddedFont>
    <p:embeddedFont>
      <p:font typeface="Barlow SemiCondensed" panose="020B0604020202020204" charset="0"/>
      <p:regular r:id="rId6"/>
    </p:embeddedFont>
    <p:embeddedFont>
      <p:font typeface="Calibri" panose="020F0502020204030204" pitchFamily="34" charset="0"/>
      <p:regular r:id="rId7"/>
      <p:bold r:id="rId8"/>
      <p:italic r:id="rId9"/>
      <p:boldItalic r:id="rId10"/>
    </p:embeddedFont>
    <p:embeddedFont>
      <p:font typeface="Canva Sans" panose="020B0604020202020204" charset="0"/>
      <p:regular r:id="rId11"/>
    </p:embeddedFont>
    <p:embeddedFont>
      <p:font typeface="Canva Sans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1296"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sv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10.sv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5.png"/><Relationship Id="rId12"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4.svg"/><Relationship Id="rId4" Type="http://schemas.openxmlformats.org/officeDocument/2006/relationships/image" Target="../media/image1.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83446" y="2096137"/>
            <a:ext cx="7230127" cy="1863775"/>
            <a:chOff x="0" y="0"/>
            <a:chExt cx="1712688" cy="441495"/>
          </a:xfrm>
        </p:grpSpPr>
        <p:sp>
          <p:nvSpPr>
            <p:cNvPr id="3" name="Freeform 3"/>
            <p:cNvSpPr/>
            <p:nvPr/>
          </p:nvSpPr>
          <p:spPr>
            <a:xfrm>
              <a:off x="0" y="0"/>
              <a:ext cx="1712688" cy="441495"/>
            </a:xfrm>
            <a:custGeom>
              <a:avLst/>
              <a:gdLst/>
              <a:ahLst/>
              <a:cxnLst/>
              <a:rect l="l" t="t" r="r" b="b"/>
              <a:pathLst>
                <a:path w="1712688" h="441495">
                  <a:moveTo>
                    <a:pt x="21416" y="0"/>
                  </a:moveTo>
                  <a:lnTo>
                    <a:pt x="1691272" y="0"/>
                  </a:lnTo>
                  <a:cubicBezTo>
                    <a:pt x="1703100" y="0"/>
                    <a:pt x="1712688" y="9588"/>
                    <a:pt x="1712688" y="21416"/>
                  </a:cubicBezTo>
                  <a:lnTo>
                    <a:pt x="1712688" y="420079"/>
                  </a:lnTo>
                  <a:cubicBezTo>
                    <a:pt x="1712688" y="425759"/>
                    <a:pt x="1710431" y="431206"/>
                    <a:pt x="1706415" y="435222"/>
                  </a:cubicBezTo>
                  <a:cubicBezTo>
                    <a:pt x="1702399" y="439239"/>
                    <a:pt x="1696952" y="441495"/>
                    <a:pt x="1691272" y="441495"/>
                  </a:cubicBezTo>
                  <a:lnTo>
                    <a:pt x="21416" y="441495"/>
                  </a:lnTo>
                  <a:cubicBezTo>
                    <a:pt x="9588" y="441495"/>
                    <a:pt x="0" y="431907"/>
                    <a:pt x="0" y="420079"/>
                  </a:cubicBezTo>
                  <a:lnTo>
                    <a:pt x="0" y="21416"/>
                  </a:lnTo>
                  <a:cubicBezTo>
                    <a:pt x="0" y="15736"/>
                    <a:pt x="2256" y="10289"/>
                    <a:pt x="6273" y="6273"/>
                  </a:cubicBezTo>
                  <a:cubicBezTo>
                    <a:pt x="10289" y="2256"/>
                    <a:pt x="15736" y="0"/>
                    <a:pt x="21416" y="0"/>
                  </a:cubicBezTo>
                  <a:close/>
                </a:path>
              </a:pathLst>
            </a:custGeom>
            <a:solidFill>
              <a:srgbClr val="FFFFFF"/>
            </a:solidFill>
            <a:ln w="57150">
              <a:solidFill>
                <a:srgbClr val="BD4291"/>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23"/>
                </a:lnSpc>
              </a:pPr>
              <a:endParaRPr dirty="0"/>
            </a:p>
          </p:txBody>
        </p:sp>
      </p:grpSp>
      <p:grpSp>
        <p:nvGrpSpPr>
          <p:cNvPr id="5" name="Group 5"/>
          <p:cNvGrpSpPr/>
          <p:nvPr/>
        </p:nvGrpSpPr>
        <p:grpSpPr>
          <a:xfrm>
            <a:off x="9539371" y="2374806"/>
            <a:ext cx="1203665" cy="1203665"/>
            <a:chOff x="0" y="0"/>
            <a:chExt cx="812800" cy="812800"/>
          </a:xfrm>
        </p:grpSpPr>
        <p:sp>
          <p:nvSpPr>
            <p:cNvPr id="6" name="Freeform 6"/>
            <p:cNvSpPr/>
            <p:nvPr/>
          </p:nvSpPr>
          <p:spPr>
            <a:xfrm>
              <a:off x="0" y="0"/>
              <a:ext cx="812800" cy="812800"/>
            </a:xfrm>
            <a:custGeom>
              <a:avLst/>
              <a:gdLst/>
              <a:ahLst/>
              <a:cxnLst/>
              <a:rect l="l" t="t" r="r" b="b"/>
              <a:pathLst>
                <a:path w="812800" h="812800">
                  <a:moveTo>
                    <a:pt x="96479" y="0"/>
                  </a:moveTo>
                  <a:lnTo>
                    <a:pt x="716321" y="0"/>
                  </a:lnTo>
                  <a:cubicBezTo>
                    <a:pt x="769605" y="0"/>
                    <a:pt x="812800" y="43195"/>
                    <a:pt x="812800" y="96479"/>
                  </a:cubicBezTo>
                  <a:lnTo>
                    <a:pt x="812800" y="716321"/>
                  </a:lnTo>
                  <a:cubicBezTo>
                    <a:pt x="812800" y="769605"/>
                    <a:pt x="769605" y="812800"/>
                    <a:pt x="716321" y="812800"/>
                  </a:cubicBezTo>
                  <a:lnTo>
                    <a:pt x="96479" y="812800"/>
                  </a:lnTo>
                  <a:cubicBezTo>
                    <a:pt x="43195" y="812800"/>
                    <a:pt x="0" y="769605"/>
                    <a:pt x="0" y="716321"/>
                  </a:cubicBezTo>
                  <a:lnTo>
                    <a:pt x="0" y="96479"/>
                  </a:lnTo>
                  <a:cubicBezTo>
                    <a:pt x="0" y="43195"/>
                    <a:pt x="43195" y="0"/>
                    <a:pt x="96479" y="0"/>
                  </a:cubicBezTo>
                  <a:close/>
                </a:path>
              </a:pathLst>
            </a:custGeom>
            <a:solidFill>
              <a:srgbClr val="BD4291"/>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823"/>
                </a:lnSpc>
              </a:pPr>
              <a:endParaRPr dirty="0"/>
            </a:p>
          </p:txBody>
        </p:sp>
      </p:grpSp>
      <p:grpSp>
        <p:nvGrpSpPr>
          <p:cNvPr id="8" name="Group 8"/>
          <p:cNvGrpSpPr/>
          <p:nvPr/>
        </p:nvGrpSpPr>
        <p:grpSpPr>
          <a:xfrm>
            <a:off x="9083446" y="4314928"/>
            <a:ext cx="7230127" cy="1863775"/>
            <a:chOff x="0" y="0"/>
            <a:chExt cx="1712688" cy="441495"/>
          </a:xfrm>
        </p:grpSpPr>
        <p:sp>
          <p:nvSpPr>
            <p:cNvPr id="9" name="Freeform 9"/>
            <p:cNvSpPr/>
            <p:nvPr/>
          </p:nvSpPr>
          <p:spPr>
            <a:xfrm>
              <a:off x="0" y="0"/>
              <a:ext cx="1712688" cy="441495"/>
            </a:xfrm>
            <a:custGeom>
              <a:avLst/>
              <a:gdLst/>
              <a:ahLst/>
              <a:cxnLst/>
              <a:rect l="l" t="t" r="r" b="b"/>
              <a:pathLst>
                <a:path w="1712688" h="441495">
                  <a:moveTo>
                    <a:pt x="21416" y="0"/>
                  </a:moveTo>
                  <a:lnTo>
                    <a:pt x="1691272" y="0"/>
                  </a:lnTo>
                  <a:cubicBezTo>
                    <a:pt x="1703100" y="0"/>
                    <a:pt x="1712688" y="9588"/>
                    <a:pt x="1712688" y="21416"/>
                  </a:cubicBezTo>
                  <a:lnTo>
                    <a:pt x="1712688" y="420079"/>
                  </a:lnTo>
                  <a:cubicBezTo>
                    <a:pt x="1712688" y="425759"/>
                    <a:pt x="1710431" y="431206"/>
                    <a:pt x="1706415" y="435222"/>
                  </a:cubicBezTo>
                  <a:cubicBezTo>
                    <a:pt x="1702399" y="439239"/>
                    <a:pt x="1696952" y="441495"/>
                    <a:pt x="1691272" y="441495"/>
                  </a:cubicBezTo>
                  <a:lnTo>
                    <a:pt x="21416" y="441495"/>
                  </a:lnTo>
                  <a:cubicBezTo>
                    <a:pt x="9588" y="441495"/>
                    <a:pt x="0" y="431907"/>
                    <a:pt x="0" y="420079"/>
                  </a:cubicBezTo>
                  <a:lnTo>
                    <a:pt x="0" y="21416"/>
                  </a:lnTo>
                  <a:cubicBezTo>
                    <a:pt x="0" y="15736"/>
                    <a:pt x="2256" y="10289"/>
                    <a:pt x="6273" y="6273"/>
                  </a:cubicBezTo>
                  <a:cubicBezTo>
                    <a:pt x="10289" y="2256"/>
                    <a:pt x="15736" y="0"/>
                    <a:pt x="21416" y="0"/>
                  </a:cubicBezTo>
                  <a:close/>
                </a:path>
              </a:pathLst>
            </a:custGeom>
            <a:solidFill>
              <a:srgbClr val="FFFFFF"/>
            </a:solidFill>
            <a:ln w="57150">
              <a:solidFill>
                <a:srgbClr val="F94C66"/>
              </a:solidFill>
            </a:ln>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823"/>
                </a:lnSpc>
              </a:pPr>
              <a:endParaRPr dirty="0"/>
            </a:p>
          </p:txBody>
        </p:sp>
      </p:grpSp>
      <p:grpSp>
        <p:nvGrpSpPr>
          <p:cNvPr id="11" name="Group 11"/>
          <p:cNvGrpSpPr/>
          <p:nvPr/>
        </p:nvGrpSpPr>
        <p:grpSpPr>
          <a:xfrm>
            <a:off x="9539371" y="4626712"/>
            <a:ext cx="1203665" cy="1203665"/>
            <a:chOff x="0" y="0"/>
            <a:chExt cx="812800" cy="812800"/>
          </a:xfrm>
        </p:grpSpPr>
        <p:sp>
          <p:nvSpPr>
            <p:cNvPr id="12" name="Freeform 12"/>
            <p:cNvSpPr/>
            <p:nvPr/>
          </p:nvSpPr>
          <p:spPr>
            <a:xfrm>
              <a:off x="0" y="0"/>
              <a:ext cx="812800" cy="812800"/>
            </a:xfrm>
            <a:custGeom>
              <a:avLst/>
              <a:gdLst/>
              <a:ahLst/>
              <a:cxnLst/>
              <a:rect l="l" t="t" r="r" b="b"/>
              <a:pathLst>
                <a:path w="812800" h="812800">
                  <a:moveTo>
                    <a:pt x="96479" y="0"/>
                  </a:moveTo>
                  <a:lnTo>
                    <a:pt x="716321" y="0"/>
                  </a:lnTo>
                  <a:cubicBezTo>
                    <a:pt x="769605" y="0"/>
                    <a:pt x="812800" y="43195"/>
                    <a:pt x="812800" y="96479"/>
                  </a:cubicBezTo>
                  <a:lnTo>
                    <a:pt x="812800" y="716321"/>
                  </a:lnTo>
                  <a:cubicBezTo>
                    <a:pt x="812800" y="769605"/>
                    <a:pt x="769605" y="812800"/>
                    <a:pt x="716321" y="812800"/>
                  </a:cubicBezTo>
                  <a:lnTo>
                    <a:pt x="96479" y="812800"/>
                  </a:lnTo>
                  <a:cubicBezTo>
                    <a:pt x="43195" y="812800"/>
                    <a:pt x="0" y="769605"/>
                    <a:pt x="0" y="716321"/>
                  </a:cubicBezTo>
                  <a:lnTo>
                    <a:pt x="0" y="96479"/>
                  </a:lnTo>
                  <a:cubicBezTo>
                    <a:pt x="0" y="43195"/>
                    <a:pt x="43195" y="0"/>
                    <a:pt x="96479" y="0"/>
                  </a:cubicBezTo>
                  <a:close/>
                </a:path>
              </a:pathLst>
            </a:custGeom>
            <a:solidFill>
              <a:srgbClr val="F94C66"/>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823"/>
                </a:lnSpc>
              </a:pPr>
              <a:endParaRPr dirty="0"/>
            </a:p>
          </p:txBody>
        </p:sp>
      </p:grpSp>
      <p:grpSp>
        <p:nvGrpSpPr>
          <p:cNvPr id="14" name="Group 14"/>
          <p:cNvGrpSpPr/>
          <p:nvPr/>
        </p:nvGrpSpPr>
        <p:grpSpPr>
          <a:xfrm>
            <a:off x="9083446" y="6533719"/>
            <a:ext cx="7230127" cy="1863775"/>
            <a:chOff x="0" y="0"/>
            <a:chExt cx="1712688" cy="441495"/>
          </a:xfrm>
        </p:grpSpPr>
        <p:sp>
          <p:nvSpPr>
            <p:cNvPr id="15" name="Freeform 15"/>
            <p:cNvSpPr/>
            <p:nvPr/>
          </p:nvSpPr>
          <p:spPr>
            <a:xfrm>
              <a:off x="0" y="0"/>
              <a:ext cx="1712688" cy="441495"/>
            </a:xfrm>
            <a:custGeom>
              <a:avLst/>
              <a:gdLst/>
              <a:ahLst/>
              <a:cxnLst/>
              <a:rect l="l" t="t" r="r" b="b"/>
              <a:pathLst>
                <a:path w="1712688" h="441495">
                  <a:moveTo>
                    <a:pt x="21416" y="0"/>
                  </a:moveTo>
                  <a:lnTo>
                    <a:pt x="1691272" y="0"/>
                  </a:lnTo>
                  <a:cubicBezTo>
                    <a:pt x="1703100" y="0"/>
                    <a:pt x="1712688" y="9588"/>
                    <a:pt x="1712688" y="21416"/>
                  </a:cubicBezTo>
                  <a:lnTo>
                    <a:pt x="1712688" y="420079"/>
                  </a:lnTo>
                  <a:cubicBezTo>
                    <a:pt x="1712688" y="425759"/>
                    <a:pt x="1710431" y="431206"/>
                    <a:pt x="1706415" y="435222"/>
                  </a:cubicBezTo>
                  <a:cubicBezTo>
                    <a:pt x="1702399" y="439239"/>
                    <a:pt x="1696952" y="441495"/>
                    <a:pt x="1691272" y="441495"/>
                  </a:cubicBezTo>
                  <a:lnTo>
                    <a:pt x="21416" y="441495"/>
                  </a:lnTo>
                  <a:cubicBezTo>
                    <a:pt x="9588" y="441495"/>
                    <a:pt x="0" y="431907"/>
                    <a:pt x="0" y="420079"/>
                  </a:cubicBezTo>
                  <a:lnTo>
                    <a:pt x="0" y="21416"/>
                  </a:lnTo>
                  <a:cubicBezTo>
                    <a:pt x="0" y="15736"/>
                    <a:pt x="2256" y="10289"/>
                    <a:pt x="6273" y="6273"/>
                  </a:cubicBezTo>
                  <a:cubicBezTo>
                    <a:pt x="10289" y="2256"/>
                    <a:pt x="15736" y="0"/>
                    <a:pt x="21416" y="0"/>
                  </a:cubicBezTo>
                  <a:close/>
                </a:path>
              </a:pathLst>
            </a:custGeom>
            <a:solidFill>
              <a:srgbClr val="FFFFFF"/>
            </a:solidFill>
            <a:ln w="57150">
              <a:solidFill>
                <a:srgbClr val="53BF9D"/>
              </a:solidFill>
            </a:ln>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823"/>
                </a:lnSpc>
              </a:pPr>
              <a:endParaRPr dirty="0"/>
            </a:p>
          </p:txBody>
        </p:sp>
      </p:grpSp>
      <p:grpSp>
        <p:nvGrpSpPr>
          <p:cNvPr id="17" name="Group 17"/>
          <p:cNvGrpSpPr/>
          <p:nvPr/>
        </p:nvGrpSpPr>
        <p:grpSpPr>
          <a:xfrm>
            <a:off x="9539371" y="6836683"/>
            <a:ext cx="1203665" cy="1203665"/>
            <a:chOff x="0" y="0"/>
            <a:chExt cx="812800" cy="812800"/>
          </a:xfrm>
        </p:grpSpPr>
        <p:sp>
          <p:nvSpPr>
            <p:cNvPr id="18" name="Freeform 18"/>
            <p:cNvSpPr/>
            <p:nvPr/>
          </p:nvSpPr>
          <p:spPr>
            <a:xfrm>
              <a:off x="0" y="0"/>
              <a:ext cx="812800" cy="812800"/>
            </a:xfrm>
            <a:custGeom>
              <a:avLst/>
              <a:gdLst/>
              <a:ahLst/>
              <a:cxnLst/>
              <a:rect l="l" t="t" r="r" b="b"/>
              <a:pathLst>
                <a:path w="812800" h="812800">
                  <a:moveTo>
                    <a:pt x="96479" y="0"/>
                  </a:moveTo>
                  <a:lnTo>
                    <a:pt x="716321" y="0"/>
                  </a:lnTo>
                  <a:cubicBezTo>
                    <a:pt x="769605" y="0"/>
                    <a:pt x="812800" y="43195"/>
                    <a:pt x="812800" y="96479"/>
                  </a:cubicBezTo>
                  <a:lnTo>
                    <a:pt x="812800" y="716321"/>
                  </a:lnTo>
                  <a:cubicBezTo>
                    <a:pt x="812800" y="769605"/>
                    <a:pt x="769605" y="812800"/>
                    <a:pt x="716321" y="812800"/>
                  </a:cubicBezTo>
                  <a:lnTo>
                    <a:pt x="96479" y="812800"/>
                  </a:lnTo>
                  <a:cubicBezTo>
                    <a:pt x="43195" y="812800"/>
                    <a:pt x="0" y="769605"/>
                    <a:pt x="0" y="716321"/>
                  </a:cubicBezTo>
                  <a:lnTo>
                    <a:pt x="0" y="96479"/>
                  </a:lnTo>
                  <a:cubicBezTo>
                    <a:pt x="0" y="43195"/>
                    <a:pt x="43195" y="0"/>
                    <a:pt x="96479" y="0"/>
                  </a:cubicBezTo>
                  <a:close/>
                </a:path>
              </a:pathLst>
            </a:custGeom>
            <a:solidFill>
              <a:srgbClr val="53BF9D"/>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823"/>
                </a:lnSpc>
              </a:pPr>
              <a:endParaRPr dirty="0"/>
            </a:p>
          </p:txBody>
        </p:sp>
      </p:grpSp>
      <p:grpSp>
        <p:nvGrpSpPr>
          <p:cNvPr id="20" name="Group 20"/>
          <p:cNvGrpSpPr/>
          <p:nvPr/>
        </p:nvGrpSpPr>
        <p:grpSpPr>
          <a:xfrm>
            <a:off x="-1270448" y="7592966"/>
            <a:ext cx="2053200" cy="2053200"/>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306876"/>
              </a:solidFill>
            </a:ln>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399"/>
                </a:lnSpc>
              </a:pPr>
              <a:endParaRPr dirty="0"/>
            </a:p>
          </p:txBody>
        </p:sp>
      </p:grpSp>
      <p:grpSp>
        <p:nvGrpSpPr>
          <p:cNvPr id="23" name="Group 23"/>
          <p:cNvGrpSpPr/>
          <p:nvPr/>
        </p:nvGrpSpPr>
        <p:grpSpPr>
          <a:xfrm>
            <a:off x="1311509" y="-1119750"/>
            <a:ext cx="2053200" cy="2053200"/>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306876"/>
              </a:solidFill>
            </a:ln>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399"/>
                </a:lnSpc>
              </a:pPr>
              <a:endParaRPr dirty="0"/>
            </a:p>
          </p:txBody>
        </p:sp>
      </p:grpSp>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9100" y="-714393"/>
            <a:ext cx="1750504" cy="4114800"/>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659346" y="7577511"/>
            <a:ext cx="1750504" cy="4114800"/>
          </a:xfrm>
          <a:prstGeom prst="rect">
            <a:avLst/>
          </a:prstGeom>
        </p:spPr>
      </p:pic>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72972" y="8699310"/>
            <a:ext cx="1750504" cy="4114800"/>
          </a:xfrm>
          <a:prstGeom prst="rect">
            <a:avLst/>
          </a:prstGeom>
        </p:spPr>
      </p:pic>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208194" y="-2551652"/>
            <a:ext cx="1750504" cy="4114800"/>
          </a:xfrm>
          <a:prstGeom prst="rect">
            <a:avLst/>
          </a:prstGeom>
        </p:spPr>
      </p:pic>
      <p:pic>
        <p:nvPicPr>
          <p:cNvPr id="30" name="Picture 3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712664" y="4800004"/>
            <a:ext cx="857080" cy="857080"/>
          </a:xfrm>
          <a:prstGeom prst="rect">
            <a:avLst/>
          </a:prstGeom>
        </p:spPr>
      </p:pic>
      <p:pic>
        <p:nvPicPr>
          <p:cNvPr id="31" name="Picture 3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07892" y="2543327"/>
            <a:ext cx="857080" cy="857080"/>
          </a:xfrm>
          <a:prstGeom prst="rect">
            <a:avLst/>
          </a:prstGeom>
        </p:spPr>
      </p:pic>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12664" y="7037066"/>
            <a:ext cx="857080" cy="857080"/>
          </a:xfrm>
          <a:prstGeom prst="rect">
            <a:avLst/>
          </a:prstGeom>
        </p:spPr>
      </p:pic>
      <p:pic>
        <p:nvPicPr>
          <p:cNvPr id="33" name="Picture 33"/>
          <p:cNvPicPr>
            <a:picLocks noChangeAspect="1"/>
          </p:cNvPicPr>
          <p:nvPr/>
        </p:nvPicPr>
        <p:blipFill>
          <a:blip r:embed="rId10"/>
          <a:srcRect/>
          <a:stretch>
            <a:fillRect/>
          </a:stretch>
        </p:blipFill>
        <p:spPr>
          <a:xfrm>
            <a:off x="16358412" y="578256"/>
            <a:ext cx="900888" cy="900888"/>
          </a:xfrm>
          <a:prstGeom prst="rect">
            <a:avLst/>
          </a:prstGeom>
        </p:spPr>
      </p:pic>
      <p:sp>
        <p:nvSpPr>
          <p:cNvPr id="34" name="TextBox 34"/>
          <p:cNvSpPr txBox="1"/>
          <p:nvPr/>
        </p:nvSpPr>
        <p:spPr>
          <a:xfrm>
            <a:off x="11125484" y="2229028"/>
            <a:ext cx="4683349" cy="530605"/>
          </a:xfrm>
          <a:prstGeom prst="rect">
            <a:avLst/>
          </a:prstGeom>
        </p:spPr>
        <p:txBody>
          <a:bodyPr lIns="0" tIns="0" rIns="0" bIns="0" rtlCol="0" anchor="t">
            <a:spAutoFit/>
          </a:bodyPr>
          <a:lstStyle/>
          <a:p>
            <a:pPr marL="0" lvl="1" indent="0">
              <a:lnSpc>
                <a:spcPts val="4354"/>
              </a:lnSpc>
              <a:spcBef>
                <a:spcPct val="0"/>
              </a:spcBef>
            </a:pPr>
            <a:r>
              <a:rPr lang="en-US" sz="3110" spc="99" dirty="0">
                <a:solidFill>
                  <a:srgbClr val="000000"/>
                </a:solidFill>
                <a:latin typeface="Barlow Medium Bold"/>
              </a:rPr>
              <a:t>Reflect</a:t>
            </a:r>
          </a:p>
        </p:txBody>
      </p:sp>
      <p:sp>
        <p:nvSpPr>
          <p:cNvPr id="35" name="TextBox 35"/>
          <p:cNvSpPr txBox="1"/>
          <p:nvPr/>
        </p:nvSpPr>
        <p:spPr>
          <a:xfrm>
            <a:off x="11125484" y="2789645"/>
            <a:ext cx="4953222" cy="968492"/>
          </a:xfrm>
          <a:prstGeom prst="rect">
            <a:avLst/>
          </a:prstGeom>
        </p:spPr>
        <p:txBody>
          <a:bodyPr lIns="0" tIns="0" rIns="0" bIns="0" rtlCol="0" anchor="t">
            <a:spAutoFit/>
          </a:bodyPr>
          <a:lstStyle/>
          <a:p>
            <a:pPr marL="0" lvl="0" indent="0">
              <a:lnSpc>
                <a:spcPts val="2589"/>
              </a:lnSpc>
              <a:spcBef>
                <a:spcPct val="0"/>
              </a:spcBef>
            </a:pPr>
            <a:r>
              <a:rPr lang="en-US" sz="1726" spc="89" dirty="0">
                <a:solidFill>
                  <a:srgbClr val="000000"/>
                </a:solidFill>
                <a:latin typeface="Barlow SemiCondensed"/>
              </a:rPr>
              <a:t>Summarize the progress made since the last update, including completed tasks, milestones, learnings, and challenges.</a:t>
            </a:r>
          </a:p>
        </p:txBody>
      </p:sp>
      <p:sp>
        <p:nvSpPr>
          <p:cNvPr id="36" name="TextBox 36"/>
          <p:cNvSpPr txBox="1"/>
          <p:nvPr/>
        </p:nvSpPr>
        <p:spPr>
          <a:xfrm>
            <a:off x="11125484" y="4504280"/>
            <a:ext cx="4683349" cy="530605"/>
          </a:xfrm>
          <a:prstGeom prst="rect">
            <a:avLst/>
          </a:prstGeom>
        </p:spPr>
        <p:txBody>
          <a:bodyPr lIns="0" tIns="0" rIns="0" bIns="0" rtlCol="0" anchor="t">
            <a:spAutoFit/>
          </a:bodyPr>
          <a:lstStyle/>
          <a:p>
            <a:pPr marL="0" lvl="1" indent="0">
              <a:lnSpc>
                <a:spcPts val="4354"/>
              </a:lnSpc>
              <a:spcBef>
                <a:spcPct val="0"/>
              </a:spcBef>
            </a:pPr>
            <a:r>
              <a:rPr lang="en-US" sz="3110" spc="99" dirty="0">
                <a:solidFill>
                  <a:srgbClr val="000000"/>
                </a:solidFill>
                <a:latin typeface="Barlow Medium Bold"/>
              </a:rPr>
              <a:t>Present</a:t>
            </a:r>
          </a:p>
        </p:txBody>
      </p:sp>
      <p:sp>
        <p:nvSpPr>
          <p:cNvPr id="37" name="TextBox 37"/>
          <p:cNvSpPr txBox="1"/>
          <p:nvPr/>
        </p:nvSpPr>
        <p:spPr>
          <a:xfrm>
            <a:off x="11125484" y="5041551"/>
            <a:ext cx="4953222" cy="639611"/>
          </a:xfrm>
          <a:prstGeom prst="rect">
            <a:avLst/>
          </a:prstGeom>
        </p:spPr>
        <p:txBody>
          <a:bodyPr lIns="0" tIns="0" rIns="0" bIns="0" rtlCol="0" anchor="t">
            <a:spAutoFit/>
          </a:bodyPr>
          <a:lstStyle/>
          <a:p>
            <a:pPr marL="0" lvl="0" indent="0">
              <a:lnSpc>
                <a:spcPts val="2589"/>
              </a:lnSpc>
              <a:spcBef>
                <a:spcPct val="0"/>
              </a:spcBef>
            </a:pPr>
            <a:r>
              <a:rPr lang="en-US" sz="1726" spc="89" dirty="0">
                <a:solidFill>
                  <a:srgbClr val="000000"/>
                </a:solidFill>
                <a:latin typeface="Barlow SemiCondensed"/>
              </a:rPr>
              <a:t>Provide a snapshot of the current project status, ongoing activities, and stakeholder engagement.</a:t>
            </a:r>
          </a:p>
        </p:txBody>
      </p:sp>
      <p:sp>
        <p:nvSpPr>
          <p:cNvPr id="38" name="TextBox 38"/>
          <p:cNvSpPr txBox="1"/>
          <p:nvPr/>
        </p:nvSpPr>
        <p:spPr>
          <a:xfrm>
            <a:off x="11125484" y="6721628"/>
            <a:ext cx="4683349" cy="530605"/>
          </a:xfrm>
          <a:prstGeom prst="rect">
            <a:avLst/>
          </a:prstGeom>
        </p:spPr>
        <p:txBody>
          <a:bodyPr lIns="0" tIns="0" rIns="0" bIns="0" rtlCol="0" anchor="t">
            <a:spAutoFit/>
          </a:bodyPr>
          <a:lstStyle/>
          <a:p>
            <a:pPr marL="0" lvl="1" indent="0">
              <a:lnSpc>
                <a:spcPts val="4354"/>
              </a:lnSpc>
              <a:spcBef>
                <a:spcPct val="0"/>
              </a:spcBef>
            </a:pPr>
            <a:r>
              <a:rPr lang="en-US" sz="3110" spc="99" dirty="0">
                <a:solidFill>
                  <a:srgbClr val="000000"/>
                </a:solidFill>
                <a:latin typeface="Barlow Medium Bold"/>
              </a:rPr>
              <a:t>Map</a:t>
            </a:r>
          </a:p>
        </p:txBody>
      </p:sp>
      <p:sp>
        <p:nvSpPr>
          <p:cNvPr id="39" name="TextBox 39"/>
          <p:cNvSpPr txBox="1"/>
          <p:nvPr/>
        </p:nvSpPr>
        <p:spPr>
          <a:xfrm>
            <a:off x="11125484" y="7251521"/>
            <a:ext cx="4953222" cy="968492"/>
          </a:xfrm>
          <a:prstGeom prst="rect">
            <a:avLst/>
          </a:prstGeom>
        </p:spPr>
        <p:txBody>
          <a:bodyPr lIns="0" tIns="0" rIns="0" bIns="0" rtlCol="0" anchor="t">
            <a:spAutoFit/>
          </a:bodyPr>
          <a:lstStyle/>
          <a:p>
            <a:pPr marL="0" lvl="0" indent="0">
              <a:lnSpc>
                <a:spcPts val="2589"/>
              </a:lnSpc>
              <a:spcBef>
                <a:spcPct val="0"/>
              </a:spcBef>
            </a:pPr>
            <a:r>
              <a:rPr lang="en-US" sz="1726" spc="89" dirty="0">
                <a:solidFill>
                  <a:srgbClr val="000000"/>
                </a:solidFill>
                <a:latin typeface="Barlow SemiCondensed"/>
              </a:rPr>
              <a:t>Outline the upcoming plans, milestones, and expectations, along with opportunities for stakeholder involvement.</a:t>
            </a:r>
          </a:p>
        </p:txBody>
      </p:sp>
      <p:sp>
        <p:nvSpPr>
          <p:cNvPr id="40" name="TextBox 40"/>
          <p:cNvSpPr txBox="1"/>
          <p:nvPr/>
        </p:nvSpPr>
        <p:spPr>
          <a:xfrm>
            <a:off x="1372967" y="1899207"/>
            <a:ext cx="5653080" cy="3242312"/>
          </a:xfrm>
          <a:prstGeom prst="rect">
            <a:avLst/>
          </a:prstGeom>
        </p:spPr>
        <p:txBody>
          <a:bodyPr lIns="0" tIns="0" rIns="0" bIns="0" rtlCol="0" anchor="t">
            <a:spAutoFit/>
          </a:bodyPr>
          <a:lstStyle/>
          <a:p>
            <a:pPr>
              <a:lnSpc>
                <a:spcPts val="11199"/>
              </a:lnSpc>
            </a:pPr>
            <a:r>
              <a:rPr lang="en-US" sz="7999" dirty="0">
                <a:solidFill>
                  <a:srgbClr val="000000"/>
                </a:solidFill>
                <a:latin typeface="Canva Sans Bold"/>
              </a:rPr>
              <a:t>RPM </a:t>
            </a:r>
          </a:p>
          <a:p>
            <a:pPr>
              <a:lnSpc>
                <a:spcPts val="7279"/>
              </a:lnSpc>
            </a:pPr>
            <a:r>
              <a:rPr lang="en-US" sz="5199" dirty="0">
                <a:solidFill>
                  <a:srgbClr val="000000"/>
                </a:solidFill>
                <a:latin typeface="Canva Sans Bold"/>
              </a:rPr>
              <a:t>Status Update Framework</a:t>
            </a:r>
          </a:p>
        </p:txBody>
      </p:sp>
      <p:sp>
        <p:nvSpPr>
          <p:cNvPr id="41" name="TextBox 41"/>
          <p:cNvSpPr txBox="1"/>
          <p:nvPr/>
        </p:nvSpPr>
        <p:spPr>
          <a:xfrm>
            <a:off x="1372967" y="5691330"/>
            <a:ext cx="6555223" cy="2650491"/>
          </a:xfrm>
          <a:prstGeom prst="rect">
            <a:avLst/>
          </a:prstGeom>
        </p:spPr>
        <p:txBody>
          <a:bodyPr lIns="0" tIns="0" rIns="0" bIns="0" rtlCol="0" anchor="t">
            <a:spAutoFit/>
          </a:bodyPr>
          <a:lstStyle/>
          <a:p>
            <a:pPr>
              <a:lnSpc>
                <a:spcPts val="3579"/>
              </a:lnSpc>
            </a:pPr>
            <a:r>
              <a:rPr lang="en-US" sz="1999" dirty="0">
                <a:solidFill>
                  <a:srgbClr val="000000"/>
                </a:solidFill>
                <a:latin typeface="Canva Sans"/>
              </a:rPr>
              <a:t>By using the </a:t>
            </a:r>
            <a:r>
              <a:rPr lang="en-US" sz="1999" dirty="0">
                <a:solidFill>
                  <a:srgbClr val="000000"/>
                </a:solidFill>
                <a:latin typeface="Canva Sans Bold"/>
              </a:rPr>
              <a:t>Reflect - Present - Map (RPM)</a:t>
            </a:r>
            <a:r>
              <a:rPr lang="en-US" sz="1999" dirty="0">
                <a:solidFill>
                  <a:srgbClr val="000000"/>
                </a:solidFill>
                <a:latin typeface="Canva Sans"/>
              </a:rPr>
              <a:t> </a:t>
            </a:r>
            <a:r>
              <a:rPr lang="en-US" sz="1999" dirty="0">
                <a:solidFill>
                  <a:srgbClr val="000000"/>
                </a:solidFill>
                <a:latin typeface="Canva Sans Bold"/>
              </a:rPr>
              <a:t>Status Update Framework</a:t>
            </a:r>
            <a:r>
              <a:rPr lang="en-US" sz="1999" dirty="0">
                <a:solidFill>
                  <a:srgbClr val="000000"/>
                </a:solidFill>
                <a:latin typeface="Canva Sans"/>
              </a:rPr>
              <a:t>, you can effectively communicate project updates to stakeholders in a structured and engaging manner, ensuring they remain informed and involved throughout the project.</a:t>
            </a:r>
          </a:p>
        </p:txBody>
      </p:sp>
      <p:sp>
        <p:nvSpPr>
          <p:cNvPr id="42" name="TextBox 42"/>
          <p:cNvSpPr txBox="1"/>
          <p:nvPr/>
        </p:nvSpPr>
        <p:spPr>
          <a:xfrm>
            <a:off x="10651454" y="9577761"/>
            <a:ext cx="4094113" cy="481330"/>
          </a:xfrm>
          <a:prstGeom prst="rect">
            <a:avLst/>
          </a:prstGeom>
        </p:spPr>
        <p:txBody>
          <a:bodyPr lIns="0" tIns="0" rIns="0" bIns="0" rtlCol="0" anchor="t">
            <a:spAutoFit/>
          </a:bodyPr>
          <a:lstStyle/>
          <a:p>
            <a:pPr algn="ctr">
              <a:lnSpc>
                <a:spcPts val="3920"/>
              </a:lnSpc>
            </a:pPr>
            <a:r>
              <a:rPr lang="en-US" sz="2800" dirty="0">
                <a:solidFill>
                  <a:srgbClr val="000000"/>
                </a:solidFill>
                <a:latin typeface="Canva Sans Bold"/>
              </a:rPr>
              <a:t>www.strategypunk.com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0448" y="7592966"/>
            <a:ext cx="2053200" cy="205320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306876"/>
              </a:solidFill>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399"/>
                </a:lnSpc>
              </a:pPr>
              <a:endParaRPr dirty="0"/>
            </a:p>
          </p:txBody>
        </p:sp>
      </p:grpSp>
      <p:grpSp>
        <p:nvGrpSpPr>
          <p:cNvPr id="5" name="Group 5"/>
          <p:cNvGrpSpPr/>
          <p:nvPr/>
        </p:nvGrpSpPr>
        <p:grpSpPr>
          <a:xfrm>
            <a:off x="1416284" y="-1119750"/>
            <a:ext cx="2053200" cy="2053200"/>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306876"/>
              </a:solidFill>
            </a:ln>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399"/>
                </a:lnSpc>
              </a:pPr>
              <a:endParaRPr dirty="0"/>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9100" y="-428643"/>
            <a:ext cx="1750504" cy="41148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659346" y="7577511"/>
            <a:ext cx="1750504" cy="4114800"/>
          </a:xfrm>
          <a:prstGeom prst="rect">
            <a:avLst/>
          </a:prstGeom>
        </p:spPr>
      </p:pic>
      <p:grpSp>
        <p:nvGrpSpPr>
          <p:cNvPr id="10" name="Group 10"/>
          <p:cNvGrpSpPr/>
          <p:nvPr/>
        </p:nvGrpSpPr>
        <p:grpSpPr>
          <a:xfrm>
            <a:off x="2212168" y="2171700"/>
            <a:ext cx="5049172" cy="1345221"/>
            <a:chOff x="0" y="0"/>
            <a:chExt cx="1329823" cy="354297"/>
          </a:xfrm>
        </p:grpSpPr>
        <p:sp>
          <p:nvSpPr>
            <p:cNvPr id="11" name="Freeform 11"/>
            <p:cNvSpPr/>
            <p:nvPr/>
          </p:nvSpPr>
          <p:spPr>
            <a:xfrm>
              <a:off x="0" y="0"/>
              <a:ext cx="1329823" cy="354297"/>
            </a:xfrm>
            <a:custGeom>
              <a:avLst/>
              <a:gdLst/>
              <a:ahLst/>
              <a:cxnLst/>
              <a:rect l="l" t="t" r="r" b="b"/>
              <a:pathLst>
                <a:path w="1329823" h="354297">
                  <a:moveTo>
                    <a:pt x="1126623" y="0"/>
                  </a:moveTo>
                  <a:lnTo>
                    <a:pt x="0" y="0"/>
                  </a:lnTo>
                  <a:lnTo>
                    <a:pt x="0" y="354297"/>
                  </a:lnTo>
                  <a:lnTo>
                    <a:pt x="1126623" y="354297"/>
                  </a:lnTo>
                  <a:lnTo>
                    <a:pt x="1329823" y="177148"/>
                  </a:lnTo>
                  <a:lnTo>
                    <a:pt x="1126623" y="0"/>
                  </a:lnTo>
                  <a:close/>
                </a:path>
              </a:pathLst>
            </a:custGeom>
            <a:solidFill>
              <a:srgbClr val="BD4291"/>
            </a:solidFill>
          </p:spPr>
        </p:sp>
        <p:sp>
          <p:nvSpPr>
            <p:cNvPr id="12" name="TextBox 12"/>
            <p:cNvSpPr txBox="1"/>
            <p:nvPr/>
          </p:nvSpPr>
          <p:spPr>
            <a:xfrm>
              <a:off x="0" y="-38100"/>
              <a:ext cx="698500" cy="444500"/>
            </a:xfrm>
            <a:prstGeom prst="rect">
              <a:avLst/>
            </a:prstGeom>
          </p:spPr>
          <p:txBody>
            <a:bodyPr lIns="50800" tIns="50800" rIns="50800" bIns="50800" rtlCol="0" anchor="ctr"/>
            <a:lstStyle/>
            <a:p>
              <a:pPr algn="ctr">
                <a:lnSpc>
                  <a:spcPts val="2823"/>
                </a:lnSpc>
              </a:pPr>
              <a:endParaRPr dirty="0"/>
            </a:p>
          </p:txBody>
        </p:sp>
      </p:grpSp>
      <p:grpSp>
        <p:nvGrpSpPr>
          <p:cNvPr id="13" name="Group 13"/>
          <p:cNvGrpSpPr/>
          <p:nvPr/>
        </p:nvGrpSpPr>
        <p:grpSpPr>
          <a:xfrm>
            <a:off x="6762626" y="2171700"/>
            <a:ext cx="5046628" cy="1345221"/>
            <a:chOff x="0" y="0"/>
            <a:chExt cx="1329153" cy="354297"/>
          </a:xfrm>
        </p:grpSpPr>
        <p:sp>
          <p:nvSpPr>
            <p:cNvPr id="14" name="Freeform 14"/>
            <p:cNvSpPr/>
            <p:nvPr/>
          </p:nvSpPr>
          <p:spPr>
            <a:xfrm>
              <a:off x="0" y="0"/>
              <a:ext cx="1329153" cy="354297"/>
            </a:xfrm>
            <a:custGeom>
              <a:avLst/>
              <a:gdLst/>
              <a:ahLst/>
              <a:cxnLst/>
              <a:rect l="l" t="t" r="r" b="b"/>
              <a:pathLst>
                <a:path w="1329153" h="354297">
                  <a:moveTo>
                    <a:pt x="0" y="0"/>
                  </a:moveTo>
                  <a:lnTo>
                    <a:pt x="1125953" y="0"/>
                  </a:lnTo>
                  <a:lnTo>
                    <a:pt x="1329153" y="177148"/>
                  </a:lnTo>
                  <a:lnTo>
                    <a:pt x="1125953" y="354297"/>
                  </a:lnTo>
                  <a:lnTo>
                    <a:pt x="0" y="354297"/>
                  </a:lnTo>
                  <a:lnTo>
                    <a:pt x="203200" y="177148"/>
                  </a:lnTo>
                  <a:lnTo>
                    <a:pt x="0" y="0"/>
                  </a:lnTo>
                  <a:close/>
                </a:path>
              </a:pathLst>
            </a:custGeom>
            <a:solidFill>
              <a:srgbClr val="F94C66"/>
            </a:solidFill>
          </p:spPr>
        </p:sp>
        <p:sp>
          <p:nvSpPr>
            <p:cNvPr id="15" name="TextBox 15"/>
            <p:cNvSpPr txBox="1"/>
            <p:nvPr/>
          </p:nvSpPr>
          <p:spPr>
            <a:xfrm>
              <a:off x="177800" y="-38100"/>
              <a:ext cx="558800" cy="444500"/>
            </a:xfrm>
            <a:prstGeom prst="rect">
              <a:avLst/>
            </a:prstGeom>
          </p:spPr>
          <p:txBody>
            <a:bodyPr lIns="50800" tIns="50800" rIns="50800" bIns="50800" rtlCol="0" anchor="ctr"/>
            <a:lstStyle/>
            <a:p>
              <a:pPr algn="ctr">
                <a:lnSpc>
                  <a:spcPts val="2823"/>
                </a:lnSpc>
              </a:pPr>
              <a:endParaRPr dirty="0"/>
            </a:p>
          </p:txBody>
        </p:sp>
      </p:grpSp>
      <p:sp>
        <p:nvSpPr>
          <p:cNvPr id="16" name="TextBox 16"/>
          <p:cNvSpPr txBox="1"/>
          <p:nvPr/>
        </p:nvSpPr>
        <p:spPr>
          <a:xfrm>
            <a:off x="4157119" y="6752744"/>
            <a:ext cx="4039748" cy="398099"/>
          </a:xfrm>
          <a:prstGeom prst="rect">
            <a:avLst/>
          </a:prstGeom>
        </p:spPr>
        <p:txBody>
          <a:bodyPr lIns="0" tIns="0" rIns="0" bIns="0" rtlCol="0" anchor="t">
            <a:spAutoFit/>
          </a:bodyPr>
          <a:lstStyle/>
          <a:p>
            <a:pPr marL="0" lvl="1" indent="0">
              <a:lnSpc>
                <a:spcPts val="3254"/>
              </a:lnSpc>
              <a:spcBef>
                <a:spcPct val="0"/>
              </a:spcBef>
            </a:pPr>
            <a:r>
              <a:rPr lang="en-US" sz="2324" spc="74" dirty="0">
                <a:solidFill>
                  <a:srgbClr val="FFFFFF"/>
                </a:solidFill>
                <a:latin typeface="Barlow Medium Bold"/>
              </a:rPr>
              <a:t>Personalize communication</a:t>
            </a:r>
          </a:p>
        </p:txBody>
      </p:sp>
      <p:sp>
        <p:nvSpPr>
          <p:cNvPr id="18" name="TextBox 18"/>
          <p:cNvSpPr txBox="1"/>
          <p:nvPr/>
        </p:nvSpPr>
        <p:spPr>
          <a:xfrm>
            <a:off x="11330145" y="7222881"/>
            <a:ext cx="4039748" cy="935556"/>
          </a:xfrm>
          <a:prstGeom prst="rect">
            <a:avLst/>
          </a:prstGeom>
        </p:spPr>
        <p:txBody>
          <a:bodyPr lIns="0" tIns="0" rIns="0" bIns="0" rtlCol="0" anchor="t">
            <a:spAutoFit/>
          </a:bodyPr>
          <a:lstStyle/>
          <a:p>
            <a:pPr marL="0" lvl="0" indent="0">
              <a:lnSpc>
                <a:spcPts val="2536"/>
              </a:lnSpc>
              <a:spcBef>
                <a:spcPct val="0"/>
              </a:spcBef>
            </a:pPr>
            <a:r>
              <a:rPr lang="en-US" sz="1690" spc="87" dirty="0">
                <a:solidFill>
                  <a:srgbClr val="FFFFFF"/>
                </a:solidFill>
                <a:latin typeface="Barlow SemiCondensed"/>
              </a:rPr>
              <a:t>Lorem ipsum dolor sit amet, </a:t>
            </a:r>
            <a:r>
              <a:rPr lang="en-US" sz="1690" spc="87" dirty="0" err="1">
                <a:solidFill>
                  <a:srgbClr val="FFFFFF"/>
                </a:solidFill>
                <a:latin typeface="Barlow SemiCondensed"/>
              </a:rPr>
              <a:t>consectetur</a:t>
            </a:r>
            <a:r>
              <a:rPr lang="en-US" sz="1690" spc="87" dirty="0">
                <a:solidFill>
                  <a:srgbClr val="FFFFFF"/>
                </a:solidFill>
                <a:latin typeface="Barlow SemiCondensed"/>
              </a:rPr>
              <a:t> </a:t>
            </a:r>
            <a:r>
              <a:rPr lang="en-US" sz="1690" spc="87" dirty="0" err="1">
                <a:solidFill>
                  <a:srgbClr val="FFFFFF"/>
                </a:solidFill>
                <a:latin typeface="Barlow SemiCondensed"/>
              </a:rPr>
              <a:t>adipiscing</a:t>
            </a:r>
            <a:r>
              <a:rPr lang="en-US" sz="1690" spc="87" dirty="0">
                <a:solidFill>
                  <a:srgbClr val="FFFFFF"/>
                </a:solidFill>
                <a:latin typeface="Barlow SemiCondensed"/>
              </a:rPr>
              <a:t> </a:t>
            </a:r>
            <a:r>
              <a:rPr lang="en-US" sz="1690" spc="87" dirty="0" err="1">
                <a:solidFill>
                  <a:srgbClr val="FFFFFF"/>
                </a:solidFill>
                <a:latin typeface="Barlow SemiCondensed"/>
              </a:rPr>
              <a:t>elit</a:t>
            </a:r>
            <a:r>
              <a:rPr lang="en-US" sz="1690" spc="87" dirty="0">
                <a:solidFill>
                  <a:srgbClr val="FFFFFF"/>
                </a:solidFill>
                <a:latin typeface="Barlow SemiCondensed"/>
              </a:rPr>
              <a:t>, sed do </a:t>
            </a:r>
            <a:r>
              <a:rPr lang="en-US" sz="1690" spc="87" dirty="0" err="1">
                <a:solidFill>
                  <a:srgbClr val="FFFFFF"/>
                </a:solidFill>
                <a:latin typeface="Barlow SemiCondensed"/>
              </a:rPr>
              <a:t>eiusmod</a:t>
            </a:r>
            <a:r>
              <a:rPr lang="en-US" sz="1690" spc="87" dirty="0">
                <a:solidFill>
                  <a:srgbClr val="FFFFFF"/>
                </a:solidFill>
                <a:latin typeface="Barlow SemiCondensed"/>
              </a:rPr>
              <a:t> </a:t>
            </a:r>
            <a:r>
              <a:rPr lang="en-US" sz="1690" spc="87" dirty="0" err="1">
                <a:solidFill>
                  <a:srgbClr val="FFFFFF"/>
                </a:solidFill>
                <a:latin typeface="Barlow SemiCondensed"/>
              </a:rPr>
              <a:t>tempor</a:t>
            </a:r>
            <a:r>
              <a:rPr lang="en-US" sz="1690" spc="87" dirty="0">
                <a:solidFill>
                  <a:srgbClr val="FFFFFF"/>
                </a:solidFill>
                <a:latin typeface="Barlow SemiCondensed"/>
              </a:rPr>
              <a:t> </a:t>
            </a:r>
            <a:r>
              <a:rPr lang="en-US" sz="1690" spc="87" dirty="0" err="1">
                <a:solidFill>
                  <a:srgbClr val="FFFFFF"/>
                </a:solidFill>
                <a:latin typeface="Barlow SemiCondensed"/>
              </a:rPr>
              <a:t>incididunt</a:t>
            </a:r>
            <a:r>
              <a:rPr lang="en-US" sz="1690" spc="87" dirty="0">
                <a:solidFill>
                  <a:srgbClr val="FFFFFF"/>
                </a:solidFill>
                <a:latin typeface="Barlow SemiCondensed"/>
              </a:rPr>
              <a:t> </a:t>
            </a:r>
            <a:r>
              <a:rPr lang="en-US" sz="1690" spc="87" dirty="0" err="1">
                <a:solidFill>
                  <a:srgbClr val="FFFFFF"/>
                </a:solidFill>
                <a:latin typeface="Barlow SemiCondensed"/>
              </a:rPr>
              <a:t>ut</a:t>
            </a:r>
            <a:r>
              <a:rPr lang="en-US" sz="1690" spc="87" dirty="0">
                <a:solidFill>
                  <a:srgbClr val="FFFFFF"/>
                </a:solidFill>
                <a:latin typeface="Barlow SemiCondensed"/>
              </a:rPr>
              <a:t> labore et dolore.</a:t>
            </a:r>
          </a:p>
        </p:txBody>
      </p:sp>
      <p:grpSp>
        <p:nvGrpSpPr>
          <p:cNvPr id="19" name="Group 19"/>
          <p:cNvGrpSpPr/>
          <p:nvPr/>
        </p:nvGrpSpPr>
        <p:grpSpPr>
          <a:xfrm>
            <a:off x="11310541" y="2171700"/>
            <a:ext cx="5049172" cy="1345221"/>
            <a:chOff x="0" y="0"/>
            <a:chExt cx="1329823" cy="354297"/>
          </a:xfrm>
        </p:grpSpPr>
        <p:sp>
          <p:nvSpPr>
            <p:cNvPr id="20" name="Freeform 20"/>
            <p:cNvSpPr/>
            <p:nvPr/>
          </p:nvSpPr>
          <p:spPr>
            <a:xfrm>
              <a:off x="0" y="0"/>
              <a:ext cx="1329823" cy="354297"/>
            </a:xfrm>
            <a:custGeom>
              <a:avLst/>
              <a:gdLst/>
              <a:ahLst/>
              <a:cxnLst/>
              <a:rect l="l" t="t" r="r" b="b"/>
              <a:pathLst>
                <a:path w="1329823" h="354297">
                  <a:moveTo>
                    <a:pt x="0" y="0"/>
                  </a:moveTo>
                  <a:lnTo>
                    <a:pt x="1126623" y="0"/>
                  </a:lnTo>
                  <a:lnTo>
                    <a:pt x="1329823" y="177148"/>
                  </a:lnTo>
                  <a:lnTo>
                    <a:pt x="1126623" y="354297"/>
                  </a:lnTo>
                  <a:lnTo>
                    <a:pt x="0" y="354297"/>
                  </a:lnTo>
                  <a:lnTo>
                    <a:pt x="203200" y="177148"/>
                  </a:lnTo>
                  <a:lnTo>
                    <a:pt x="0" y="0"/>
                  </a:lnTo>
                  <a:close/>
                </a:path>
              </a:pathLst>
            </a:custGeom>
            <a:solidFill>
              <a:srgbClr val="53BF9D"/>
            </a:solidFill>
          </p:spPr>
        </p:sp>
        <p:sp>
          <p:nvSpPr>
            <p:cNvPr id="21" name="TextBox 21"/>
            <p:cNvSpPr txBox="1"/>
            <p:nvPr/>
          </p:nvSpPr>
          <p:spPr>
            <a:xfrm>
              <a:off x="177800" y="-38100"/>
              <a:ext cx="558800" cy="444500"/>
            </a:xfrm>
            <a:prstGeom prst="rect">
              <a:avLst/>
            </a:prstGeom>
          </p:spPr>
          <p:txBody>
            <a:bodyPr lIns="50800" tIns="50800" rIns="50800" bIns="50800" rtlCol="0" anchor="ctr"/>
            <a:lstStyle/>
            <a:p>
              <a:pPr algn="ctr">
                <a:lnSpc>
                  <a:spcPts val="2823"/>
                </a:lnSpc>
              </a:pPr>
              <a:endParaRPr/>
            </a:p>
          </p:txBody>
        </p:sp>
      </p:grpSp>
      <p:sp>
        <p:nvSpPr>
          <p:cNvPr id="22" name="TextBox 22"/>
          <p:cNvSpPr txBox="1"/>
          <p:nvPr/>
        </p:nvSpPr>
        <p:spPr>
          <a:xfrm>
            <a:off x="8826437" y="2512847"/>
            <a:ext cx="2075533" cy="662926"/>
          </a:xfrm>
          <a:prstGeom prst="rect">
            <a:avLst/>
          </a:prstGeom>
        </p:spPr>
        <p:txBody>
          <a:bodyPr wrap="square" lIns="0" tIns="0" rIns="0" bIns="0" rtlCol="0" anchor="t">
            <a:spAutoFit/>
          </a:bodyPr>
          <a:lstStyle/>
          <a:p>
            <a:pPr algn="ctr">
              <a:lnSpc>
                <a:spcPts val="5460"/>
              </a:lnSpc>
            </a:pPr>
            <a:r>
              <a:rPr lang="en-US" sz="3900" dirty="0">
                <a:solidFill>
                  <a:srgbClr val="F9F8F8"/>
                </a:solidFill>
                <a:latin typeface="Canva Sans Bold"/>
              </a:rPr>
              <a:t>Present</a:t>
            </a:r>
          </a:p>
        </p:txBody>
      </p:sp>
      <p:sp>
        <p:nvSpPr>
          <p:cNvPr id="23" name="TextBox 23"/>
          <p:cNvSpPr txBox="1"/>
          <p:nvPr/>
        </p:nvSpPr>
        <p:spPr>
          <a:xfrm>
            <a:off x="3710103" y="2512847"/>
            <a:ext cx="1961255" cy="662926"/>
          </a:xfrm>
          <a:prstGeom prst="rect">
            <a:avLst/>
          </a:prstGeom>
        </p:spPr>
        <p:txBody>
          <a:bodyPr wrap="square" lIns="0" tIns="0" rIns="0" bIns="0" rtlCol="0" anchor="t">
            <a:spAutoFit/>
          </a:bodyPr>
          <a:lstStyle/>
          <a:p>
            <a:pPr algn="ctr">
              <a:lnSpc>
                <a:spcPts val="5460"/>
              </a:lnSpc>
            </a:pPr>
            <a:r>
              <a:rPr lang="en-US" sz="3900" dirty="0">
                <a:solidFill>
                  <a:srgbClr val="F9F8F8"/>
                </a:solidFill>
                <a:latin typeface="Canva Sans Bold"/>
              </a:rPr>
              <a:t>Reflect</a:t>
            </a:r>
          </a:p>
        </p:txBody>
      </p:sp>
      <p:sp>
        <p:nvSpPr>
          <p:cNvPr id="24" name="TextBox 24"/>
          <p:cNvSpPr txBox="1"/>
          <p:nvPr/>
        </p:nvSpPr>
        <p:spPr>
          <a:xfrm>
            <a:off x="13475629" y="2512847"/>
            <a:ext cx="1263379" cy="662926"/>
          </a:xfrm>
          <a:prstGeom prst="rect">
            <a:avLst/>
          </a:prstGeom>
        </p:spPr>
        <p:txBody>
          <a:bodyPr wrap="square" lIns="0" tIns="0" rIns="0" bIns="0" rtlCol="0" anchor="t">
            <a:spAutoFit/>
          </a:bodyPr>
          <a:lstStyle/>
          <a:p>
            <a:pPr algn="ctr">
              <a:lnSpc>
                <a:spcPts val="5460"/>
              </a:lnSpc>
            </a:pPr>
            <a:r>
              <a:rPr lang="en-US" sz="3900" dirty="0">
                <a:solidFill>
                  <a:srgbClr val="F9F8F8"/>
                </a:solidFill>
                <a:latin typeface="Canva Sans Bold"/>
              </a:rPr>
              <a:t>Map</a:t>
            </a:r>
          </a:p>
        </p:txBody>
      </p:sp>
      <p:pic>
        <p:nvPicPr>
          <p:cNvPr id="25" name="Picture 25"/>
          <p:cNvPicPr>
            <a:picLocks noChangeAspect="1"/>
          </p:cNvPicPr>
          <p:nvPr/>
        </p:nvPicPr>
        <p:blipFill>
          <a:blip r:embed="rId5"/>
          <a:srcRect/>
          <a:stretch>
            <a:fillRect/>
          </a:stretch>
        </p:blipFill>
        <p:spPr>
          <a:xfrm>
            <a:off x="16358412" y="578256"/>
            <a:ext cx="900888" cy="900888"/>
          </a:xfrm>
          <a:prstGeom prst="rect">
            <a:avLst/>
          </a:prstGeom>
        </p:spPr>
      </p:pic>
      <p:sp>
        <p:nvSpPr>
          <p:cNvPr id="26" name="TextBox 26"/>
          <p:cNvSpPr txBox="1"/>
          <p:nvPr/>
        </p:nvSpPr>
        <p:spPr>
          <a:xfrm>
            <a:off x="12287482" y="9774586"/>
            <a:ext cx="4094113" cy="434734"/>
          </a:xfrm>
          <a:prstGeom prst="rect">
            <a:avLst/>
          </a:prstGeom>
        </p:spPr>
        <p:txBody>
          <a:bodyPr lIns="0" tIns="0" rIns="0" bIns="0" rtlCol="0" anchor="t">
            <a:spAutoFit/>
          </a:bodyPr>
          <a:lstStyle/>
          <a:p>
            <a:pPr algn="ctr">
              <a:lnSpc>
                <a:spcPts val="3920"/>
              </a:lnSpc>
            </a:pPr>
            <a:r>
              <a:rPr lang="en-US" dirty="0">
                <a:solidFill>
                  <a:srgbClr val="000000"/>
                </a:solidFill>
                <a:latin typeface="Canva Sans Bold"/>
              </a:rPr>
              <a:t>www.strategypunk.com</a:t>
            </a:r>
          </a:p>
        </p:txBody>
      </p:sp>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5172972" y="8699310"/>
            <a:ext cx="1750504" cy="4114800"/>
          </a:xfrm>
          <a:prstGeom prst="rect">
            <a:avLst/>
          </a:prstGeom>
        </p:spPr>
      </p:pic>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8208194" y="-2551652"/>
            <a:ext cx="1750504" cy="4114800"/>
          </a:xfrm>
          <a:prstGeom prst="rect">
            <a:avLst/>
          </a:prstGeom>
        </p:spPr>
      </p:pic>
      <p:sp>
        <p:nvSpPr>
          <p:cNvPr id="29" name="TextBox 29"/>
          <p:cNvSpPr txBox="1"/>
          <p:nvPr/>
        </p:nvSpPr>
        <p:spPr>
          <a:xfrm>
            <a:off x="2212168" y="974960"/>
            <a:ext cx="14146244" cy="903592"/>
          </a:xfrm>
          <a:prstGeom prst="rect">
            <a:avLst/>
          </a:prstGeom>
        </p:spPr>
        <p:txBody>
          <a:bodyPr lIns="0" tIns="0" rIns="0" bIns="0" rtlCol="0" anchor="t">
            <a:spAutoFit/>
          </a:bodyPr>
          <a:lstStyle/>
          <a:p>
            <a:pPr algn="ctr">
              <a:lnSpc>
                <a:spcPts val="7420"/>
              </a:lnSpc>
            </a:pPr>
            <a:r>
              <a:rPr lang="en-US" sz="5300" dirty="0">
                <a:solidFill>
                  <a:srgbClr val="000000"/>
                </a:solidFill>
                <a:latin typeface="Canva Sans Bold"/>
              </a:rPr>
              <a:t>RPM - Status Update Framework</a:t>
            </a:r>
          </a:p>
        </p:txBody>
      </p:sp>
      <p:pic>
        <p:nvPicPr>
          <p:cNvPr id="30" name="Picture 3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07791" y="2415770"/>
            <a:ext cx="857080" cy="857080"/>
          </a:xfrm>
          <a:prstGeom prst="rect">
            <a:avLst/>
          </a:prstGeom>
        </p:spPr>
      </p:pic>
      <p:pic>
        <p:nvPicPr>
          <p:cNvPr id="31" name="Picture 3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68324" y="2415770"/>
            <a:ext cx="857080" cy="857080"/>
          </a:xfrm>
          <a:prstGeom prst="rect">
            <a:avLst/>
          </a:prstGeom>
        </p:spPr>
      </p:pic>
      <p:pic>
        <p:nvPicPr>
          <p:cNvPr id="32" name="Picture 3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320307" y="2415770"/>
            <a:ext cx="857080" cy="857080"/>
          </a:xfrm>
          <a:prstGeom prst="rect">
            <a:avLst/>
          </a:prstGeom>
        </p:spPr>
      </p:pic>
      <p:graphicFrame>
        <p:nvGraphicFramePr>
          <p:cNvPr id="33" name="Tabelle 33">
            <a:extLst>
              <a:ext uri="{FF2B5EF4-FFF2-40B4-BE49-F238E27FC236}">
                <a16:creationId xmlns:a16="http://schemas.microsoft.com/office/drawing/2014/main" id="{E3DB8C01-B0F8-A540-E89F-55A3C29EEFDB}"/>
              </a:ext>
            </a:extLst>
          </p:cNvPr>
          <p:cNvGraphicFramePr>
            <a:graphicFrameLocks noGrp="1"/>
          </p:cNvGraphicFramePr>
          <p:nvPr>
            <p:extLst>
              <p:ext uri="{D42A27DB-BD31-4B8C-83A1-F6EECF244321}">
                <p14:modId xmlns:p14="http://schemas.microsoft.com/office/powerpoint/2010/main" val="909345463"/>
              </p:ext>
            </p:extLst>
          </p:nvPr>
        </p:nvGraphicFramePr>
        <p:xfrm>
          <a:off x="2236891" y="3771900"/>
          <a:ext cx="4316309" cy="2565144"/>
        </p:xfrm>
        <a:graphic>
          <a:graphicData uri="http://schemas.openxmlformats.org/drawingml/2006/table">
            <a:tbl>
              <a:tblPr firstRow="1" bandRow="1">
                <a:tableStyleId>{5C22544A-7EE6-4342-B048-85BDC9FD1C3A}</a:tableStyleId>
              </a:tblPr>
              <a:tblGrid>
                <a:gridCol w="4316309">
                  <a:extLst>
                    <a:ext uri="{9D8B030D-6E8A-4147-A177-3AD203B41FA5}">
                      <a16:colId xmlns:a16="http://schemas.microsoft.com/office/drawing/2014/main" val="2703149130"/>
                    </a:ext>
                  </a:extLst>
                </a:gridCol>
              </a:tblGrid>
              <a:tr h="2565144">
                <a:tc>
                  <a:txBody>
                    <a:bodyPr/>
                    <a:lstStyle/>
                    <a:p>
                      <a:pPr marL="0" indent="0" algn="l">
                        <a:lnSpc>
                          <a:spcPct val="150000"/>
                        </a:lnSpc>
                        <a:spcAft>
                          <a:spcPts val="600"/>
                        </a:spcAft>
                        <a:buFont typeface="Arial" panose="020B0604020202020204" pitchFamily="34" charset="0"/>
                        <a:buNone/>
                      </a:pPr>
                      <a:r>
                        <a:rPr lang="en-US" sz="2000" dirty="0">
                          <a:solidFill>
                            <a:schemeClr val="tx1"/>
                          </a:solidFill>
                          <a:latin typeface="Arial" panose="020B0604020202020204" pitchFamily="34" charset="0"/>
                          <a:cs typeface="Arial" panose="020B0604020202020204" pitchFamily="34" charset="0"/>
                        </a:rPr>
                        <a:t>Reflect on the progress made</a:t>
                      </a:r>
                    </a:p>
                    <a:p>
                      <a:pPr marL="0" indent="0" algn="l">
                        <a:lnSpc>
                          <a:spcPct val="150000"/>
                        </a:lnSpc>
                        <a:buFont typeface="Arial" panose="020B0604020202020204" pitchFamily="34" charset="0"/>
                        <a:buNone/>
                      </a:pPr>
                      <a:r>
                        <a:rPr lang="en-US" sz="1600" b="0" dirty="0">
                          <a:solidFill>
                            <a:schemeClr val="tx1"/>
                          </a:solidFill>
                          <a:latin typeface="Arial" panose="020B0604020202020204" pitchFamily="34" charset="0"/>
                          <a:cs typeface="Arial" panose="020B0604020202020204" pitchFamily="34" charset="0"/>
                        </a:rPr>
                        <a:t>Begin your status update by summarizing the key activities, milestones, or achievements that have been completed since the last update. Be specific and use data or metrics to support your claims. </a:t>
                      </a:r>
                      <a:endParaRPr lang="de-DE"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5083042"/>
                  </a:ext>
                </a:extLst>
              </a:tr>
            </a:tbl>
          </a:graphicData>
        </a:graphic>
      </p:graphicFrame>
      <p:graphicFrame>
        <p:nvGraphicFramePr>
          <p:cNvPr id="34" name="Tabelle 33">
            <a:extLst>
              <a:ext uri="{FF2B5EF4-FFF2-40B4-BE49-F238E27FC236}">
                <a16:creationId xmlns:a16="http://schemas.microsoft.com/office/drawing/2014/main" id="{F5DA2FF6-DAD8-3B57-027A-A08ECC46B74F}"/>
              </a:ext>
            </a:extLst>
          </p:cNvPr>
          <p:cNvGraphicFramePr>
            <a:graphicFrameLocks noGrp="1"/>
          </p:cNvGraphicFramePr>
          <p:nvPr>
            <p:extLst>
              <p:ext uri="{D42A27DB-BD31-4B8C-83A1-F6EECF244321}">
                <p14:modId xmlns:p14="http://schemas.microsoft.com/office/powerpoint/2010/main" val="2726519765"/>
              </p:ext>
            </p:extLst>
          </p:nvPr>
        </p:nvGraphicFramePr>
        <p:xfrm>
          <a:off x="6794337" y="3771898"/>
          <a:ext cx="4316309" cy="2565143"/>
        </p:xfrm>
        <a:graphic>
          <a:graphicData uri="http://schemas.openxmlformats.org/drawingml/2006/table">
            <a:tbl>
              <a:tblPr firstRow="1" bandRow="1">
                <a:tableStyleId>{5C22544A-7EE6-4342-B048-85BDC9FD1C3A}</a:tableStyleId>
              </a:tblPr>
              <a:tblGrid>
                <a:gridCol w="4316309">
                  <a:extLst>
                    <a:ext uri="{9D8B030D-6E8A-4147-A177-3AD203B41FA5}">
                      <a16:colId xmlns:a16="http://schemas.microsoft.com/office/drawing/2014/main" val="2703149130"/>
                    </a:ext>
                  </a:extLst>
                </a:gridCol>
              </a:tblGrid>
              <a:tr h="2565143">
                <a:tc>
                  <a:txBody>
                    <a:bodyPr/>
                    <a:lstStyle/>
                    <a:p>
                      <a:pPr marL="0" indent="0" algn="l">
                        <a:lnSpc>
                          <a:spcPct val="150000"/>
                        </a:lnSpc>
                        <a:spcAft>
                          <a:spcPts val="600"/>
                        </a:spcAft>
                        <a:buFont typeface="Arial" panose="020B0604020202020204" pitchFamily="34" charset="0"/>
                        <a:buNone/>
                      </a:pPr>
                      <a:r>
                        <a:rPr lang="en-US" sz="2000" dirty="0">
                          <a:solidFill>
                            <a:schemeClr val="tx1"/>
                          </a:solidFill>
                          <a:latin typeface="Arial" panose="020B0604020202020204" pitchFamily="34" charset="0"/>
                          <a:cs typeface="Arial" panose="020B0604020202020204" pitchFamily="34" charset="0"/>
                        </a:rPr>
                        <a:t>Discuss current status </a:t>
                      </a:r>
                    </a:p>
                    <a:p>
                      <a:pPr marL="0" indent="0" algn="l">
                        <a:lnSpc>
                          <a:spcPct val="150000"/>
                        </a:lnSpc>
                        <a:spcAft>
                          <a:spcPts val="600"/>
                        </a:spcAft>
                        <a:buFont typeface="Arial" panose="020B0604020202020204" pitchFamily="34" charset="0"/>
                        <a:buNone/>
                      </a:pPr>
                      <a:r>
                        <a:rPr lang="en-US" sz="1600" b="0" dirty="0">
                          <a:solidFill>
                            <a:schemeClr val="tx1"/>
                          </a:solidFill>
                          <a:latin typeface="Arial" panose="020B0604020202020204" pitchFamily="34" charset="0"/>
                          <a:cs typeface="Arial" panose="020B0604020202020204" pitchFamily="34" charset="0"/>
                        </a:rPr>
                        <a:t>Provide a snapshot of the project's current status. This should include updates on ongoing activities, current challenges, and any adjustments made to the project plan.</a:t>
                      </a:r>
                      <a:endParaRPr lang="de-DE"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5083042"/>
                  </a:ext>
                </a:extLst>
              </a:tr>
            </a:tbl>
          </a:graphicData>
        </a:graphic>
      </p:graphicFrame>
      <p:graphicFrame>
        <p:nvGraphicFramePr>
          <p:cNvPr id="35" name="Tabelle 34">
            <a:extLst>
              <a:ext uri="{FF2B5EF4-FFF2-40B4-BE49-F238E27FC236}">
                <a16:creationId xmlns:a16="http://schemas.microsoft.com/office/drawing/2014/main" id="{FC99C851-5C73-D013-7CEA-4C53588CE4DA}"/>
              </a:ext>
            </a:extLst>
          </p:cNvPr>
          <p:cNvGraphicFramePr>
            <a:graphicFrameLocks noGrp="1"/>
          </p:cNvGraphicFramePr>
          <p:nvPr>
            <p:extLst>
              <p:ext uri="{D42A27DB-BD31-4B8C-83A1-F6EECF244321}">
                <p14:modId xmlns:p14="http://schemas.microsoft.com/office/powerpoint/2010/main" val="3560927775"/>
              </p:ext>
            </p:extLst>
          </p:nvPr>
        </p:nvGraphicFramePr>
        <p:xfrm>
          <a:off x="11351783" y="3771899"/>
          <a:ext cx="4316309" cy="2565142"/>
        </p:xfrm>
        <a:graphic>
          <a:graphicData uri="http://schemas.openxmlformats.org/drawingml/2006/table">
            <a:tbl>
              <a:tblPr firstRow="1" bandRow="1">
                <a:tableStyleId>{5C22544A-7EE6-4342-B048-85BDC9FD1C3A}</a:tableStyleId>
              </a:tblPr>
              <a:tblGrid>
                <a:gridCol w="4316309">
                  <a:extLst>
                    <a:ext uri="{9D8B030D-6E8A-4147-A177-3AD203B41FA5}">
                      <a16:colId xmlns:a16="http://schemas.microsoft.com/office/drawing/2014/main" val="2703149130"/>
                    </a:ext>
                  </a:extLst>
                </a:gridCol>
              </a:tblGrid>
              <a:tr h="2565142">
                <a:tc>
                  <a:txBody>
                    <a:bodyPr/>
                    <a:lstStyle/>
                    <a:p>
                      <a:pPr marL="0" indent="0" algn="l">
                        <a:lnSpc>
                          <a:spcPct val="150000"/>
                        </a:lnSpc>
                        <a:spcAft>
                          <a:spcPts val="600"/>
                        </a:spcAft>
                        <a:buFont typeface="Arial" panose="020B0604020202020204" pitchFamily="34" charset="0"/>
                        <a:buNone/>
                      </a:pPr>
                      <a:r>
                        <a:rPr lang="en-US" sz="2000" dirty="0">
                          <a:solidFill>
                            <a:schemeClr val="tx1"/>
                          </a:solidFill>
                          <a:latin typeface="Arial" panose="020B0604020202020204" pitchFamily="34" charset="0"/>
                          <a:cs typeface="Arial" panose="020B0604020202020204" pitchFamily="34" charset="0"/>
                        </a:rPr>
                        <a:t>Outline upcoming plans </a:t>
                      </a:r>
                    </a:p>
                    <a:p>
                      <a:pPr marL="0" indent="0" algn="l">
                        <a:lnSpc>
                          <a:spcPct val="150000"/>
                        </a:lnSpc>
                        <a:spcAft>
                          <a:spcPts val="600"/>
                        </a:spcAft>
                        <a:buFont typeface="Arial" panose="020B0604020202020204" pitchFamily="34" charset="0"/>
                        <a:buNone/>
                      </a:pPr>
                      <a:r>
                        <a:rPr lang="en-US" sz="1600" b="0" dirty="0">
                          <a:solidFill>
                            <a:schemeClr val="tx1"/>
                          </a:solidFill>
                          <a:latin typeface="Arial" panose="020B0604020202020204" pitchFamily="34" charset="0"/>
                          <a:cs typeface="Arial" panose="020B0604020202020204" pitchFamily="34" charset="0"/>
                        </a:rPr>
                        <a:t>Look ahead to the future and share your plans for upcoming activities, milestones, or project phases. This section should create a sense of anticipation and provide a clear roadmap for stakeholders.</a:t>
                      </a:r>
                      <a:endParaRPr lang="de-DE"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5083042"/>
                  </a:ext>
                </a:extLst>
              </a:tr>
            </a:tbl>
          </a:graphicData>
        </a:graphic>
      </p:graphicFrame>
      <p:graphicFrame>
        <p:nvGraphicFramePr>
          <p:cNvPr id="38" name="Tabelle 33">
            <a:extLst>
              <a:ext uri="{FF2B5EF4-FFF2-40B4-BE49-F238E27FC236}">
                <a16:creationId xmlns:a16="http://schemas.microsoft.com/office/drawing/2014/main" id="{3EAAB074-4A12-4B3D-A39A-C4A0A7777647}"/>
              </a:ext>
            </a:extLst>
          </p:cNvPr>
          <p:cNvGraphicFramePr>
            <a:graphicFrameLocks noGrp="1"/>
          </p:cNvGraphicFramePr>
          <p:nvPr>
            <p:extLst>
              <p:ext uri="{D42A27DB-BD31-4B8C-83A1-F6EECF244321}">
                <p14:modId xmlns:p14="http://schemas.microsoft.com/office/powerpoint/2010/main" val="3642756029"/>
              </p:ext>
            </p:extLst>
          </p:nvPr>
        </p:nvGraphicFramePr>
        <p:xfrm>
          <a:off x="2236890" y="6461127"/>
          <a:ext cx="4316309" cy="3215440"/>
        </p:xfrm>
        <a:graphic>
          <a:graphicData uri="http://schemas.openxmlformats.org/drawingml/2006/table">
            <a:tbl>
              <a:tblPr firstRow="1" bandRow="1">
                <a:tableStyleId>{5C22544A-7EE6-4342-B048-85BDC9FD1C3A}</a:tableStyleId>
              </a:tblPr>
              <a:tblGrid>
                <a:gridCol w="4316309">
                  <a:extLst>
                    <a:ext uri="{9D8B030D-6E8A-4147-A177-3AD203B41FA5}">
                      <a16:colId xmlns:a16="http://schemas.microsoft.com/office/drawing/2014/main" val="2703149130"/>
                    </a:ext>
                  </a:extLst>
                </a:gridCol>
              </a:tblGrid>
              <a:tr h="3215440">
                <a:tc>
                  <a:txBody>
                    <a:bodyPr/>
                    <a:lstStyle/>
                    <a:p>
                      <a:pPr marL="0" indent="0" algn="l" defTabSz="914400" rtl="0" eaLnBrk="1" latinLnBrk="0" hangingPunct="1">
                        <a:lnSpc>
                          <a:spcPct val="150000"/>
                        </a:lnSpc>
                        <a:spcAft>
                          <a:spcPts val="600"/>
                        </a:spcAft>
                        <a:buFont typeface="Arial" panose="020B0604020202020204" pitchFamily="34" charset="0"/>
                        <a:buNone/>
                      </a:pPr>
                      <a:r>
                        <a:rPr lang="de-DE" sz="2000" b="1" kern="1200" dirty="0">
                          <a:solidFill>
                            <a:schemeClr val="tx1"/>
                          </a:solidFill>
                          <a:latin typeface="Arial" panose="020B0604020202020204" pitchFamily="34" charset="0"/>
                          <a:ea typeface="+mn-ea"/>
                          <a:cs typeface="Arial" panose="020B0604020202020204" pitchFamily="34" charset="0"/>
                        </a:rPr>
                        <a:t>This </a:t>
                      </a:r>
                      <a:r>
                        <a:rPr lang="de-DE" sz="2000" b="1" kern="1200" dirty="0" err="1">
                          <a:solidFill>
                            <a:schemeClr val="tx1"/>
                          </a:solidFill>
                          <a:latin typeface="Arial" panose="020B0604020202020204" pitchFamily="34" charset="0"/>
                          <a:ea typeface="+mn-ea"/>
                          <a:cs typeface="Arial" panose="020B0604020202020204" pitchFamily="34" charset="0"/>
                        </a:rPr>
                        <a:t>section</a:t>
                      </a:r>
                      <a:r>
                        <a:rPr lang="de-DE" sz="2000" b="1" kern="1200" dirty="0">
                          <a:solidFill>
                            <a:schemeClr val="tx1"/>
                          </a:solidFill>
                          <a:latin typeface="Arial" panose="020B0604020202020204" pitchFamily="34" charset="0"/>
                          <a:ea typeface="+mn-ea"/>
                          <a:cs typeface="Arial" panose="020B0604020202020204" pitchFamily="34" charset="0"/>
                        </a:rPr>
                        <a:t> </a:t>
                      </a:r>
                      <a:r>
                        <a:rPr lang="de-DE" sz="2000" b="1" kern="1200" dirty="0" err="1">
                          <a:solidFill>
                            <a:schemeClr val="tx1"/>
                          </a:solidFill>
                          <a:latin typeface="Arial" panose="020B0604020202020204" pitchFamily="34" charset="0"/>
                          <a:ea typeface="+mn-ea"/>
                          <a:cs typeface="Arial" panose="020B0604020202020204" pitchFamily="34" charset="0"/>
                        </a:rPr>
                        <a:t>should</a:t>
                      </a:r>
                      <a:r>
                        <a:rPr lang="de-DE" sz="2000" b="1" kern="1200" dirty="0">
                          <a:solidFill>
                            <a:schemeClr val="tx1"/>
                          </a:solidFill>
                          <a:latin typeface="Arial" panose="020B0604020202020204" pitchFamily="34" charset="0"/>
                          <a:ea typeface="+mn-ea"/>
                          <a:cs typeface="Arial" panose="020B0604020202020204" pitchFamily="34" charset="0"/>
                        </a:rPr>
                        <a:t> </a:t>
                      </a:r>
                      <a:r>
                        <a:rPr lang="de-DE" sz="2000" b="1" kern="1200" dirty="0" err="1">
                          <a:solidFill>
                            <a:schemeClr val="tx1"/>
                          </a:solidFill>
                          <a:latin typeface="Arial" panose="020B0604020202020204" pitchFamily="34" charset="0"/>
                          <a:ea typeface="+mn-ea"/>
                          <a:cs typeface="Arial" panose="020B0604020202020204" pitchFamily="34" charset="0"/>
                        </a:rPr>
                        <a:t>include</a:t>
                      </a:r>
                      <a:endParaRPr lang="en-US" sz="2000" b="1" kern="1200" dirty="0">
                        <a:solidFill>
                          <a:schemeClr val="tx1"/>
                        </a:solidFill>
                        <a:latin typeface="Arial" panose="020B0604020202020204" pitchFamily="34" charset="0"/>
                        <a:ea typeface="+mn-ea"/>
                        <a:cs typeface="Arial" panose="020B0604020202020204" pitchFamily="34" charset="0"/>
                      </a:endParaRP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Completed tasks and milestones</a:t>
                      </a: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Key learnings and insights </a:t>
                      </a: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Challenges encountered and resolved </a:t>
                      </a: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Stakeholder feedback received and addressed</a:t>
                      </a:r>
                      <a:endParaRPr lang="de-DE" sz="16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09908020"/>
                  </a:ext>
                </a:extLst>
              </a:tr>
            </a:tbl>
          </a:graphicData>
        </a:graphic>
      </p:graphicFrame>
      <p:graphicFrame>
        <p:nvGraphicFramePr>
          <p:cNvPr id="39" name="Tabelle 38">
            <a:extLst>
              <a:ext uri="{FF2B5EF4-FFF2-40B4-BE49-F238E27FC236}">
                <a16:creationId xmlns:a16="http://schemas.microsoft.com/office/drawing/2014/main" id="{070611F2-EBB5-D26E-2FA6-6B5FE713FF56}"/>
              </a:ext>
            </a:extLst>
          </p:cNvPr>
          <p:cNvGraphicFramePr>
            <a:graphicFrameLocks noGrp="1"/>
          </p:cNvGraphicFramePr>
          <p:nvPr>
            <p:extLst>
              <p:ext uri="{D42A27DB-BD31-4B8C-83A1-F6EECF244321}">
                <p14:modId xmlns:p14="http://schemas.microsoft.com/office/powerpoint/2010/main" val="771239231"/>
              </p:ext>
            </p:extLst>
          </p:nvPr>
        </p:nvGraphicFramePr>
        <p:xfrm>
          <a:off x="6783517" y="6461124"/>
          <a:ext cx="4316309" cy="3215443"/>
        </p:xfrm>
        <a:graphic>
          <a:graphicData uri="http://schemas.openxmlformats.org/drawingml/2006/table">
            <a:tbl>
              <a:tblPr firstRow="1" bandRow="1">
                <a:tableStyleId>{5C22544A-7EE6-4342-B048-85BDC9FD1C3A}</a:tableStyleId>
              </a:tblPr>
              <a:tblGrid>
                <a:gridCol w="4316309">
                  <a:extLst>
                    <a:ext uri="{9D8B030D-6E8A-4147-A177-3AD203B41FA5}">
                      <a16:colId xmlns:a16="http://schemas.microsoft.com/office/drawing/2014/main" val="2703149130"/>
                    </a:ext>
                  </a:extLst>
                </a:gridCol>
              </a:tblGrid>
              <a:tr h="3215443">
                <a:tc>
                  <a:txBody>
                    <a:bodyPr/>
                    <a:lstStyle/>
                    <a:p>
                      <a:pPr marL="0" indent="0" algn="l" defTabSz="914400" rtl="0" eaLnBrk="1" latinLnBrk="0" hangingPunct="1">
                        <a:lnSpc>
                          <a:spcPct val="150000"/>
                        </a:lnSpc>
                        <a:spcAft>
                          <a:spcPts val="600"/>
                        </a:spcAft>
                        <a:buFont typeface="Arial" panose="020B0604020202020204" pitchFamily="34" charset="0"/>
                        <a:buNone/>
                      </a:pPr>
                      <a:r>
                        <a:rPr lang="de-DE" sz="2000" b="1" kern="1200" dirty="0">
                          <a:solidFill>
                            <a:schemeClr val="tx1"/>
                          </a:solidFill>
                          <a:latin typeface="Arial" panose="020B0604020202020204" pitchFamily="34" charset="0"/>
                          <a:ea typeface="+mn-ea"/>
                          <a:cs typeface="Arial" panose="020B0604020202020204" pitchFamily="34" charset="0"/>
                        </a:rPr>
                        <a:t>This </a:t>
                      </a:r>
                      <a:r>
                        <a:rPr lang="de-DE" sz="2000" b="1" kern="1200" dirty="0" err="1">
                          <a:solidFill>
                            <a:schemeClr val="tx1"/>
                          </a:solidFill>
                          <a:latin typeface="Arial" panose="020B0604020202020204" pitchFamily="34" charset="0"/>
                          <a:ea typeface="+mn-ea"/>
                          <a:cs typeface="Arial" panose="020B0604020202020204" pitchFamily="34" charset="0"/>
                        </a:rPr>
                        <a:t>section</a:t>
                      </a:r>
                      <a:r>
                        <a:rPr lang="de-DE" sz="2000" b="1" kern="1200" dirty="0">
                          <a:solidFill>
                            <a:schemeClr val="tx1"/>
                          </a:solidFill>
                          <a:latin typeface="Arial" panose="020B0604020202020204" pitchFamily="34" charset="0"/>
                          <a:ea typeface="+mn-ea"/>
                          <a:cs typeface="Arial" panose="020B0604020202020204" pitchFamily="34" charset="0"/>
                        </a:rPr>
                        <a:t> </a:t>
                      </a:r>
                      <a:r>
                        <a:rPr lang="de-DE" sz="2000" b="1" kern="1200" dirty="0" err="1">
                          <a:solidFill>
                            <a:schemeClr val="tx1"/>
                          </a:solidFill>
                          <a:latin typeface="Arial" panose="020B0604020202020204" pitchFamily="34" charset="0"/>
                          <a:ea typeface="+mn-ea"/>
                          <a:cs typeface="Arial" panose="020B0604020202020204" pitchFamily="34" charset="0"/>
                        </a:rPr>
                        <a:t>should</a:t>
                      </a:r>
                      <a:r>
                        <a:rPr lang="de-DE" sz="2000" b="1" kern="1200" dirty="0">
                          <a:solidFill>
                            <a:schemeClr val="tx1"/>
                          </a:solidFill>
                          <a:latin typeface="Arial" panose="020B0604020202020204" pitchFamily="34" charset="0"/>
                          <a:ea typeface="+mn-ea"/>
                          <a:cs typeface="Arial" panose="020B0604020202020204" pitchFamily="34" charset="0"/>
                        </a:rPr>
                        <a:t> </a:t>
                      </a:r>
                      <a:r>
                        <a:rPr lang="de-DE" sz="2000" b="1" kern="1200" dirty="0" err="1">
                          <a:solidFill>
                            <a:schemeClr val="tx1"/>
                          </a:solidFill>
                          <a:latin typeface="Arial" panose="020B0604020202020204" pitchFamily="34" charset="0"/>
                          <a:ea typeface="+mn-ea"/>
                          <a:cs typeface="Arial" panose="020B0604020202020204" pitchFamily="34" charset="0"/>
                        </a:rPr>
                        <a:t>include</a:t>
                      </a:r>
                      <a:endParaRPr lang="en-US" sz="2000" b="1" kern="1200" dirty="0">
                        <a:solidFill>
                          <a:schemeClr val="tx1"/>
                        </a:solidFill>
                        <a:latin typeface="Arial" panose="020B0604020202020204" pitchFamily="34" charset="0"/>
                        <a:ea typeface="+mn-ea"/>
                        <a:cs typeface="Arial" panose="020B0604020202020204" pitchFamily="34" charset="0"/>
                      </a:endParaRP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Current project phase and progress toward objectives</a:t>
                      </a: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Ongoing tasks and activities</a:t>
                      </a: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Any new or persisting challenges and steps taken to address them</a:t>
                      </a: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Updates on resource allocation and budget usage</a:t>
                      </a:r>
                      <a:endParaRPr lang="de-DE" sz="16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09908020"/>
                  </a:ext>
                </a:extLst>
              </a:tr>
            </a:tbl>
          </a:graphicData>
        </a:graphic>
      </p:graphicFrame>
      <p:graphicFrame>
        <p:nvGraphicFramePr>
          <p:cNvPr id="40" name="Tabelle 39">
            <a:extLst>
              <a:ext uri="{FF2B5EF4-FFF2-40B4-BE49-F238E27FC236}">
                <a16:creationId xmlns:a16="http://schemas.microsoft.com/office/drawing/2014/main" id="{8E683CF1-D479-6744-A4E0-D856FD5E6199}"/>
              </a:ext>
            </a:extLst>
          </p:cNvPr>
          <p:cNvGraphicFramePr>
            <a:graphicFrameLocks noGrp="1"/>
          </p:cNvGraphicFramePr>
          <p:nvPr>
            <p:extLst>
              <p:ext uri="{D42A27DB-BD31-4B8C-83A1-F6EECF244321}">
                <p14:modId xmlns:p14="http://schemas.microsoft.com/office/powerpoint/2010/main" val="178463753"/>
              </p:ext>
            </p:extLst>
          </p:nvPr>
        </p:nvGraphicFramePr>
        <p:xfrm>
          <a:off x="11351782" y="6461125"/>
          <a:ext cx="4316309" cy="3215443"/>
        </p:xfrm>
        <a:graphic>
          <a:graphicData uri="http://schemas.openxmlformats.org/drawingml/2006/table">
            <a:tbl>
              <a:tblPr firstRow="1" bandRow="1">
                <a:tableStyleId>{5C22544A-7EE6-4342-B048-85BDC9FD1C3A}</a:tableStyleId>
              </a:tblPr>
              <a:tblGrid>
                <a:gridCol w="4316309">
                  <a:extLst>
                    <a:ext uri="{9D8B030D-6E8A-4147-A177-3AD203B41FA5}">
                      <a16:colId xmlns:a16="http://schemas.microsoft.com/office/drawing/2014/main" val="2703149130"/>
                    </a:ext>
                  </a:extLst>
                </a:gridCol>
              </a:tblGrid>
              <a:tr h="3215443">
                <a:tc>
                  <a:txBody>
                    <a:bodyPr/>
                    <a:lstStyle/>
                    <a:p>
                      <a:pPr marL="0" indent="0" algn="l" defTabSz="914400" rtl="0" eaLnBrk="1" latinLnBrk="0" hangingPunct="1">
                        <a:lnSpc>
                          <a:spcPct val="150000"/>
                        </a:lnSpc>
                        <a:spcAft>
                          <a:spcPts val="600"/>
                        </a:spcAft>
                        <a:buFont typeface="Arial" panose="020B0604020202020204" pitchFamily="34" charset="0"/>
                        <a:buNone/>
                      </a:pPr>
                      <a:r>
                        <a:rPr lang="de-DE" sz="2000" b="1" kern="1200" dirty="0">
                          <a:solidFill>
                            <a:schemeClr val="tx1"/>
                          </a:solidFill>
                          <a:latin typeface="Arial" panose="020B0604020202020204" pitchFamily="34" charset="0"/>
                          <a:ea typeface="+mn-ea"/>
                          <a:cs typeface="Arial" panose="020B0604020202020204" pitchFamily="34" charset="0"/>
                        </a:rPr>
                        <a:t>This </a:t>
                      </a:r>
                      <a:r>
                        <a:rPr lang="de-DE" sz="2000" b="1" kern="1200" dirty="0" err="1">
                          <a:solidFill>
                            <a:schemeClr val="tx1"/>
                          </a:solidFill>
                          <a:latin typeface="Arial" panose="020B0604020202020204" pitchFamily="34" charset="0"/>
                          <a:ea typeface="+mn-ea"/>
                          <a:cs typeface="Arial" panose="020B0604020202020204" pitchFamily="34" charset="0"/>
                        </a:rPr>
                        <a:t>section</a:t>
                      </a:r>
                      <a:r>
                        <a:rPr lang="de-DE" sz="2000" b="1" kern="1200" dirty="0">
                          <a:solidFill>
                            <a:schemeClr val="tx1"/>
                          </a:solidFill>
                          <a:latin typeface="Arial" panose="020B0604020202020204" pitchFamily="34" charset="0"/>
                          <a:ea typeface="+mn-ea"/>
                          <a:cs typeface="Arial" panose="020B0604020202020204" pitchFamily="34" charset="0"/>
                        </a:rPr>
                        <a:t> </a:t>
                      </a:r>
                      <a:r>
                        <a:rPr lang="de-DE" sz="2000" b="1" kern="1200" dirty="0" err="1">
                          <a:solidFill>
                            <a:schemeClr val="tx1"/>
                          </a:solidFill>
                          <a:latin typeface="Arial" panose="020B0604020202020204" pitchFamily="34" charset="0"/>
                          <a:ea typeface="+mn-ea"/>
                          <a:cs typeface="Arial" panose="020B0604020202020204" pitchFamily="34" charset="0"/>
                        </a:rPr>
                        <a:t>should</a:t>
                      </a:r>
                      <a:r>
                        <a:rPr lang="de-DE" sz="2000" b="1" kern="1200" dirty="0">
                          <a:solidFill>
                            <a:schemeClr val="tx1"/>
                          </a:solidFill>
                          <a:latin typeface="Arial" panose="020B0604020202020204" pitchFamily="34" charset="0"/>
                          <a:ea typeface="+mn-ea"/>
                          <a:cs typeface="Arial" panose="020B0604020202020204" pitchFamily="34" charset="0"/>
                        </a:rPr>
                        <a:t> </a:t>
                      </a:r>
                      <a:r>
                        <a:rPr lang="de-DE" sz="2000" b="1" kern="1200" dirty="0" err="1">
                          <a:solidFill>
                            <a:schemeClr val="tx1"/>
                          </a:solidFill>
                          <a:latin typeface="Arial" panose="020B0604020202020204" pitchFamily="34" charset="0"/>
                          <a:ea typeface="+mn-ea"/>
                          <a:cs typeface="Arial" panose="020B0604020202020204" pitchFamily="34" charset="0"/>
                        </a:rPr>
                        <a:t>include</a:t>
                      </a:r>
                      <a:endParaRPr lang="en-US" sz="2000" b="1" kern="1200" dirty="0">
                        <a:solidFill>
                          <a:schemeClr val="tx1"/>
                        </a:solidFill>
                        <a:latin typeface="Arial" panose="020B0604020202020204" pitchFamily="34" charset="0"/>
                        <a:ea typeface="+mn-ea"/>
                        <a:cs typeface="Arial" panose="020B0604020202020204" pitchFamily="34" charset="0"/>
                      </a:endParaRP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Upcoming tasks, milestones, and deadlines</a:t>
                      </a: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Expected challenges and risk mitigation strategies</a:t>
                      </a: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Key decisions or approvals required from stakeholders</a:t>
                      </a:r>
                    </a:p>
                    <a:p>
                      <a:pPr marL="182563" indent="-182563">
                        <a:lnSpc>
                          <a:spcPct val="150000"/>
                        </a:lnSpc>
                        <a:buFont typeface="Arial" panose="020B0604020202020204" pitchFamily="34" charset="0"/>
                        <a:buChar char="•"/>
                      </a:pPr>
                      <a:r>
                        <a:rPr lang="en-US" sz="1600" b="0" i="0" kern="1200" dirty="0">
                          <a:solidFill>
                            <a:schemeClr val="tx1"/>
                          </a:solidFill>
                          <a:effectLst/>
                          <a:latin typeface="Arial" panose="020B0604020202020204" pitchFamily="34" charset="0"/>
                          <a:ea typeface="+mn-ea"/>
                          <a:cs typeface="Arial" panose="020B0604020202020204" pitchFamily="34" charset="0"/>
                        </a:rPr>
                        <a:t>Any anticipated changes to the project plan, scope, or budget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0990802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0448" y="7592966"/>
            <a:ext cx="2053200" cy="205320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306876"/>
              </a:solidFill>
            </a:ln>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399"/>
                </a:lnSpc>
              </a:pPr>
              <a:endParaRPr dirty="0"/>
            </a:p>
          </p:txBody>
        </p:sp>
      </p:grpSp>
      <p:grpSp>
        <p:nvGrpSpPr>
          <p:cNvPr id="5" name="Group 5"/>
          <p:cNvGrpSpPr/>
          <p:nvPr/>
        </p:nvGrpSpPr>
        <p:grpSpPr>
          <a:xfrm>
            <a:off x="1416284" y="-1119750"/>
            <a:ext cx="2053200" cy="2053200"/>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306876"/>
              </a:solidFill>
            </a:ln>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399"/>
                </a:lnSpc>
              </a:pPr>
              <a:endParaRPr dirty="0"/>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9100" y="-428643"/>
            <a:ext cx="1750504"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659346" y="7577511"/>
            <a:ext cx="1750504" cy="4114800"/>
          </a:xfrm>
          <a:prstGeom prst="rect">
            <a:avLst/>
          </a:prstGeom>
        </p:spPr>
      </p:pic>
      <p:grpSp>
        <p:nvGrpSpPr>
          <p:cNvPr id="10" name="Group 10"/>
          <p:cNvGrpSpPr/>
          <p:nvPr/>
        </p:nvGrpSpPr>
        <p:grpSpPr>
          <a:xfrm>
            <a:off x="2212168" y="2171700"/>
            <a:ext cx="5049172" cy="1345221"/>
            <a:chOff x="0" y="0"/>
            <a:chExt cx="1329823" cy="354297"/>
          </a:xfrm>
        </p:grpSpPr>
        <p:sp>
          <p:nvSpPr>
            <p:cNvPr id="11" name="Freeform 11"/>
            <p:cNvSpPr/>
            <p:nvPr/>
          </p:nvSpPr>
          <p:spPr>
            <a:xfrm>
              <a:off x="0" y="0"/>
              <a:ext cx="1329823" cy="354297"/>
            </a:xfrm>
            <a:custGeom>
              <a:avLst/>
              <a:gdLst/>
              <a:ahLst/>
              <a:cxnLst/>
              <a:rect l="l" t="t" r="r" b="b"/>
              <a:pathLst>
                <a:path w="1329823" h="354297">
                  <a:moveTo>
                    <a:pt x="1126623" y="0"/>
                  </a:moveTo>
                  <a:lnTo>
                    <a:pt x="0" y="0"/>
                  </a:lnTo>
                  <a:lnTo>
                    <a:pt x="0" y="354297"/>
                  </a:lnTo>
                  <a:lnTo>
                    <a:pt x="1126623" y="354297"/>
                  </a:lnTo>
                  <a:lnTo>
                    <a:pt x="1329823" y="177148"/>
                  </a:lnTo>
                  <a:lnTo>
                    <a:pt x="1126623" y="0"/>
                  </a:lnTo>
                  <a:close/>
                </a:path>
              </a:pathLst>
            </a:custGeom>
            <a:solidFill>
              <a:srgbClr val="BD4291"/>
            </a:solidFill>
          </p:spPr>
        </p:sp>
        <p:sp>
          <p:nvSpPr>
            <p:cNvPr id="12" name="TextBox 12"/>
            <p:cNvSpPr txBox="1"/>
            <p:nvPr/>
          </p:nvSpPr>
          <p:spPr>
            <a:xfrm>
              <a:off x="0" y="-38100"/>
              <a:ext cx="698500" cy="444500"/>
            </a:xfrm>
            <a:prstGeom prst="rect">
              <a:avLst/>
            </a:prstGeom>
          </p:spPr>
          <p:txBody>
            <a:bodyPr lIns="50800" tIns="50800" rIns="50800" bIns="50800" rtlCol="0" anchor="ctr"/>
            <a:lstStyle/>
            <a:p>
              <a:pPr algn="ctr">
                <a:lnSpc>
                  <a:spcPts val="2823"/>
                </a:lnSpc>
              </a:pPr>
              <a:endParaRPr dirty="0"/>
            </a:p>
          </p:txBody>
        </p:sp>
      </p:grpSp>
      <p:grpSp>
        <p:nvGrpSpPr>
          <p:cNvPr id="13" name="Group 13"/>
          <p:cNvGrpSpPr/>
          <p:nvPr/>
        </p:nvGrpSpPr>
        <p:grpSpPr>
          <a:xfrm>
            <a:off x="6762626" y="2171700"/>
            <a:ext cx="5046628" cy="1345221"/>
            <a:chOff x="0" y="0"/>
            <a:chExt cx="1329153" cy="354297"/>
          </a:xfrm>
        </p:grpSpPr>
        <p:sp>
          <p:nvSpPr>
            <p:cNvPr id="14" name="Freeform 14"/>
            <p:cNvSpPr/>
            <p:nvPr/>
          </p:nvSpPr>
          <p:spPr>
            <a:xfrm>
              <a:off x="0" y="0"/>
              <a:ext cx="1329153" cy="354297"/>
            </a:xfrm>
            <a:custGeom>
              <a:avLst/>
              <a:gdLst/>
              <a:ahLst/>
              <a:cxnLst/>
              <a:rect l="l" t="t" r="r" b="b"/>
              <a:pathLst>
                <a:path w="1329153" h="354297">
                  <a:moveTo>
                    <a:pt x="0" y="0"/>
                  </a:moveTo>
                  <a:lnTo>
                    <a:pt x="1125953" y="0"/>
                  </a:lnTo>
                  <a:lnTo>
                    <a:pt x="1329153" y="177148"/>
                  </a:lnTo>
                  <a:lnTo>
                    <a:pt x="1125953" y="354297"/>
                  </a:lnTo>
                  <a:lnTo>
                    <a:pt x="0" y="354297"/>
                  </a:lnTo>
                  <a:lnTo>
                    <a:pt x="203200" y="177148"/>
                  </a:lnTo>
                  <a:lnTo>
                    <a:pt x="0" y="0"/>
                  </a:lnTo>
                  <a:close/>
                </a:path>
              </a:pathLst>
            </a:custGeom>
            <a:solidFill>
              <a:srgbClr val="F94C66"/>
            </a:solidFill>
          </p:spPr>
        </p:sp>
        <p:sp>
          <p:nvSpPr>
            <p:cNvPr id="15" name="TextBox 15"/>
            <p:cNvSpPr txBox="1"/>
            <p:nvPr/>
          </p:nvSpPr>
          <p:spPr>
            <a:xfrm>
              <a:off x="177800" y="-38100"/>
              <a:ext cx="558800" cy="444500"/>
            </a:xfrm>
            <a:prstGeom prst="rect">
              <a:avLst/>
            </a:prstGeom>
          </p:spPr>
          <p:txBody>
            <a:bodyPr lIns="50800" tIns="50800" rIns="50800" bIns="50800" rtlCol="0" anchor="ctr"/>
            <a:lstStyle/>
            <a:p>
              <a:pPr algn="ctr">
                <a:lnSpc>
                  <a:spcPts val="2823"/>
                </a:lnSpc>
              </a:pPr>
              <a:endParaRPr dirty="0"/>
            </a:p>
          </p:txBody>
        </p:sp>
      </p:grpSp>
      <p:sp>
        <p:nvSpPr>
          <p:cNvPr id="16" name="TextBox 16"/>
          <p:cNvSpPr txBox="1"/>
          <p:nvPr/>
        </p:nvSpPr>
        <p:spPr>
          <a:xfrm>
            <a:off x="4157119" y="6752744"/>
            <a:ext cx="4039748" cy="398099"/>
          </a:xfrm>
          <a:prstGeom prst="rect">
            <a:avLst/>
          </a:prstGeom>
        </p:spPr>
        <p:txBody>
          <a:bodyPr lIns="0" tIns="0" rIns="0" bIns="0" rtlCol="0" anchor="t">
            <a:spAutoFit/>
          </a:bodyPr>
          <a:lstStyle/>
          <a:p>
            <a:pPr marL="0" lvl="1" indent="0">
              <a:lnSpc>
                <a:spcPts val="3254"/>
              </a:lnSpc>
              <a:spcBef>
                <a:spcPct val="0"/>
              </a:spcBef>
            </a:pPr>
            <a:r>
              <a:rPr lang="en-US" sz="2324" spc="74" dirty="0">
                <a:solidFill>
                  <a:srgbClr val="FFFFFF"/>
                </a:solidFill>
                <a:latin typeface="Barlow Medium Bold"/>
              </a:rPr>
              <a:t>Personalize communication</a:t>
            </a:r>
          </a:p>
        </p:txBody>
      </p:sp>
      <p:grpSp>
        <p:nvGrpSpPr>
          <p:cNvPr id="19" name="Group 19"/>
          <p:cNvGrpSpPr/>
          <p:nvPr/>
        </p:nvGrpSpPr>
        <p:grpSpPr>
          <a:xfrm>
            <a:off x="11310541" y="2171700"/>
            <a:ext cx="5049172" cy="1345221"/>
            <a:chOff x="0" y="0"/>
            <a:chExt cx="1329823" cy="354297"/>
          </a:xfrm>
        </p:grpSpPr>
        <p:sp>
          <p:nvSpPr>
            <p:cNvPr id="20" name="Freeform 20"/>
            <p:cNvSpPr/>
            <p:nvPr/>
          </p:nvSpPr>
          <p:spPr>
            <a:xfrm>
              <a:off x="0" y="0"/>
              <a:ext cx="1329823" cy="354297"/>
            </a:xfrm>
            <a:custGeom>
              <a:avLst/>
              <a:gdLst/>
              <a:ahLst/>
              <a:cxnLst/>
              <a:rect l="l" t="t" r="r" b="b"/>
              <a:pathLst>
                <a:path w="1329823" h="354297">
                  <a:moveTo>
                    <a:pt x="0" y="0"/>
                  </a:moveTo>
                  <a:lnTo>
                    <a:pt x="1126623" y="0"/>
                  </a:lnTo>
                  <a:lnTo>
                    <a:pt x="1329823" y="177148"/>
                  </a:lnTo>
                  <a:lnTo>
                    <a:pt x="1126623" y="354297"/>
                  </a:lnTo>
                  <a:lnTo>
                    <a:pt x="0" y="354297"/>
                  </a:lnTo>
                  <a:lnTo>
                    <a:pt x="203200" y="177148"/>
                  </a:lnTo>
                  <a:lnTo>
                    <a:pt x="0" y="0"/>
                  </a:lnTo>
                  <a:close/>
                </a:path>
              </a:pathLst>
            </a:custGeom>
            <a:solidFill>
              <a:srgbClr val="53BF9D"/>
            </a:solidFill>
          </p:spPr>
        </p:sp>
        <p:sp>
          <p:nvSpPr>
            <p:cNvPr id="21" name="TextBox 21"/>
            <p:cNvSpPr txBox="1"/>
            <p:nvPr/>
          </p:nvSpPr>
          <p:spPr>
            <a:xfrm>
              <a:off x="177800" y="-38100"/>
              <a:ext cx="558800" cy="444500"/>
            </a:xfrm>
            <a:prstGeom prst="rect">
              <a:avLst/>
            </a:prstGeom>
          </p:spPr>
          <p:txBody>
            <a:bodyPr lIns="50800" tIns="50800" rIns="50800" bIns="50800" rtlCol="0" anchor="ctr"/>
            <a:lstStyle/>
            <a:p>
              <a:pPr algn="ctr">
                <a:lnSpc>
                  <a:spcPts val="2823"/>
                </a:lnSpc>
              </a:pPr>
              <a:endParaRPr/>
            </a:p>
          </p:txBody>
        </p:sp>
      </p:grpSp>
      <p:sp>
        <p:nvSpPr>
          <p:cNvPr id="22" name="TextBox 22"/>
          <p:cNvSpPr txBox="1"/>
          <p:nvPr/>
        </p:nvSpPr>
        <p:spPr>
          <a:xfrm>
            <a:off x="8826437" y="2512847"/>
            <a:ext cx="2075533" cy="662926"/>
          </a:xfrm>
          <a:prstGeom prst="rect">
            <a:avLst/>
          </a:prstGeom>
        </p:spPr>
        <p:txBody>
          <a:bodyPr wrap="square" lIns="0" tIns="0" rIns="0" bIns="0" rtlCol="0" anchor="t">
            <a:spAutoFit/>
          </a:bodyPr>
          <a:lstStyle/>
          <a:p>
            <a:pPr algn="ctr">
              <a:lnSpc>
                <a:spcPts val="5460"/>
              </a:lnSpc>
            </a:pPr>
            <a:r>
              <a:rPr lang="en-US" sz="3900" dirty="0">
                <a:solidFill>
                  <a:srgbClr val="F9F8F8"/>
                </a:solidFill>
                <a:latin typeface="Canva Sans Bold"/>
              </a:rPr>
              <a:t>Present</a:t>
            </a:r>
          </a:p>
        </p:txBody>
      </p:sp>
      <p:sp>
        <p:nvSpPr>
          <p:cNvPr id="23" name="TextBox 23"/>
          <p:cNvSpPr txBox="1"/>
          <p:nvPr/>
        </p:nvSpPr>
        <p:spPr>
          <a:xfrm>
            <a:off x="3710103" y="2512847"/>
            <a:ext cx="1961255" cy="662926"/>
          </a:xfrm>
          <a:prstGeom prst="rect">
            <a:avLst/>
          </a:prstGeom>
        </p:spPr>
        <p:txBody>
          <a:bodyPr wrap="square" lIns="0" tIns="0" rIns="0" bIns="0" rtlCol="0" anchor="t">
            <a:spAutoFit/>
          </a:bodyPr>
          <a:lstStyle/>
          <a:p>
            <a:pPr algn="ctr">
              <a:lnSpc>
                <a:spcPts val="5460"/>
              </a:lnSpc>
            </a:pPr>
            <a:r>
              <a:rPr lang="en-US" sz="3900" dirty="0">
                <a:solidFill>
                  <a:srgbClr val="F9F8F8"/>
                </a:solidFill>
                <a:latin typeface="Canva Sans Bold"/>
              </a:rPr>
              <a:t>Reflect</a:t>
            </a:r>
          </a:p>
        </p:txBody>
      </p:sp>
      <p:sp>
        <p:nvSpPr>
          <p:cNvPr id="24" name="TextBox 24"/>
          <p:cNvSpPr txBox="1"/>
          <p:nvPr/>
        </p:nvSpPr>
        <p:spPr>
          <a:xfrm>
            <a:off x="13475629" y="2512847"/>
            <a:ext cx="1263379" cy="662926"/>
          </a:xfrm>
          <a:prstGeom prst="rect">
            <a:avLst/>
          </a:prstGeom>
        </p:spPr>
        <p:txBody>
          <a:bodyPr wrap="square" lIns="0" tIns="0" rIns="0" bIns="0" rtlCol="0" anchor="t">
            <a:spAutoFit/>
          </a:bodyPr>
          <a:lstStyle/>
          <a:p>
            <a:pPr algn="ctr">
              <a:lnSpc>
                <a:spcPts val="5460"/>
              </a:lnSpc>
            </a:pPr>
            <a:r>
              <a:rPr lang="en-US" sz="3900" dirty="0">
                <a:solidFill>
                  <a:srgbClr val="F9F8F8"/>
                </a:solidFill>
                <a:latin typeface="Canva Sans Bold"/>
              </a:rPr>
              <a:t>Map</a:t>
            </a:r>
          </a:p>
        </p:txBody>
      </p:sp>
      <p:pic>
        <p:nvPicPr>
          <p:cNvPr id="25" name="Picture 25"/>
          <p:cNvPicPr>
            <a:picLocks noChangeAspect="1"/>
          </p:cNvPicPr>
          <p:nvPr/>
        </p:nvPicPr>
        <p:blipFill>
          <a:blip r:embed="rId6"/>
          <a:srcRect/>
          <a:stretch>
            <a:fillRect/>
          </a:stretch>
        </p:blipFill>
        <p:spPr>
          <a:xfrm>
            <a:off x="16358412" y="578256"/>
            <a:ext cx="900888" cy="900888"/>
          </a:xfrm>
          <a:prstGeom prst="rect">
            <a:avLst/>
          </a:prstGeom>
        </p:spPr>
      </p:pic>
      <p:sp>
        <p:nvSpPr>
          <p:cNvPr id="26" name="TextBox 26"/>
          <p:cNvSpPr txBox="1"/>
          <p:nvPr/>
        </p:nvSpPr>
        <p:spPr>
          <a:xfrm>
            <a:off x="12287482" y="9774586"/>
            <a:ext cx="4094113" cy="434734"/>
          </a:xfrm>
          <a:prstGeom prst="rect">
            <a:avLst/>
          </a:prstGeom>
        </p:spPr>
        <p:txBody>
          <a:bodyPr lIns="0" tIns="0" rIns="0" bIns="0" rtlCol="0" anchor="t">
            <a:spAutoFit/>
          </a:bodyPr>
          <a:lstStyle/>
          <a:p>
            <a:pPr algn="ctr">
              <a:lnSpc>
                <a:spcPts val="3920"/>
              </a:lnSpc>
            </a:pPr>
            <a:r>
              <a:rPr lang="en-US" dirty="0">
                <a:solidFill>
                  <a:srgbClr val="000000"/>
                </a:solidFill>
                <a:latin typeface="Canva Sans Bold"/>
              </a:rPr>
              <a:t>www.strategypunk.com</a:t>
            </a:r>
          </a:p>
        </p:txBody>
      </p:sp>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72972" y="8699310"/>
            <a:ext cx="1750504" cy="4114800"/>
          </a:xfrm>
          <a:prstGeom prst="rect">
            <a:avLst/>
          </a:prstGeom>
        </p:spPr>
      </p:pic>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208194" y="-2551652"/>
            <a:ext cx="1750504" cy="4114800"/>
          </a:xfrm>
          <a:prstGeom prst="rect">
            <a:avLst/>
          </a:prstGeom>
        </p:spPr>
      </p:pic>
      <p:sp>
        <p:nvSpPr>
          <p:cNvPr id="29" name="TextBox 29"/>
          <p:cNvSpPr txBox="1"/>
          <p:nvPr/>
        </p:nvSpPr>
        <p:spPr>
          <a:xfrm>
            <a:off x="2212168" y="974960"/>
            <a:ext cx="14146244" cy="903592"/>
          </a:xfrm>
          <a:prstGeom prst="rect">
            <a:avLst/>
          </a:prstGeom>
        </p:spPr>
        <p:txBody>
          <a:bodyPr lIns="0" tIns="0" rIns="0" bIns="0" rtlCol="0" anchor="t">
            <a:spAutoFit/>
          </a:bodyPr>
          <a:lstStyle/>
          <a:p>
            <a:pPr>
              <a:lnSpc>
                <a:spcPts val="7420"/>
              </a:lnSpc>
            </a:pPr>
            <a:r>
              <a:rPr lang="en-US" sz="5300" dirty="0">
                <a:solidFill>
                  <a:srgbClr val="000000"/>
                </a:solidFill>
                <a:latin typeface="Canva Sans Bold"/>
              </a:rPr>
              <a:t>Status Update: April 2023</a:t>
            </a:r>
          </a:p>
        </p:txBody>
      </p:sp>
      <p:pic>
        <p:nvPicPr>
          <p:cNvPr id="30" name="Picture 3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07791" y="2415770"/>
            <a:ext cx="857080" cy="857080"/>
          </a:xfrm>
          <a:prstGeom prst="rect">
            <a:avLst/>
          </a:prstGeom>
        </p:spPr>
      </p:pic>
      <p:pic>
        <p:nvPicPr>
          <p:cNvPr id="31" name="Picture 3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768324" y="2415770"/>
            <a:ext cx="857080" cy="857080"/>
          </a:xfrm>
          <a:prstGeom prst="rect">
            <a:avLst/>
          </a:prstGeom>
        </p:spPr>
      </p:pic>
      <p:pic>
        <p:nvPicPr>
          <p:cNvPr id="32" name="Picture 3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320307" y="2415770"/>
            <a:ext cx="857080" cy="857080"/>
          </a:xfrm>
          <a:prstGeom prst="rect">
            <a:avLst/>
          </a:prstGeom>
        </p:spPr>
      </p:pic>
      <p:graphicFrame>
        <p:nvGraphicFramePr>
          <p:cNvPr id="33" name="Tabelle 33">
            <a:extLst>
              <a:ext uri="{FF2B5EF4-FFF2-40B4-BE49-F238E27FC236}">
                <a16:creationId xmlns:a16="http://schemas.microsoft.com/office/drawing/2014/main" id="{E3DB8C01-B0F8-A540-E89F-55A3C29EEFDB}"/>
              </a:ext>
            </a:extLst>
          </p:cNvPr>
          <p:cNvGraphicFramePr>
            <a:graphicFrameLocks noGrp="1"/>
          </p:cNvGraphicFramePr>
          <p:nvPr>
            <p:extLst>
              <p:ext uri="{D42A27DB-BD31-4B8C-83A1-F6EECF244321}">
                <p14:modId xmlns:p14="http://schemas.microsoft.com/office/powerpoint/2010/main" val="1676439097"/>
              </p:ext>
            </p:extLst>
          </p:nvPr>
        </p:nvGraphicFramePr>
        <p:xfrm>
          <a:off x="2236891" y="3771900"/>
          <a:ext cx="4316309" cy="5661536"/>
        </p:xfrm>
        <a:graphic>
          <a:graphicData uri="http://schemas.openxmlformats.org/drawingml/2006/table">
            <a:tbl>
              <a:tblPr firstRow="1" bandRow="1">
                <a:tableStyleId>{5C22544A-7EE6-4342-B048-85BDC9FD1C3A}</a:tableStyleId>
              </a:tblPr>
              <a:tblGrid>
                <a:gridCol w="4316309">
                  <a:extLst>
                    <a:ext uri="{9D8B030D-6E8A-4147-A177-3AD203B41FA5}">
                      <a16:colId xmlns:a16="http://schemas.microsoft.com/office/drawing/2014/main" val="2703149130"/>
                    </a:ext>
                  </a:extLst>
                </a:gridCol>
              </a:tblGrid>
              <a:tr h="5661536">
                <a:tc>
                  <a:txBody>
                    <a:bodyPr/>
                    <a:lstStyle/>
                    <a:p>
                      <a:pPr marL="0" indent="0" algn="l">
                        <a:lnSpc>
                          <a:spcPct val="150000"/>
                        </a:lnSpc>
                        <a:spcAft>
                          <a:spcPts val="600"/>
                        </a:spcAft>
                        <a:buFont typeface="Arial" panose="020B0604020202020204" pitchFamily="34" charset="0"/>
                        <a:buNone/>
                      </a:pPr>
                      <a:r>
                        <a:rPr lang="en-US" sz="2000" dirty="0">
                          <a:solidFill>
                            <a:schemeClr val="tx1"/>
                          </a:solidFill>
                          <a:latin typeface="Arial" panose="020B0604020202020204" pitchFamily="34" charset="0"/>
                          <a:cs typeface="Arial" panose="020B0604020202020204" pitchFamily="34" charset="0"/>
                        </a:rPr>
                        <a:t>Reflect on the progress made</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Lorem ipsum dolor sit amet, </a:t>
                      </a:r>
                      <a:r>
                        <a:rPr lang="en-US" sz="1600" b="0" dirty="0" err="1">
                          <a:solidFill>
                            <a:schemeClr val="tx1"/>
                          </a:solidFill>
                          <a:latin typeface="Arial" panose="020B0604020202020204" pitchFamily="34" charset="0"/>
                          <a:cs typeface="Arial" panose="020B0604020202020204" pitchFamily="34" charset="0"/>
                        </a:rPr>
                        <a:t>consectetuer</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adipiscing</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elit</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err="1">
                          <a:solidFill>
                            <a:schemeClr val="tx1"/>
                          </a:solidFill>
                          <a:latin typeface="Arial" panose="020B0604020202020204" pitchFamily="34" charset="0"/>
                          <a:cs typeface="Arial" panose="020B0604020202020204" pitchFamily="34" charset="0"/>
                        </a:rPr>
                        <a:t>Aliquam</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tincidunt</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mauris</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eu</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risus</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Vestibulum auctor </a:t>
                      </a:r>
                      <a:r>
                        <a:rPr lang="en-US" sz="1600" b="0" dirty="0" err="1">
                          <a:solidFill>
                            <a:schemeClr val="tx1"/>
                          </a:solidFill>
                          <a:latin typeface="Arial" panose="020B0604020202020204" pitchFamily="34" charset="0"/>
                          <a:cs typeface="Arial" panose="020B0604020202020204" pitchFamily="34" charset="0"/>
                        </a:rPr>
                        <a:t>dapibus</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neque</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Nunc </a:t>
                      </a:r>
                      <a:r>
                        <a:rPr lang="en-US" sz="1600" b="0" dirty="0" err="1">
                          <a:solidFill>
                            <a:schemeClr val="tx1"/>
                          </a:solidFill>
                          <a:latin typeface="Arial" panose="020B0604020202020204" pitchFamily="34" charset="0"/>
                          <a:cs typeface="Arial" panose="020B0604020202020204" pitchFamily="34" charset="0"/>
                        </a:rPr>
                        <a:t>dignissim</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risus</a:t>
                      </a:r>
                      <a:r>
                        <a:rPr lang="en-US" sz="1600" b="0" dirty="0">
                          <a:solidFill>
                            <a:schemeClr val="tx1"/>
                          </a:solidFill>
                          <a:latin typeface="Arial" panose="020B0604020202020204" pitchFamily="34" charset="0"/>
                          <a:cs typeface="Arial" panose="020B0604020202020204" pitchFamily="34" charset="0"/>
                        </a:rPr>
                        <a:t> id </a:t>
                      </a:r>
                      <a:r>
                        <a:rPr lang="en-US" sz="1600" b="0" dirty="0" err="1">
                          <a:solidFill>
                            <a:schemeClr val="tx1"/>
                          </a:solidFill>
                          <a:latin typeface="Arial" panose="020B0604020202020204" pitchFamily="34" charset="0"/>
                          <a:cs typeface="Arial" panose="020B0604020202020204" pitchFamily="34" charset="0"/>
                        </a:rPr>
                        <a:t>metus</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Cras </a:t>
                      </a:r>
                      <a:r>
                        <a:rPr lang="en-US" sz="1600" b="0" dirty="0" err="1">
                          <a:solidFill>
                            <a:schemeClr val="tx1"/>
                          </a:solidFill>
                          <a:latin typeface="Arial" panose="020B0604020202020204" pitchFamily="34" charset="0"/>
                          <a:cs typeface="Arial" panose="020B0604020202020204" pitchFamily="34" charset="0"/>
                        </a:rPr>
                        <a:t>ornare</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tristique</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elit</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err="1">
                          <a:solidFill>
                            <a:schemeClr val="tx1"/>
                          </a:solidFill>
                          <a:latin typeface="Arial" panose="020B0604020202020204" pitchFamily="34" charset="0"/>
                          <a:cs typeface="Arial" panose="020B0604020202020204" pitchFamily="34" charset="0"/>
                        </a:rPr>
                        <a:t>Vivamus</a:t>
                      </a:r>
                      <a:r>
                        <a:rPr lang="en-US" sz="1600" b="0" dirty="0">
                          <a:solidFill>
                            <a:schemeClr val="tx1"/>
                          </a:solidFill>
                          <a:latin typeface="Arial" panose="020B0604020202020204" pitchFamily="34" charset="0"/>
                          <a:cs typeface="Arial" panose="020B0604020202020204" pitchFamily="34" charset="0"/>
                        </a:rPr>
                        <a:t> vestibulum </a:t>
                      </a:r>
                      <a:r>
                        <a:rPr lang="en-US" sz="1600" b="0" dirty="0" err="1">
                          <a:solidFill>
                            <a:schemeClr val="tx1"/>
                          </a:solidFill>
                          <a:latin typeface="Arial" panose="020B0604020202020204" pitchFamily="34" charset="0"/>
                          <a:cs typeface="Arial" panose="020B0604020202020204" pitchFamily="34" charset="0"/>
                        </a:rPr>
                        <a:t>ntulla</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nec</a:t>
                      </a:r>
                      <a:r>
                        <a:rPr lang="en-US" sz="1600" b="0" dirty="0">
                          <a:solidFill>
                            <a:schemeClr val="tx1"/>
                          </a:solidFill>
                          <a:latin typeface="Arial" panose="020B0604020202020204" pitchFamily="34" charset="0"/>
                          <a:cs typeface="Arial" panose="020B0604020202020204" pitchFamily="34" charset="0"/>
                        </a:rPr>
                        <a:t> ante.</a:t>
                      </a:r>
                    </a:p>
                    <a:p>
                      <a:pPr marL="285750" indent="-285750" algn="l">
                        <a:lnSpc>
                          <a:spcPct val="150000"/>
                        </a:lnSpc>
                        <a:buFont typeface="Wingdings" panose="05000000000000000000" pitchFamily="2" charset="2"/>
                        <a:buChar char="§"/>
                      </a:pPr>
                      <a:r>
                        <a:rPr lang="en-US" sz="1600" b="0" dirty="0" err="1">
                          <a:solidFill>
                            <a:schemeClr val="tx1"/>
                          </a:solidFill>
                          <a:latin typeface="Arial" panose="020B0604020202020204" pitchFamily="34" charset="0"/>
                          <a:cs typeface="Arial" panose="020B0604020202020204" pitchFamily="34" charset="0"/>
                        </a:rPr>
                        <a:t>Praesent</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placerat</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risus</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quis</a:t>
                      </a:r>
                      <a:r>
                        <a:rPr lang="en-US" sz="1600" b="0" dirty="0">
                          <a:solidFill>
                            <a:schemeClr val="tx1"/>
                          </a:solidFill>
                          <a:latin typeface="Arial" panose="020B0604020202020204" pitchFamily="34" charset="0"/>
                          <a:cs typeface="Arial" panose="020B0604020202020204" pitchFamily="34" charset="0"/>
                        </a:rPr>
                        <a:t> eros.</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a:t>
                      </a:r>
                      <a:endParaRPr lang="de-DE"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5083042"/>
                  </a:ext>
                </a:extLst>
              </a:tr>
            </a:tbl>
          </a:graphicData>
        </a:graphic>
      </p:graphicFrame>
      <p:graphicFrame>
        <p:nvGraphicFramePr>
          <p:cNvPr id="34" name="Tabelle 33">
            <a:extLst>
              <a:ext uri="{FF2B5EF4-FFF2-40B4-BE49-F238E27FC236}">
                <a16:creationId xmlns:a16="http://schemas.microsoft.com/office/drawing/2014/main" id="{F5DA2FF6-DAD8-3B57-027A-A08ECC46B74F}"/>
              </a:ext>
            </a:extLst>
          </p:cNvPr>
          <p:cNvGraphicFramePr>
            <a:graphicFrameLocks noGrp="1"/>
          </p:cNvGraphicFramePr>
          <p:nvPr>
            <p:extLst>
              <p:ext uri="{D42A27DB-BD31-4B8C-83A1-F6EECF244321}">
                <p14:modId xmlns:p14="http://schemas.microsoft.com/office/powerpoint/2010/main" val="1508563455"/>
              </p:ext>
            </p:extLst>
          </p:nvPr>
        </p:nvGraphicFramePr>
        <p:xfrm>
          <a:off x="6794337" y="3771898"/>
          <a:ext cx="4316309" cy="5661538"/>
        </p:xfrm>
        <a:graphic>
          <a:graphicData uri="http://schemas.openxmlformats.org/drawingml/2006/table">
            <a:tbl>
              <a:tblPr firstRow="1" bandRow="1">
                <a:tableStyleId>{5C22544A-7EE6-4342-B048-85BDC9FD1C3A}</a:tableStyleId>
              </a:tblPr>
              <a:tblGrid>
                <a:gridCol w="4316309">
                  <a:extLst>
                    <a:ext uri="{9D8B030D-6E8A-4147-A177-3AD203B41FA5}">
                      <a16:colId xmlns:a16="http://schemas.microsoft.com/office/drawing/2014/main" val="2703149130"/>
                    </a:ext>
                  </a:extLst>
                </a:gridCol>
              </a:tblGrid>
              <a:tr h="5661538">
                <a:tc>
                  <a:txBody>
                    <a:bodyPr/>
                    <a:lstStyle/>
                    <a:p>
                      <a:pPr marL="0" indent="0" algn="l">
                        <a:lnSpc>
                          <a:spcPct val="150000"/>
                        </a:lnSpc>
                        <a:spcAft>
                          <a:spcPts val="600"/>
                        </a:spcAft>
                        <a:buFont typeface="Arial" panose="020B0604020202020204" pitchFamily="34" charset="0"/>
                        <a:buNone/>
                      </a:pPr>
                      <a:r>
                        <a:rPr lang="en-US" sz="2000" dirty="0">
                          <a:solidFill>
                            <a:schemeClr val="tx1"/>
                          </a:solidFill>
                          <a:latin typeface="Arial" panose="020B0604020202020204" pitchFamily="34" charset="0"/>
                          <a:cs typeface="Arial" panose="020B0604020202020204" pitchFamily="34" charset="0"/>
                        </a:rPr>
                        <a:t>Discuss current status </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Lorem ipsum dolor sit amet, </a:t>
                      </a:r>
                      <a:r>
                        <a:rPr lang="en-US" sz="1600" b="0" dirty="0" err="1">
                          <a:solidFill>
                            <a:schemeClr val="tx1"/>
                          </a:solidFill>
                          <a:latin typeface="Arial" panose="020B0604020202020204" pitchFamily="34" charset="0"/>
                          <a:cs typeface="Arial" panose="020B0604020202020204" pitchFamily="34" charset="0"/>
                        </a:rPr>
                        <a:t>consectetuer</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adipiscing</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elit</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err="1">
                          <a:solidFill>
                            <a:schemeClr val="tx1"/>
                          </a:solidFill>
                          <a:latin typeface="Arial" panose="020B0604020202020204" pitchFamily="34" charset="0"/>
                          <a:cs typeface="Arial" panose="020B0604020202020204" pitchFamily="34" charset="0"/>
                        </a:rPr>
                        <a:t>Aliquam</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tincidunt</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mauris</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eu</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risus</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Vestibulum auctor </a:t>
                      </a:r>
                      <a:r>
                        <a:rPr lang="en-US" sz="1600" b="0" dirty="0" err="1">
                          <a:solidFill>
                            <a:schemeClr val="tx1"/>
                          </a:solidFill>
                          <a:latin typeface="Arial" panose="020B0604020202020204" pitchFamily="34" charset="0"/>
                          <a:cs typeface="Arial" panose="020B0604020202020204" pitchFamily="34" charset="0"/>
                        </a:rPr>
                        <a:t>dapibus</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neque</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Nunc </a:t>
                      </a:r>
                      <a:r>
                        <a:rPr lang="en-US" sz="1600" b="0" dirty="0" err="1">
                          <a:solidFill>
                            <a:schemeClr val="tx1"/>
                          </a:solidFill>
                          <a:latin typeface="Arial" panose="020B0604020202020204" pitchFamily="34" charset="0"/>
                          <a:cs typeface="Arial" panose="020B0604020202020204" pitchFamily="34" charset="0"/>
                        </a:rPr>
                        <a:t>dignissim</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risus</a:t>
                      </a:r>
                      <a:r>
                        <a:rPr lang="en-US" sz="1600" b="0" dirty="0">
                          <a:solidFill>
                            <a:schemeClr val="tx1"/>
                          </a:solidFill>
                          <a:latin typeface="Arial" panose="020B0604020202020204" pitchFamily="34" charset="0"/>
                          <a:cs typeface="Arial" panose="020B0604020202020204" pitchFamily="34" charset="0"/>
                        </a:rPr>
                        <a:t> id </a:t>
                      </a:r>
                      <a:r>
                        <a:rPr lang="en-US" sz="1600" b="0" dirty="0" err="1">
                          <a:solidFill>
                            <a:schemeClr val="tx1"/>
                          </a:solidFill>
                          <a:latin typeface="Arial" panose="020B0604020202020204" pitchFamily="34" charset="0"/>
                          <a:cs typeface="Arial" panose="020B0604020202020204" pitchFamily="34" charset="0"/>
                        </a:rPr>
                        <a:t>metus</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Cras </a:t>
                      </a:r>
                      <a:r>
                        <a:rPr lang="en-US" sz="1600" b="0" dirty="0" err="1">
                          <a:solidFill>
                            <a:schemeClr val="tx1"/>
                          </a:solidFill>
                          <a:latin typeface="Arial" panose="020B0604020202020204" pitchFamily="34" charset="0"/>
                          <a:cs typeface="Arial" panose="020B0604020202020204" pitchFamily="34" charset="0"/>
                        </a:rPr>
                        <a:t>ornare</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tristique</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elit</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err="1">
                          <a:solidFill>
                            <a:schemeClr val="tx1"/>
                          </a:solidFill>
                          <a:latin typeface="Arial" panose="020B0604020202020204" pitchFamily="34" charset="0"/>
                          <a:cs typeface="Arial" panose="020B0604020202020204" pitchFamily="34" charset="0"/>
                        </a:rPr>
                        <a:t>Vivamus</a:t>
                      </a:r>
                      <a:r>
                        <a:rPr lang="en-US" sz="1600" b="0" dirty="0">
                          <a:solidFill>
                            <a:schemeClr val="tx1"/>
                          </a:solidFill>
                          <a:latin typeface="Arial" panose="020B0604020202020204" pitchFamily="34" charset="0"/>
                          <a:cs typeface="Arial" panose="020B0604020202020204" pitchFamily="34" charset="0"/>
                        </a:rPr>
                        <a:t> vestibulum </a:t>
                      </a:r>
                      <a:r>
                        <a:rPr lang="en-US" sz="1600" b="0" dirty="0" err="1">
                          <a:solidFill>
                            <a:schemeClr val="tx1"/>
                          </a:solidFill>
                          <a:latin typeface="Arial" panose="020B0604020202020204" pitchFamily="34" charset="0"/>
                          <a:cs typeface="Arial" panose="020B0604020202020204" pitchFamily="34" charset="0"/>
                        </a:rPr>
                        <a:t>ntulla</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nec</a:t>
                      </a:r>
                      <a:r>
                        <a:rPr lang="en-US" sz="1600" b="0" dirty="0">
                          <a:solidFill>
                            <a:schemeClr val="tx1"/>
                          </a:solidFill>
                          <a:latin typeface="Arial" panose="020B0604020202020204" pitchFamily="34" charset="0"/>
                          <a:cs typeface="Arial" panose="020B0604020202020204" pitchFamily="34" charset="0"/>
                        </a:rPr>
                        <a:t> ante.</a:t>
                      </a:r>
                    </a:p>
                    <a:p>
                      <a:pPr marL="285750" indent="-285750" algn="l">
                        <a:lnSpc>
                          <a:spcPct val="150000"/>
                        </a:lnSpc>
                        <a:buFont typeface="Wingdings" panose="05000000000000000000" pitchFamily="2" charset="2"/>
                        <a:buChar char="§"/>
                      </a:pPr>
                      <a:r>
                        <a:rPr lang="en-US" sz="1600" b="0" dirty="0" err="1">
                          <a:solidFill>
                            <a:schemeClr val="tx1"/>
                          </a:solidFill>
                          <a:latin typeface="Arial" panose="020B0604020202020204" pitchFamily="34" charset="0"/>
                          <a:cs typeface="Arial" panose="020B0604020202020204" pitchFamily="34" charset="0"/>
                        </a:rPr>
                        <a:t>Praesent</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placerat</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risus</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quis</a:t>
                      </a:r>
                      <a:r>
                        <a:rPr lang="en-US" sz="1600" b="0" dirty="0">
                          <a:solidFill>
                            <a:schemeClr val="tx1"/>
                          </a:solidFill>
                          <a:latin typeface="Arial" panose="020B0604020202020204" pitchFamily="34" charset="0"/>
                          <a:cs typeface="Arial" panose="020B0604020202020204" pitchFamily="34" charset="0"/>
                        </a:rPr>
                        <a:t> eros.</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a:t>
                      </a:r>
                      <a:endParaRPr lang="de-DE"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5083042"/>
                  </a:ext>
                </a:extLst>
              </a:tr>
            </a:tbl>
          </a:graphicData>
        </a:graphic>
      </p:graphicFrame>
      <p:graphicFrame>
        <p:nvGraphicFramePr>
          <p:cNvPr id="35" name="Tabelle 34">
            <a:extLst>
              <a:ext uri="{FF2B5EF4-FFF2-40B4-BE49-F238E27FC236}">
                <a16:creationId xmlns:a16="http://schemas.microsoft.com/office/drawing/2014/main" id="{FC99C851-5C73-D013-7CEA-4C53588CE4DA}"/>
              </a:ext>
            </a:extLst>
          </p:cNvPr>
          <p:cNvGraphicFramePr>
            <a:graphicFrameLocks noGrp="1"/>
          </p:cNvGraphicFramePr>
          <p:nvPr>
            <p:extLst>
              <p:ext uri="{D42A27DB-BD31-4B8C-83A1-F6EECF244321}">
                <p14:modId xmlns:p14="http://schemas.microsoft.com/office/powerpoint/2010/main" val="426745111"/>
              </p:ext>
            </p:extLst>
          </p:nvPr>
        </p:nvGraphicFramePr>
        <p:xfrm>
          <a:off x="11351783" y="3771898"/>
          <a:ext cx="4316309" cy="5661539"/>
        </p:xfrm>
        <a:graphic>
          <a:graphicData uri="http://schemas.openxmlformats.org/drawingml/2006/table">
            <a:tbl>
              <a:tblPr firstRow="1" bandRow="1">
                <a:tableStyleId>{5C22544A-7EE6-4342-B048-85BDC9FD1C3A}</a:tableStyleId>
              </a:tblPr>
              <a:tblGrid>
                <a:gridCol w="4316309">
                  <a:extLst>
                    <a:ext uri="{9D8B030D-6E8A-4147-A177-3AD203B41FA5}">
                      <a16:colId xmlns:a16="http://schemas.microsoft.com/office/drawing/2014/main" val="2703149130"/>
                    </a:ext>
                  </a:extLst>
                </a:gridCol>
              </a:tblGrid>
              <a:tr h="5661539">
                <a:tc>
                  <a:txBody>
                    <a:bodyPr/>
                    <a:lstStyle/>
                    <a:p>
                      <a:pPr marL="0" indent="0" algn="l">
                        <a:lnSpc>
                          <a:spcPct val="150000"/>
                        </a:lnSpc>
                        <a:spcAft>
                          <a:spcPts val="600"/>
                        </a:spcAft>
                        <a:buFont typeface="Arial" panose="020B0604020202020204" pitchFamily="34" charset="0"/>
                        <a:buNone/>
                      </a:pPr>
                      <a:r>
                        <a:rPr lang="en-US" sz="2000" dirty="0">
                          <a:solidFill>
                            <a:schemeClr val="tx1"/>
                          </a:solidFill>
                          <a:latin typeface="Arial" panose="020B0604020202020204" pitchFamily="34" charset="0"/>
                          <a:cs typeface="Arial" panose="020B0604020202020204" pitchFamily="34" charset="0"/>
                        </a:rPr>
                        <a:t>Outline upcoming plans </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Lorem ipsum dolor sit amet, </a:t>
                      </a:r>
                      <a:r>
                        <a:rPr lang="en-US" sz="1600" b="0" dirty="0" err="1">
                          <a:solidFill>
                            <a:schemeClr val="tx1"/>
                          </a:solidFill>
                          <a:latin typeface="Arial" panose="020B0604020202020204" pitchFamily="34" charset="0"/>
                          <a:cs typeface="Arial" panose="020B0604020202020204" pitchFamily="34" charset="0"/>
                        </a:rPr>
                        <a:t>consectetuer</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adipiscing</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elit</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err="1">
                          <a:solidFill>
                            <a:schemeClr val="tx1"/>
                          </a:solidFill>
                          <a:latin typeface="Arial" panose="020B0604020202020204" pitchFamily="34" charset="0"/>
                          <a:cs typeface="Arial" panose="020B0604020202020204" pitchFamily="34" charset="0"/>
                        </a:rPr>
                        <a:t>Aliquam</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tincidunt</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mauris</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eu</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risus</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Vestibulum auctor </a:t>
                      </a:r>
                      <a:r>
                        <a:rPr lang="en-US" sz="1600" b="0" dirty="0" err="1">
                          <a:solidFill>
                            <a:schemeClr val="tx1"/>
                          </a:solidFill>
                          <a:latin typeface="Arial" panose="020B0604020202020204" pitchFamily="34" charset="0"/>
                          <a:cs typeface="Arial" panose="020B0604020202020204" pitchFamily="34" charset="0"/>
                        </a:rPr>
                        <a:t>dapibus</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neque</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Nunc </a:t>
                      </a:r>
                      <a:r>
                        <a:rPr lang="en-US" sz="1600" b="0" dirty="0" err="1">
                          <a:solidFill>
                            <a:schemeClr val="tx1"/>
                          </a:solidFill>
                          <a:latin typeface="Arial" panose="020B0604020202020204" pitchFamily="34" charset="0"/>
                          <a:cs typeface="Arial" panose="020B0604020202020204" pitchFamily="34" charset="0"/>
                        </a:rPr>
                        <a:t>dignissim</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risus</a:t>
                      </a:r>
                      <a:r>
                        <a:rPr lang="en-US" sz="1600" b="0" dirty="0">
                          <a:solidFill>
                            <a:schemeClr val="tx1"/>
                          </a:solidFill>
                          <a:latin typeface="Arial" panose="020B0604020202020204" pitchFamily="34" charset="0"/>
                          <a:cs typeface="Arial" panose="020B0604020202020204" pitchFamily="34" charset="0"/>
                        </a:rPr>
                        <a:t> id </a:t>
                      </a:r>
                      <a:r>
                        <a:rPr lang="en-US" sz="1600" b="0" dirty="0" err="1">
                          <a:solidFill>
                            <a:schemeClr val="tx1"/>
                          </a:solidFill>
                          <a:latin typeface="Arial" panose="020B0604020202020204" pitchFamily="34" charset="0"/>
                          <a:cs typeface="Arial" panose="020B0604020202020204" pitchFamily="34" charset="0"/>
                        </a:rPr>
                        <a:t>metus</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Cras </a:t>
                      </a:r>
                      <a:r>
                        <a:rPr lang="en-US" sz="1600" b="0" dirty="0" err="1">
                          <a:solidFill>
                            <a:schemeClr val="tx1"/>
                          </a:solidFill>
                          <a:latin typeface="Arial" panose="020B0604020202020204" pitchFamily="34" charset="0"/>
                          <a:cs typeface="Arial" panose="020B0604020202020204" pitchFamily="34" charset="0"/>
                        </a:rPr>
                        <a:t>ornare</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tristique</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elit</a:t>
                      </a:r>
                      <a:r>
                        <a:rPr lang="en-US" sz="1600" b="0" dirty="0">
                          <a:solidFill>
                            <a:schemeClr val="tx1"/>
                          </a:solidFill>
                          <a:latin typeface="Arial" panose="020B0604020202020204" pitchFamily="34" charset="0"/>
                          <a:cs typeface="Arial" panose="020B0604020202020204" pitchFamily="34" charset="0"/>
                        </a:rPr>
                        <a:t>.</a:t>
                      </a:r>
                    </a:p>
                    <a:p>
                      <a:pPr marL="285750" indent="-285750" algn="l">
                        <a:lnSpc>
                          <a:spcPct val="150000"/>
                        </a:lnSpc>
                        <a:buFont typeface="Wingdings" panose="05000000000000000000" pitchFamily="2" charset="2"/>
                        <a:buChar char="§"/>
                      </a:pPr>
                      <a:r>
                        <a:rPr lang="en-US" sz="1600" b="0" dirty="0" err="1">
                          <a:solidFill>
                            <a:schemeClr val="tx1"/>
                          </a:solidFill>
                          <a:latin typeface="Arial" panose="020B0604020202020204" pitchFamily="34" charset="0"/>
                          <a:cs typeface="Arial" panose="020B0604020202020204" pitchFamily="34" charset="0"/>
                        </a:rPr>
                        <a:t>Vivamus</a:t>
                      </a:r>
                      <a:r>
                        <a:rPr lang="en-US" sz="1600" b="0" dirty="0">
                          <a:solidFill>
                            <a:schemeClr val="tx1"/>
                          </a:solidFill>
                          <a:latin typeface="Arial" panose="020B0604020202020204" pitchFamily="34" charset="0"/>
                          <a:cs typeface="Arial" panose="020B0604020202020204" pitchFamily="34" charset="0"/>
                        </a:rPr>
                        <a:t> vestibulum </a:t>
                      </a:r>
                      <a:r>
                        <a:rPr lang="en-US" sz="1600" b="0" dirty="0" err="1">
                          <a:solidFill>
                            <a:schemeClr val="tx1"/>
                          </a:solidFill>
                          <a:latin typeface="Arial" panose="020B0604020202020204" pitchFamily="34" charset="0"/>
                          <a:cs typeface="Arial" panose="020B0604020202020204" pitchFamily="34" charset="0"/>
                        </a:rPr>
                        <a:t>ntulla</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nec</a:t>
                      </a:r>
                      <a:r>
                        <a:rPr lang="en-US" sz="1600" b="0" dirty="0">
                          <a:solidFill>
                            <a:schemeClr val="tx1"/>
                          </a:solidFill>
                          <a:latin typeface="Arial" panose="020B0604020202020204" pitchFamily="34" charset="0"/>
                          <a:cs typeface="Arial" panose="020B0604020202020204" pitchFamily="34" charset="0"/>
                        </a:rPr>
                        <a:t> ante.</a:t>
                      </a:r>
                    </a:p>
                    <a:p>
                      <a:pPr marL="285750" indent="-285750" algn="l">
                        <a:lnSpc>
                          <a:spcPct val="150000"/>
                        </a:lnSpc>
                        <a:buFont typeface="Wingdings" panose="05000000000000000000" pitchFamily="2" charset="2"/>
                        <a:buChar char="§"/>
                      </a:pPr>
                      <a:r>
                        <a:rPr lang="en-US" sz="1600" b="0" dirty="0" err="1">
                          <a:solidFill>
                            <a:schemeClr val="tx1"/>
                          </a:solidFill>
                          <a:latin typeface="Arial" panose="020B0604020202020204" pitchFamily="34" charset="0"/>
                          <a:cs typeface="Arial" panose="020B0604020202020204" pitchFamily="34" charset="0"/>
                        </a:rPr>
                        <a:t>Praesent</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placerat</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risus</a:t>
                      </a:r>
                      <a:r>
                        <a:rPr lang="en-US" sz="1600" b="0" dirty="0">
                          <a:solidFill>
                            <a:schemeClr val="tx1"/>
                          </a:solidFill>
                          <a:latin typeface="Arial" panose="020B0604020202020204" pitchFamily="34" charset="0"/>
                          <a:cs typeface="Arial" panose="020B0604020202020204" pitchFamily="34" charset="0"/>
                        </a:rPr>
                        <a:t> </a:t>
                      </a:r>
                      <a:r>
                        <a:rPr lang="en-US" sz="1600" b="0" dirty="0" err="1">
                          <a:solidFill>
                            <a:schemeClr val="tx1"/>
                          </a:solidFill>
                          <a:latin typeface="Arial" panose="020B0604020202020204" pitchFamily="34" charset="0"/>
                          <a:cs typeface="Arial" panose="020B0604020202020204" pitchFamily="34" charset="0"/>
                        </a:rPr>
                        <a:t>quis</a:t>
                      </a:r>
                      <a:r>
                        <a:rPr lang="en-US" sz="1600" b="0" dirty="0">
                          <a:solidFill>
                            <a:schemeClr val="tx1"/>
                          </a:solidFill>
                          <a:latin typeface="Arial" panose="020B0604020202020204" pitchFamily="34" charset="0"/>
                          <a:cs typeface="Arial" panose="020B0604020202020204" pitchFamily="34" charset="0"/>
                        </a:rPr>
                        <a:t> eros.</a:t>
                      </a:r>
                    </a:p>
                    <a:p>
                      <a:pPr marL="285750" indent="-285750" algn="l">
                        <a:lnSpc>
                          <a:spcPct val="150000"/>
                        </a:lnSpc>
                        <a:buFont typeface="Wingdings" panose="05000000000000000000" pitchFamily="2" charset="2"/>
                        <a:buChar char="§"/>
                      </a:pPr>
                      <a:r>
                        <a:rPr lang="en-US" sz="1600" b="0" dirty="0">
                          <a:solidFill>
                            <a:schemeClr val="tx1"/>
                          </a:solidFill>
                          <a:latin typeface="Arial" panose="020B0604020202020204" pitchFamily="34" charset="0"/>
                          <a:cs typeface="Arial" panose="020B0604020202020204" pitchFamily="34" charset="0"/>
                        </a:rPr>
                        <a:t>….</a:t>
                      </a:r>
                      <a:endParaRPr lang="de-DE"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5083042"/>
                  </a:ext>
                </a:extLst>
              </a:tr>
            </a:tbl>
          </a:graphicData>
        </a:graphic>
      </p:graphicFrame>
    </p:spTree>
    <p:extLst>
      <p:ext uri="{BB962C8B-B14F-4D97-AF65-F5344CB8AC3E}">
        <p14:creationId xmlns:p14="http://schemas.microsoft.com/office/powerpoint/2010/main" val="1199229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501</Words>
  <Application>Microsoft Office PowerPoint</Application>
  <PresentationFormat>Benutzerdefiniert</PresentationFormat>
  <Paragraphs>71</Paragraphs>
  <Slides>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vt:i4>
      </vt:variant>
    </vt:vector>
  </HeadingPairs>
  <TitlesOfParts>
    <vt:vector size="11" baseType="lpstr">
      <vt:lpstr>Calibri</vt:lpstr>
      <vt:lpstr>Wingdings</vt:lpstr>
      <vt:lpstr>Barlow Medium Bold</vt:lpstr>
      <vt:lpstr>Barlow SemiCondensed</vt:lpstr>
      <vt:lpstr>Canva Sans Bold</vt:lpstr>
      <vt:lpstr>Canva Sans</vt:lpstr>
      <vt:lpstr>Arial</vt:lpstr>
      <vt:lpstr>Office Theme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StrategyPunk.com - RPM Framework</dc:title>
  <dc:creator>StrategyPunk.com</dc:creator>
  <cp:lastModifiedBy>Thomas Kriete</cp:lastModifiedBy>
  <cp:revision>5</cp:revision>
  <dcterms:created xsi:type="dcterms:W3CDTF">2006-08-16T00:00:00Z</dcterms:created>
  <dcterms:modified xsi:type="dcterms:W3CDTF">2023-04-15T16:48:10Z</dcterms:modified>
  <dc:identifier>DAFgLOqPUJE</dc:identifier>
</cp:coreProperties>
</file>