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50"/>
    <p:sldId id="257" r:id="rId51"/>
    <p:sldId id="258" r:id="rId5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eading Now 71-78" charset="1" panose="00000000000000000000"/>
      <p:regular r:id="rId10"/>
    </p:embeddedFont>
    <p:embeddedFont>
      <p:font typeface="Heading Now 71-78 Bold" charset="1" panose="00000000000000000000"/>
      <p:regular r:id="rId11"/>
    </p:embeddedFont>
    <p:embeddedFont>
      <p:font typeface="Heading Now 71-78 Italics" charset="1" panose="00000500000000000000"/>
      <p:regular r:id="rId12"/>
    </p:embeddedFont>
    <p:embeddedFont>
      <p:font typeface="Heading Now 71-78 Bold Italics" charset="1" panose="00000800000000000000"/>
      <p:regular r:id="rId13"/>
    </p:embeddedFont>
    <p:embeddedFont>
      <p:font typeface="Canva Sans" charset="1" panose="020B0503030501040103"/>
      <p:regular r:id="rId14"/>
    </p:embeddedFont>
    <p:embeddedFont>
      <p:font typeface="Canva Sans Bold" charset="1" panose="020B0803030501040103"/>
      <p:regular r:id="rId15"/>
    </p:embeddedFont>
    <p:embeddedFont>
      <p:font typeface="Canva Sans Italics" charset="1" panose="020B0503030501040103"/>
      <p:regular r:id="rId16"/>
    </p:embeddedFont>
    <p:embeddedFont>
      <p:font typeface="Canva Sans Bold Italics" charset="1" panose="020B0803030501040103"/>
      <p:regular r:id="rId17"/>
    </p:embeddedFont>
    <p:embeddedFont>
      <p:font typeface="Canva Sans Medium" charset="1" panose="020B0603030501040103"/>
      <p:regular r:id="rId18"/>
    </p:embeddedFont>
    <p:embeddedFont>
      <p:font typeface="Canva Sans Medium Italics" charset="1" panose="020B0603030501040103"/>
      <p:regular r:id="rId19"/>
    </p:embeddedFont>
    <p:embeddedFont>
      <p:font typeface="Barlow" charset="1" panose="00000500000000000000"/>
      <p:regular r:id="rId20"/>
    </p:embeddedFont>
    <p:embeddedFont>
      <p:font typeface="Barlow Bold" charset="1" panose="00000800000000000000"/>
      <p:regular r:id="rId21"/>
    </p:embeddedFont>
    <p:embeddedFont>
      <p:font typeface="Barlow Italics" charset="1" panose="00000500000000000000"/>
      <p:regular r:id="rId22"/>
    </p:embeddedFont>
    <p:embeddedFont>
      <p:font typeface="Barlow Bold Italics" charset="1" panose="00000800000000000000"/>
      <p:regular r:id="rId23"/>
    </p:embeddedFont>
    <p:embeddedFont>
      <p:font typeface="Barlow Thin" charset="1" panose="00000300000000000000"/>
      <p:regular r:id="rId24"/>
    </p:embeddedFont>
    <p:embeddedFont>
      <p:font typeface="Barlow Thin Italics" charset="1" panose="00000300000000000000"/>
      <p:regular r:id="rId25"/>
    </p:embeddedFont>
    <p:embeddedFont>
      <p:font typeface="Barlow Extra-Light" charset="1" panose="00000300000000000000"/>
      <p:regular r:id="rId26"/>
    </p:embeddedFont>
    <p:embeddedFont>
      <p:font typeface="Barlow Extra-Light Italics" charset="1" panose="00000300000000000000"/>
      <p:regular r:id="rId27"/>
    </p:embeddedFont>
    <p:embeddedFont>
      <p:font typeface="Barlow Light" charset="1" panose="00000400000000000000"/>
      <p:regular r:id="rId28"/>
    </p:embeddedFont>
    <p:embeddedFont>
      <p:font typeface="Barlow Light Italics" charset="1" panose="00000400000000000000"/>
      <p:regular r:id="rId29"/>
    </p:embeddedFont>
    <p:embeddedFont>
      <p:font typeface="Barlow Medium" charset="1" panose="00000600000000000000"/>
      <p:regular r:id="rId30"/>
    </p:embeddedFont>
    <p:embeddedFont>
      <p:font typeface="Barlow Medium Italics" charset="1" panose="00000600000000000000"/>
      <p:regular r:id="rId31"/>
    </p:embeddedFont>
    <p:embeddedFont>
      <p:font typeface="Barlow Semi-Bold" charset="1" panose="00000700000000000000"/>
      <p:regular r:id="rId32"/>
    </p:embeddedFont>
    <p:embeddedFont>
      <p:font typeface="Barlow Semi-Bold Italics" charset="1" panose="00000700000000000000"/>
      <p:regular r:id="rId33"/>
    </p:embeddedFont>
    <p:embeddedFont>
      <p:font typeface="Barlow Ultra-Bold" charset="1" panose="00000900000000000000"/>
      <p:regular r:id="rId34"/>
    </p:embeddedFont>
    <p:embeddedFont>
      <p:font typeface="Barlow Ultra-Bold Italics" charset="1" panose="00000900000000000000"/>
      <p:regular r:id="rId35"/>
    </p:embeddedFont>
    <p:embeddedFont>
      <p:font typeface="Barlow Heavy" charset="1" panose="00000A00000000000000"/>
      <p:regular r:id="rId36"/>
    </p:embeddedFont>
    <p:embeddedFont>
      <p:font typeface="Barlow Heavy Italics" charset="1" panose="00000A00000000000000"/>
      <p:regular r:id="rId37"/>
    </p:embeddedFont>
    <p:embeddedFont>
      <p:font typeface="Inter" charset="1" panose="020B0502030000000004"/>
      <p:regular r:id="rId38"/>
    </p:embeddedFont>
    <p:embeddedFont>
      <p:font typeface="Inter Bold" charset="1" panose="020B0802030000000004"/>
      <p:regular r:id="rId39"/>
    </p:embeddedFont>
    <p:embeddedFont>
      <p:font typeface="Inter Italics" charset="1" panose="020B0502030000000004"/>
      <p:regular r:id="rId40"/>
    </p:embeddedFont>
    <p:embeddedFont>
      <p:font typeface="Inter Bold Italics" charset="1" panose="020B0802030000000004"/>
      <p:regular r:id="rId41"/>
    </p:embeddedFont>
    <p:embeddedFont>
      <p:font typeface="Inter Thin" charset="1" panose="020B0A02050000000004"/>
      <p:regular r:id="rId42"/>
    </p:embeddedFont>
    <p:embeddedFont>
      <p:font typeface="Inter Thin Italics" charset="1" panose="020B0A02050000000004"/>
      <p:regular r:id="rId43"/>
    </p:embeddedFont>
    <p:embeddedFont>
      <p:font typeface="Inter Extra-Light" charset="1" panose="02000503000000020004"/>
      <p:regular r:id="rId44"/>
    </p:embeddedFont>
    <p:embeddedFont>
      <p:font typeface="Inter Light" charset="1" panose="02000503000000020004"/>
      <p:regular r:id="rId45"/>
    </p:embeddedFont>
    <p:embeddedFont>
      <p:font typeface="Inter Medium" charset="1" panose="02000503000000020004"/>
      <p:regular r:id="rId46"/>
    </p:embeddedFont>
    <p:embeddedFont>
      <p:font typeface="Inter Semi-Bold" charset="1" panose="02000503000000020004"/>
      <p:regular r:id="rId47"/>
    </p:embeddedFont>
    <p:embeddedFont>
      <p:font typeface="Inter Ultra-Bold" charset="1" panose="02000503000000020004"/>
      <p:regular r:id="rId48"/>
    </p:embeddedFont>
    <p:embeddedFont>
      <p:font typeface="Inter Heavy" charset="1" panose="02000503000000020004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46" Target="fonts/font46.fntdata" Type="http://schemas.openxmlformats.org/officeDocument/2006/relationships/font"/><Relationship Id="rId47" Target="fonts/font47.fntdata" Type="http://schemas.openxmlformats.org/officeDocument/2006/relationships/font"/><Relationship Id="rId48" Target="fonts/font48.fntdata" Type="http://schemas.openxmlformats.org/officeDocument/2006/relationships/font"/><Relationship Id="rId49" Target="fonts/font49.fntdata" Type="http://schemas.openxmlformats.org/officeDocument/2006/relationships/font"/><Relationship Id="rId5" Target="tableStyles.xml" Type="http://schemas.openxmlformats.org/officeDocument/2006/relationships/tableStyles"/><Relationship Id="rId50" Target="slides/slide1.xml" Type="http://schemas.openxmlformats.org/officeDocument/2006/relationships/slide"/><Relationship Id="rId51" Target="slides/slide2.xml" Type="http://schemas.openxmlformats.org/officeDocument/2006/relationships/slide"/><Relationship Id="rId52" Target="slides/slide3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svg" Type="http://schemas.openxmlformats.org/officeDocument/2006/relationships/image"/><Relationship Id="rId11" Target="../media/image21.png" Type="http://schemas.openxmlformats.org/officeDocument/2006/relationships/image"/><Relationship Id="rId12" Target="../media/image22.svg" Type="http://schemas.openxmlformats.org/officeDocument/2006/relationships/image"/><Relationship Id="rId13" Target="../media/image23.png" Type="http://schemas.openxmlformats.org/officeDocument/2006/relationships/image"/><Relationship Id="rId14" Target="../media/image24.svg" Type="http://schemas.openxmlformats.org/officeDocument/2006/relationships/image"/><Relationship Id="rId15" Target="../media/image25.png" Type="http://schemas.openxmlformats.org/officeDocument/2006/relationships/image"/><Relationship Id="rId16" Target="../media/image26.svg" Type="http://schemas.openxmlformats.org/officeDocument/2006/relationships/image"/><Relationship Id="rId17" Target="../media/image27.png" Type="http://schemas.openxmlformats.org/officeDocument/2006/relationships/image"/><Relationship Id="rId18" Target="../media/image28.svg" Type="http://schemas.openxmlformats.org/officeDocument/2006/relationships/image"/><Relationship Id="rId19" Target="../media/image29.png" Type="http://schemas.openxmlformats.org/officeDocument/2006/relationships/image"/><Relationship Id="rId2" Target="../media/image12.jpeg" Type="http://schemas.openxmlformats.org/officeDocument/2006/relationships/image"/><Relationship Id="rId20" Target="../media/image30.svg" Type="http://schemas.openxmlformats.org/officeDocument/2006/relationships/image"/><Relationship Id="rId21" Target="../media/image31.png" Type="http://schemas.openxmlformats.org/officeDocument/2006/relationships/image"/><Relationship Id="rId22" Target="../media/image32.svg" Type="http://schemas.openxmlformats.org/officeDocument/2006/relationships/image"/><Relationship Id="rId23" Target="../media/image11.png" Type="http://schemas.openxmlformats.org/officeDocument/2006/relationships/image"/><Relationship Id="rId3" Target="../media/image13.jpeg" Type="http://schemas.openxmlformats.org/officeDocument/2006/relationships/image"/><Relationship Id="rId4" Target="../media/image14.jpeg" Type="http://schemas.openxmlformats.org/officeDocument/2006/relationships/image"/><Relationship Id="rId5" Target="../media/image15.jpeg" Type="http://schemas.openxmlformats.org/officeDocument/2006/relationships/image"/><Relationship Id="rId6" Target="../media/image16.jpe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35524" y="2274594"/>
            <a:ext cx="3112252" cy="6840567"/>
            <a:chOff x="0" y="0"/>
            <a:chExt cx="812800" cy="178649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1786492"/>
            </a:xfrm>
            <a:custGeom>
              <a:avLst/>
              <a:gdLst/>
              <a:ahLst/>
              <a:cxnLst/>
              <a:rect r="r" b="b" t="t" l="l"/>
              <a:pathLst>
                <a:path h="1786492" w="812800">
                  <a:moveTo>
                    <a:pt x="49751" y="0"/>
                  </a:moveTo>
                  <a:lnTo>
                    <a:pt x="763049" y="0"/>
                  </a:lnTo>
                  <a:cubicBezTo>
                    <a:pt x="776244" y="0"/>
                    <a:pt x="788898" y="5242"/>
                    <a:pt x="798228" y="14572"/>
                  </a:cubicBezTo>
                  <a:cubicBezTo>
                    <a:pt x="807558" y="23902"/>
                    <a:pt x="812800" y="36556"/>
                    <a:pt x="812800" y="49751"/>
                  </a:cubicBezTo>
                  <a:lnTo>
                    <a:pt x="812800" y="1736740"/>
                  </a:lnTo>
                  <a:cubicBezTo>
                    <a:pt x="812800" y="1749935"/>
                    <a:pt x="807558" y="1762590"/>
                    <a:pt x="798228" y="1771920"/>
                  </a:cubicBezTo>
                  <a:cubicBezTo>
                    <a:pt x="788898" y="1781250"/>
                    <a:pt x="776244" y="1786492"/>
                    <a:pt x="763049" y="1786492"/>
                  </a:cubicBezTo>
                  <a:lnTo>
                    <a:pt x="49751" y="1786492"/>
                  </a:lnTo>
                  <a:cubicBezTo>
                    <a:pt x="36556" y="1786492"/>
                    <a:pt x="23902" y="1781250"/>
                    <a:pt x="14572" y="1771920"/>
                  </a:cubicBezTo>
                  <a:cubicBezTo>
                    <a:pt x="5242" y="1762590"/>
                    <a:pt x="0" y="1749935"/>
                    <a:pt x="0" y="1736740"/>
                  </a:cubicBezTo>
                  <a:lnTo>
                    <a:pt x="0" y="49751"/>
                  </a:lnTo>
                  <a:cubicBezTo>
                    <a:pt x="0" y="36556"/>
                    <a:pt x="5242" y="23902"/>
                    <a:pt x="14572" y="14572"/>
                  </a:cubicBezTo>
                  <a:cubicBezTo>
                    <a:pt x="23902" y="5242"/>
                    <a:pt x="36556" y="0"/>
                    <a:pt x="4975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50AC96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18245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23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99301" y="2681455"/>
            <a:ext cx="1784698" cy="1441864"/>
            <a:chOff x="0" y="0"/>
            <a:chExt cx="466094" cy="3765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6094" cy="376559"/>
            </a:xfrm>
            <a:custGeom>
              <a:avLst/>
              <a:gdLst/>
              <a:ahLst/>
              <a:cxnLst/>
              <a:rect r="r" b="b" t="t" l="l"/>
              <a:pathLst>
                <a:path h="376559" w="466094">
                  <a:moveTo>
                    <a:pt x="86759" y="0"/>
                  </a:moveTo>
                  <a:lnTo>
                    <a:pt x="379335" y="0"/>
                  </a:lnTo>
                  <a:cubicBezTo>
                    <a:pt x="427251" y="0"/>
                    <a:pt x="466094" y="38843"/>
                    <a:pt x="466094" y="86759"/>
                  </a:cubicBezTo>
                  <a:lnTo>
                    <a:pt x="466094" y="289800"/>
                  </a:lnTo>
                  <a:cubicBezTo>
                    <a:pt x="466094" y="337716"/>
                    <a:pt x="427251" y="376559"/>
                    <a:pt x="379335" y="376559"/>
                  </a:cubicBezTo>
                  <a:lnTo>
                    <a:pt x="86759" y="376559"/>
                  </a:lnTo>
                  <a:cubicBezTo>
                    <a:pt x="38843" y="376559"/>
                    <a:pt x="0" y="337716"/>
                    <a:pt x="0" y="289800"/>
                  </a:cubicBezTo>
                  <a:lnTo>
                    <a:pt x="0" y="86759"/>
                  </a:lnTo>
                  <a:cubicBezTo>
                    <a:pt x="0" y="38843"/>
                    <a:pt x="38843" y="0"/>
                    <a:pt x="86759" y="0"/>
                  </a:cubicBezTo>
                  <a:close/>
                </a:path>
              </a:pathLst>
            </a:custGeom>
            <a:solidFill>
              <a:srgbClr val="50AC9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66094" cy="4146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23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055692" y="2274594"/>
            <a:ext cx="3112252" cy="6840567"/>
            <a:chOff x="0" y="0"/>
            <a:chExt cx="812800" cy="178649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1786492"/>
            </a:xfrm>
            <a:custGeom>
              <a:avLst/>
              <a:gdLst/>
              <a:ahLst/>
              <a:cxnLst/>
              <a:rect r="r" b="b" t="t" l="l"/>
              <a:pathLst>
                <a:path h="1786492" w="812800">
                  <a:moveTo>
                    <a:pt x="49751" y="0"/>
                  </a:moveTo>
                  <a:lnTo>
                    <a:pt x="763049" y="0"/>
                  </a:lnTo>
                  <a:cubicBezTo>
                    <a:pt x="776244" y="0"/>
                    <a:pt x="788898" y="5242"/>
                    <a:pt x="798228" y="14572"/>
                  </a:cubicBezTo>
                  <a:cubicBezTo>
                    <a:pt x="807558" y="23902"/>
                    <a:pt x="812800" y="36556"/>
                    <a:pt x="812800" y="49751"/>
                  </a:cubicBezTo>
                  <a:lnTo>
                    <a:pt x="812800" y="1736740"/>
                  </a:lnTo>
                  <a:cubicBezTo>
                    <a:pt x="812800" y="1749935"/>
                    <a:pt x="807558" y="1762590"/>
                    <a:pt x="798228" y="1771920"/>
                  </a:cubicBezTo>
                  <a:cubicBezTo>
                    <a:pt x="788898" y="1781250"/>
                    <a:pt x="776244" y="1786492"/>
                    <a:pt x="763049" y="1786492"/>
                  </a:cubicBezTo>
                  <a:lnTo>
                    <a:pt x="49751" y="1786492"/>
                  </a:lnTo>
                  <a:cubicBezTo>
                    <a:pt x="36556" y="1786492"/>
                    <a:pt x="23902" y="1781250"/>
                    <a:pt x="14572" y="1771920"/>
                  </a:cubicBezTo>
                  <a:cubicBezTo>
                    <a:pt x="5242" y="1762590"/>
                    <a:pt x="0" y="1749935"/>
                    <a:pt x="0" y="1736740"/>
                  </a:cubicBezTo>
                  <a:lnTo>
                    <a:pt x="0" y="49751"/>
                  </a:lnTo>
                  <a:cubicBezTo>
                    <a:pt x="0" y="36556"/>
                    <a:pt x="5242" y="23902"/>
                    <a:pt x="14572" y="14572"/>
                  </a:cubicBezTo>
                  <a:cubicBezTo>
                    <a:pt x="23902" y="5242"/>
                    <a:pt x="36556" y="0"/>
                    <a:pt x="4975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ADC272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12800" cy="18245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23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719469" y="2681455"/>
            <a:ext cx="1784698" cy="1441864"/>
            <a:chOff x="0" y="0"/>
            <a:chExt cx="466094" cy="37655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66094" cy="376559"/>
            </a:xfrm>
            <a:custGeom>
              <a:avLst/>
              <a:gdLst/>
              <a:ahLst/>
              <a:cxnLst/>
              <a:rect r="r" b="b" t="t" l="l"/>
              <a:pathLst>
                <a:path h="376559" w="466094">
                  <a:moveTo>
                    <a:pt x="86759" y="0"/>
                  </a:moveTo>
                  <a:lnTo>
                    <a:pt x="379335" y="0"/>
                  </a:lnTo>
                  <a:cubicBezTo>
                    <a:pt x="427251" y="0"/>
                    <a:pt x="466094" y="38843"/>
                    <a:pt x="466094" y="86759"/>
                  </a:cubicBezTo>
                  <a:lnTo>
                    <a:pt x="466094" y="289800"/>
                  </a:lnTo>
                  <a:cubicBezTo>
                    <a:pt x="466094" y="337716"/>
                    <a:pt x="427251" y="376559"/>
                    <a:pt x="379335" y="376559"/>
                  </a:cubicBezTo>
                  <a:lnTo>
                    <a:pt x="86759" y="376559"/>
                  </a:lnTo>
                  <a:cubicBezTo>
                    <a:pt x="38843" y="376559"/>
                    <a:pt x="0" y="337716"/>
                    <a:pt x="0" y="289800"/>
                  </a:cubicBezTo>
                  <a:lnTo>
                    <a:pt x="0" y="86759"/>
                  </a:lnTo>
                  <a:cubicBezTo>
                    <a:pt x="0" y="38843"/>
                    <a:pt x="38843" y="0"/>
                    <a:pt x="86759" y="0"/>
                  </a:cubicBezTo>
                  <a:close/>
                </a:path>
              </a:pathLst>
            </a:custGeom>
            <a:solidFill>
              <a:srgbClr val="ADC272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66094" cy="4146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23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577519" y="2274594"/>
            <a:ext cx="3112252" cy="6840567"/>
            <a:chOff x="0" y="0"/>
            <a:chExt cx="812800" cy="178649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1786492"/>
            </a:xfrm>
            <a:custGeom>
              <a:avLst/>
              <a:gdLst/>
              <a:ahLst/>
              <a:cxnLst/>
              <a:rect r="r" b="b" t="t" l="l"/>
              <a:pathLst>
                <a:path h="1786492" w="812800">
                  <a:moveTo>
                    <a:pt x="49751" y="0"/>
                  </a:moveTo>
                  <a:lnTo>
                    <a:pt x="763049" y="0"/>
                  </a:lnTo>
                  <a:cubicBezTo>
                    <a:pt x="776244" y="0"/>
                    <a:pt x="788898" y="5242"/>
                    <a:pt x="798228" y="14572"/>
                  </a:cubicBezTo>
                  <a:cubicBezTo>
                    <a:pt x="807558" y="23902"/>
                    <a:pt x="812800" y="36556"/>
                    <a:pt x="812800" y="49751"/>
                  </a:cubicBezTo>
                  <a:lnTo>
                    <a:pt x="812800" y="1736740"/>
                  </a:lnTo>
                  <a:cubicBezTo>
                    <a:pt x="812800" y="1749935"/>
                    <a:pt x="807558" y="1762590"/>
                    <a:pt x="798228" y="1771920"/>
                  </a:cubicBezTo>
                  <a:cubicBezTo>
                    <a:pt x="788898" y="1781250"/>
                    <a:pt x="776244" y="1786492"/>
                    <a:pt x="763049" y="1786492"/>
                  </a:cubicBezTo>
                  <a:lnTo>
                    <a:pt x="49751" y="1786492"/>
                  </a:lnTo>
                  <a:cubicBezTo>
                    <a:pt x="36556" y="1786492"/>
                    <a:pt x="23902" y="1781250"/>
                    <a:pt x="14572" y="1771920"/>
                  </a:cubicBezTo>
                  <a:cubicBezTo>
                    <a:pt x="5242" y="1762590"/>
                    <a:pt x="0" y="1749935"/>
                    <a:pt x="0" y="1736740"/>
                  </a:cubicBezTo>
                  <a:lnTo>
                    <a:pt x="0" y="49751"/>
                  </a:lnTo>
                  <a:cubicBezTo>
                    <a:pt x="0" y="36556"/>
                    <a:pt x="5242" y="23902"/>
                    <a:pt x="14572" y="14572"/>
                  </a:cubicBezTo>
                  <a:cubicBezTo>
                    <a:pt x="23902" y="5242"/>
                    <a:pt x="36556" y="0"/>
                    <a:pt x="4975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EAAE42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812800" cy="18245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23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8241296" y="2681455"/>
            <a:ext cx="1784698" cy="1441864"/>
            <a:chOff x="0" y="0"/>
            <a:chExt cx="466094" cy="37655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66094" cy="376559"/>
            </a:xfrm>
            <a:custGeom>
              <a:avLst/>
              <a:gdLst/>
              <a:ahLst/>
              <a:cxnLst/>
              <a:rect r="r" b="b" t="t" l="l"/>
              <a:pathLst>
                <a:path h="376559" w="466094">
                  <a:moveTo>
                    <a:pt x="86759" y="0"/>
                  </a:moveTo>
                  <a:lnTo>
                    <a:pt x="379335" y="0"/>
                  </a:lnTo>
                  <a:cubicBezTo>
                    <a:pt x="427251" y="0"/>
                    <a:pt x="466094" y="38843"/>
                    <a:pt x="466094" y="86759"/>
                  </a:cubicBezTo>
                  <a:lnTo>
                    <a:pt x="466094" y="289800"/>
                  </a:lnTo>
                  <a:cubicBezTo>
                    <a:pt x="466094" y="337716"/>
                    <a:pt x="427251" y="376559"/>
                    <a:pt x="379335" y="376559"/>
                  </a:cubicBezTo>
                  <a:lnTo>
                    <a:pt x="86759" y="376559"/>
                  </a:lnTo>
                  <a:cubicBezTo>
                    <a:pt x="38843" y="376559"/>
                    <a:pt x="0" y="337716"/>
                    <a:pt x="0" y="289800"/>
                  </a:cubicBezTo>
                  <a:lnTo>
                    <a:pt x="0" y="86759"/>
                  </a:lnTo>
                  <a:cubicBezTo>
                    <a:pt x="0" y="38843"/>
                    <a:pt x="38843" y="0"/>
                    <a:pt x="86759" y="0"/>
                  </a:cubicBezTo>
                  <a:close/>
                </a:path>
              </a:pathLst>
            </a:custGeom>
            <a:solidFill>
              <a:srgbClr val="EAAE42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466094" cy="4146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23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1099346" y="2274594"/>
            <a:ext cx="3112252" cy="6840567"/>
            <a:chOff x="0" y="0"/>
            <a:chExt cx="812800" cy="178649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1786492"/>
            </a:xfrm>
            <a:custGeom>
              <a:avLst/>
              <a:gdLst/>
              <a:ahLst/>
              <a:cxnLst/>
              <a:rect r="r" b="b" t="t" l="l"/>
              <a:pathLst>
                <a:path h="1786492" w="812800">
                  <a:moveTo>
                    <a:pt x="49751" y="0"/>
                  </a:moveTo>
                  <a:lnTo>
                    <a:pt x="763049" y="0"/>
                  </a:lnTo>
                  <a:cubicBezTo>
                    <a:pt x="776244" y="0"/>
                    <a:pt x="788898" y="5242"/>
                    <a:pt x="798228" y="14572"/>
                  </a:cubicBezTo>
                  <a:cubicBezTo>
                    <a:pt x="807558" y="23902"/>
                    <a:pt x="812800" y="36556"/>
                    <a:pt x="812800" y="49751"/>
                  </a:cubicBezTo>
                  <a:lnTo>
                    <a:pt x="812800" y="1736740"/>
                  </a:lnTo>
                  <a:cubicBezTo>
                    <a:pt x="812800" y="1749935"/>
                    <a:pt x="807558" y="1762590"/>
                    <a:pt x="798228" y="1771920"/>
                  </a:cubicBezTo>
                  <a:cubicBezTo>
                    <a:pt x="788898" y="1781250"/>
                    <a:pt x="776244" y="1786492"/>
                    <a:pt x="763049" y="1786492"/>
                  </a:cubicBezTo>
                  <a:lnTo>
                    <a:pt x="49751" y="1786492"/>
                  </a:lnTo>
                  <a:cubicBezTo>
                    <a:pt x="36556" y="1786492"/>
                    <a:pt x="23902" y="1781250"/>
                    <a:pt x="14572" y="1771920"/>
                  </a:cubicBezTo>
                  <a:cubicBezTo>
                    <a:pt x="5242" y="1762590"/>
                    <a:pt x="0" y="1749935"/>
                    <a:pt x="0" y="1736740"/>
                  </a:cubicBezTo>
                  <a:lnTo>
                    <a:pt x="0" y="49751"/>
                  </a:lnTo>
                  <a:cubicBezTo>
                    <a:pt x="0" y="36556"/>
                    <a:pt x="5242" y="23902"/>
                    <a:pt x="14572" y="14572"/>
                  </a:cubicBezTo>
                  <a:cubicBezTo>
                    <a:pt x="23902" y="5242"/>
                    <a:pt x="36556" y="0"/>
                    <a:pt x="4975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BD513F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812800" cy="18245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23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1763124" y="2681455"/>
            <a:ext cx="1784698" cy="1441864"/>
            <a:chOff x="0" y="0"/>
            <a:chExt cx="466094" cy="376559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66094" cy="376559"/>
            </a:xfrm>
            <a:custGeom>
              <a:avLst/>
              <a:gdLst/>
              <a:ahLst/>
              <a:cxnLst/>
              <a:rect r="r" b="b" t="t" l="l"/>
              <a:pathLst>
                <a:path h="376559" w="466094">
                  <a:moveTo>
                    <a:pt x="86759" y="0"/>
                  </a:moveTo>
                  <a:lnTo>
                    <a:pt x="379335" y="0"/>
                  </a:lnTo>
                  <a:cubicBezTo>
                    <a:pt x="427251" y="0"/>
                    <a:pt x="466094" y="38843"/>
                    <a:pt x="466094" y="86759"/>
                  </a:cubicBezTo>
                  <a:lnTo>
                    <a:pt x="466094" y="289800"/>
                  </a:lnTo>
                  <a:cubicBezTo>
                    <a:pt x="466094" y="337716"/>
                    <a:pt x="427251" y="376559"/>
                    <a:pt x="379335" y="376559"/>
                  </a:cubicBezTo>
                  <a:lnTo>
                    <a:pt x="86759" y="376559"/>
                  </a:lnTo>
                  <a:cubicBezTo>
                    <a:pt x="38843" y="376559"/>
                    <a:pt x="0" y="337716"/>
                    <a:pt x="0" y="289800"/>
                  </a:cubicBezTo>
                  <a:lnTo>
                    <a:pt x="0" y="86759"/>
                  </a:lnTo>
                  <a:cubicBezTo>
                    <a:pt x="0" y="38843"/>
                    <a:pt x="38843" y="0"/>
                    <a:pt x="86759" y="0"/>
                  </a:cubicBezTo>
                  <a:close/>
                </a:path>
              </a:pathLst>
            </a:custGeom>
            <a:solidFill>
              <a:srgbClr val="BD513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466094" cy="4146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23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4621174" y="2274594"/>
            <a:ext cx="3112252" cy="6840567"/>
            <a:chOff x="0" y="0"/>
            <a:chExt cx="812800" cy="178649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1786492"/>
            </a:xfrm>
            <a:custGeom>
              <a:avLst/>
              <a:gdLst/>
              <a:ahLst/>
              <a:cxnLst/>
              <a:rect r="r" b="b" t="t" l="l"/>
              <a:pathLst>
                <a:path h="1786492" w="812800">
                  <a:moveTo>
                    <a:pt x="49751" y="0"/>
                  </a:moveTo>
                  <a:lnTo>
                    <a:pt x="763049" y="0"/>
                  </a:lnTo>
                  <a:cubicBezTo>
                    <a:pt x="776244" y="0"/>
                    <a:pt x="788898" y="5242"/>
                    <a:pt x="798228" y="14572"/>
                  </a:cubicBezTo>
                  <a:cubicBezTo>
                    <a:pt x="807558" y="23902"/>
                    <a:pt x="812800" y="36556"/>
                    <a:pt x="812800" y="49751"/>
                  </a:cubicBezTo>
                  <a:lnTo>
                    <a:pt x="812800" y="1736740"/>
                  </a:lnTo>
                  <a:cubicBezTo>
                    <a:pt x="812800" y="1749935"/>
                    <a:pt x="807558" y="1762590"/>
                    <a:pt x="798228" y="1771920"/>
                  </a:cubicBezTo>
                  <a:cubicBezTo>
                    <a:pt x="788898" y="1781250"/>
                    <a:pt x="776244" y="1786492"/>
                    <a:pt x="763049" y="1786492"/>
                  </a:cubicBezTo>
                  <a:lnTo>
                    <a:pt x="49751" y="1786492"/>
                  </a:lnTo>
                  <a:cubicBezTo>
                    <a:pt x="36556" y="1786492"/>
                    <a:pt x="23902" y="1781250"/>
                    <a:pt x="14572" y="1771920"/>
                  </a:cubicBezTo>
                  <a:cubicBezTo>
                    <a:pt x="5242" y="1762590"/>
                    <a:pt x="0" y="1749935"/>
                    <a:pt x="0" y="1736740"/>
                  </a:cubicBezTo>
                  <a:lnTo>
                    <a:pt x="0" y="49751"/>
                  </a:lnTo>
                  <a:cubicBezTo>
                    <a:pt x="0" y="36556"/>
                    <a:pt x="5242" y="23902"/>
                    <a:pt x="14572" y="14572"/>
                  </a:cubicBezTo>
                  <a:cubicBezTo>
                    <a:pt x="23902" y="5242"/>
                    <a:pt x="36556" y="0"/>
                    <a:pt x="4975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5A687C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812800" cy="18245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23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5284951" y="2681455"/>
            <a:ext cx="1784698" cy="1441864"/>
            <a:chOff x="0" y="0"/>
            <a:chExt cx="466094" cy="376559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466094" cy="376559"/>
            </a:xfrm>
            <a:custGeom>
              <a:avLst/>
              <a:gdLst/>
              <a:ahLst/>
              <a:cxnLst/>
              <a:rect r="r" b="b" t="t" l="l"/>
              <a:pathLst>
                <a:path h="376559" w="466094">
                  <a:moveTo>
                    <a:pt x="86759" y="0"/>
                  </a:moveTo>
                  <a:lnTo>
                    <a:pt x="379335" y="0"/>
                  </a:lnTo>
                  <a:cubicBezTo>
                    <a:pt x="427251" y="0"/>
                    <a:pt x="466094" y="38843"/>
                    <a:pt x="466094" y="86759"/>
                  </a:cubicBezTo>
                  <a:lnTo>
                    <a:pt x="466094" y="289800"/>
                  </a:lnTo>
                  <a:cubicBezTo>
                    <a:pt x="466094" y="337716"/>
                    <a:pt x="427251" y="376559"/>
                    <a:pt x="379335" y="376559"/>
                  </a:cubicBezTo>
                  <a:lnTo>
                    <a:pt x="86759" y="376559"/>
                  </a:lnTo>
                  <a:cubicBezTo>
                    <a:pt x="38843" y="376559"/>
                    <a:pt x="0" y="337716"/>
                    <a:pt x="0" y="289800"/>
                  </a:cubicBezTo>
                  <a:lnTo>
                    <a:pt x="0" y="86759"/>
                  </a:lnTo>
                  <a:cubicBezTo>
                    <a:pt x="0" y="38843"/>
                    <a:pt x="38843" y="0"/>
                    <a:pt x="86759" y="0"/>
                  </a:cubicBezTo>
                  <a:close/>
                </a:path>
              </a:pathLst>
            </a:custGeom>
            <a:solidFill>
              <a:srgbClr val="5A687C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466094" cy="4146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23"/>
                </a:lnSpc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1609890" y="2970061"/>
            <a:ext cx="864652" cy="864652"/>
          </a:xfrm>
          <a:custGeom>
            <a:avLst/>
            <a:gdLst/>
            <a:ahLst/>
            <a:cxnLst/>
            <a:rect r="r" b="b" t="t" l="l"/>
            <a:pathLst>
              <a:path h="864652" w="864652">
                <a:moveTo>
                  <a:pt x="0" y="0"/>
                </a:moveTo>
                <a:lnTo>
                  <a:pt x="864652" y="0"/>
                </a:lnTo>
                <a:lnTo>
                  <a:pt x="864652" y="864652"/>
                </a:lnTo>
                <a:lnTo>
                  <a:pt x="0" y="8646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5288086" y="2959452"/>
            <a:ext cx="555883" cy="885870"/>
          </a:xfrm>
          <a:custGeom>
            <a:avLst/>
            <a:gdLst/>
            <a:ahLst/>
            <a:cxnLst/>
            <a:rect r="r" b="b" t="t" l="l"/>
            <a:pathLst>
              <a:path h="885870" w="555883">
                <a:moveTo>
                  <a:pt x="0" y="0"/>
                </a:moveTo>
                <a:lnTo>
                  <a:pt x="555883" y="0"/>
                </a:lnTo>
                <a:lnTo>
                  <a:pt x="555883" y="885870"/>
                </a:lnTo>
                <a:lnTo>
                  <a:pt x="0" y="8858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8631519" y="2976424"/>
            <a:ext cx="1004252" cy="912614"/>
          </a:xfrm>
          <a:custGeom>
            <a:avLst/>
            <a:gdLst/>
            <a:ahLst/>
            <a:cxnLst/>
            <a:rect r="r" b="b" t="t" l="l"/>
            <a:pathLst>
              <a:path h="912614" w="1004252">
                <a:moveTo>
                  <a:pt x="0" y="0"/>
                </a:moveTo>
                <a:lnTo>
                  <a:pt x="1004252" y="0"/>
                </a:lnTo>
                <a:lnTo>
                  <a:pt x="1004252" y="912614"/>
                </a:lnTo>
                <a:lnTo>
                  <a:pt x="0" y="9126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2251456" y="2924224"/>
            <a:ext cx="808032" cy="964814"/>
          </a:xfrm>
          <a:custGeom>
            <a:avLst/>
            <a:gdLst/>
            <a:ahLst/>
            <a:cxnLst/>
            <a:rect r="r" b="b" t="t" l="l"/>
            <a:pathLst>
              <a:path h="964814" w="808032">
                <a:moveTo>
                  <a:pt x="0" y="0"/>
                </a:moveTo>
                <a:lnTo>
                  <a:pt x="808033" y="0"/>
                </a:lnTo>
                <a:lnTo>
                  <a:pt x="808033" y="964814"/>
                </a:lnTo>
                <a:lnTo>
                  <a:pt x="0" y="9648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5649874" y="2976424"/>
            <a:ext cx="1105116" cy="868897"/>
          </a:xfrm>
          <a:custGeom>
            <a:avLst/>
            <a:gdLst/>
            <a:ahLst/>
            <a:cxnLst/>
            <a:rect r="r" b="b" t="t" l="l"/>
            <a:pathLst>
              <a:path h="868897" w="1105116">
                <a:moveTo>
                  <a:pt x="0" y="0"/>
                </a:moveTo>
                <a:lnTo>
                  <a:pt x="1105115" y="0"/>
                </a:lnTo>
                <a:lnTo>
                  <a:pt x="1105115" y="868898"/>
                </a:lnTo>
                <a:lnTo>
                  <a:pt x="0" y="8688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6443918" y="379800"/>
            <a:ext cx="815382" cy="815382"/>
          </a:xfrm>
          <a:custGeom>
            <a:avLst/>
            <a:gdLst/>
            <a:ahLst/>
            <a:cxnLst/>
            <a:rect r="r" b="b" t="t" l="l"/>
            <a:pathLst>
              <a:path h="815382" w="815382">
                <a:moveTo>
                  <a:pt x="0" y="0"/>
                </a:moveTo>
                <a:lnTo>
                  <a:pt x="815382" y="0"/>
                </a:lnTo>
                <a:lnTo>
                  <a:pt x="815382" y="815382"/>
                </a:lnTo>
                <a:lnTo>
                  <a:pt x="0" y="81538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38" id="38"/>
          <p:cNvSpPr txBox="true"/>
          <p:nvPr/>
        </p:nvSpPr>
        <p:spPr>
          <a:xfrm rot="0">
            <a:off x="1028700" y="5428244"/>
            <a:ext cx="2177432" cy="1154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619"/>
              </a:lnSpc>
              <a:spcBef>
                <a:spcPct val="0"/>
              </a:spcBef>
            </a:pPr>
            <a:r>
              <a:rPr lang="en-US" sz="3299" spc="105">
                <a:solidFill>
                  <a:srgbClr val="000000"/>
                </a:solidFill>
                <a:latin typeface="Barlow Semi-Bold"/>
              </a:rPr>
              <a:t>Set Clear Goals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73304" y="160725"/>
            <a:ext cx="10863379" cy="1431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39"/>
              </a:lnSpc>
            </a:pPr>
            <a:r>
              <a:rPr lang="en-US" sz="3999">
                <a:solidFill>
                  <a:srgbClr val="373737"/>
                </a:solidFill>
                <a:latin typeface="Heading Now 71-78"/>
              </a:rPr>
              <a:t>5 Steps to Develop a Growth Strategy</a:t>
            </a:r>
          </a:p>
          <a:p>
            <a:pPr algn="just" marL="0" indent="0" lvl="0">
              <a:lnSpc>
                <a:spcPts val="4681"/>
              </a:lnSpc>
            </a:pPr>
            <a:r>
              <a:rPr lang="en-US" sz="3100">
                <a:solidFill>
                  <a:srgbClr val="373737"/>
                </a:solidFill>
                <a:latin typeface="Heading Now 71-78"/>
              </a:rPr>
              <a:t>Follow each step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4477311" y="5137731"/>
            <a:ext cx="2177432" cy="1735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619"/>
              </a:lnSpc>
              <a:spcBef>
                <a:spcPct val="0"/>
              </a:spcBef>
            </a:pPr>
            <a:r>
              <a:rPr lang="en-US" sz="3299" spc="105">
                <a:solidFill>
                  <a:srgbClr val="000000"/>
                </a:solidFill>
                <a:latin typeface="Barlow Semi-Bold"/>
              </a:rPr>
              <a:t>Analyze Initial Situation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8055284" y="4847219"/>
            <a:ext cx="2177432" cy="2316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620"/>
              </a:lnSpc>
              <a:spcBef>
                <a:spcPct val="0"/>
              </a:spcBef>
            </a:pPr>
            <a:r>
              <a:rPr lang="en-US" sz="3300" spc="105">
                <a:solidFill>
                  <a:srgbClr val="000000"/>
                </a:solidFill>
                <a:latin typeface="Barlow Semi-Bold"/>
              </a:rPr>
              <a:t>Research Market and Industry Trends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1613696" y="4847219"/>
            <a:ext cx="2177432" cy="2316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620"/>
              </a:lnSpc>
              <a:spcBef>
                <a:spcPct val="0"/>
              </a:spcBef>
            </a:pPr>
            <a:r>
              <a:rPr lang="en-US" sz="3300" spc="105">
                <a:solidFill>
                  <a:srgbClr val="000000"/>
                </a:solidFill>
                <a:latin typeface="Barlow Semi-Bold"/>
              </a:rPr>
              <a:t>Determine Your Growth Strategy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5135524" y="5428244"/>
            <a:ext cx="2177432" cy="1154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620"/>
              </a:lnSpc>
              <a:spcBef>
                <a:spcPct val="0"/>
              </a:spcBef>
            </a:pPr>
            <a:r>
              <a:rPr lang="en-US" sz="3300" spc="105">
                <a:solidFill>
                  <a:srgbClr val="000000"/>
                </a:solidFill>
                <a:latin typeface="Barlow Semi-Bold"/>
              </a:rPr>
              <a:t>Implement and Adapt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4807239" y="1206618"/>
            <a:ext cx="2834001" cy="385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6"/>
              </a:lnSpc>
            </a:pPr>
            <a:r>
              <a:rPr lang="en-US" sz="1975">
                <a:solidFill>
                  <a:srgbClr val="373737"/>
                </a:solidFill>
                <a:latin typeface="Heading Now 71-78"/>
              </a:rPr>
              <a:t>StrategyPunk.com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35524" y="2274594"/>
            <a:ext cx="3112252" cy="6840567"/>
            <a:chOff x="0" y="0"/>
            <a:chExt cx="812800" cy="178649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1786492"/>
            </a:xfrm>
            <a:custGeom>
              <a:avLst/>
              <a:gdLst/>
              <a:ahLst/>
              <a:cxnLst/>
              <a:rect r="r" b="b" t="t" l="l"/>
              <a:pathLst>
                <a:path h="1786492" w="812800">
                  <a:moveTo>
                    <a:pt x="49751" y="0"/>
                  </a:moveTo>
                  <a:lnTo>
                    <a:pt x="763049" y="0"/>
                  </a:lnTo>
                  <a:cubicBezTo>
                    <a:pt x="776244" y="0"/>
                    <a:pt x="788898" y="5242"/>
                    <a:pt x="798228" y="14572"/>
                  </a:cubicBezTo>
                  <a:cubicBezTo>
                    <a:pt x="807558" y="23902"/>
                    <a:pt x="812800" y="36556"/>
                    <a:pt x="812800" y="49751"/>
                  </a:cubicBezTo>
                  <a:lnTo>
                    <a:pt x="812800" y="1736740"/>
                  </a:lnTo>
                  <a:cubicBezTo>
                    <a:pt x="812800" y="1749935"/>
                    <a:pt x="807558" y="1762590"/>
                    <a:pt x="798228" y="1771920"/>
                  </a:cubicBezTo>
                  <a:cubicBezTo>
                    <a:pt x="788898" y="1781250"/>
                    <a:pt x="776244" y="1786492"/>
                    <a:pt x="763049" y="1786492"/>
                  </a:cubicBezTo>
                  <a:lnTo>
                    <a:pt x="49751" y="1786492"/>
                  </a:lnTo>
                  <a:cubicBezTo>
                    <a:pt x="36556" y="1786492"/>
                    <a:pt x="23902" y="1781250"/>
                    <a:pt x="14572" y="1771920"/>
                  </a:cubicBezTo>
                  <a:cubicBezTo>
                    <a:pt x="5242" y="1762590"/>
                    <a:pt x="0" y="1749935"/>
                    <a:pt x="0" y="1736740"/>
                  </a:cubicBezTo>
                  <a:lnTo>
                    <a:pt x="0" y="49751"/>
                  </a:lnTo>
                  <a:cubicBezTo>
                    <a:pt x="0" y="36556"/>
                    <a:pt x="5242" y="23902"/>
                    <a:pt x="14572" y="14572"/>
                  </a:cubicBezTo>
                  <a:cubicBezTo>
                    <a:pt x="23902" y="5242"/>
                    <a:pt x="36556" y="0"/>
                    <a:pt x="4975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50AC96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18245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23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99301" y="2681455"/>
            <a:ext cx="1784698" cy="1441864"/>
            <a:chOff x="0" y="0"/>
            <a:chExt cx="466094" cy="3765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6094" cy="376559"/>
            </a:xfrm>
            <a:custGeom>
              <a:avLst/>
              <a:gdLst/>
              <a:ahLst/>
              <a:cxnLst/>
              <a:rect r="r" b="b" t="t" l="l"/>
              <a:pathLst>
                <a:path h="376559" w="466094">
                  <a:moveTo>
                    <a:pt x="86759" y="0"/>
                  </a:moveTo>
                  <a:lnTo>
                    <a:pt x="379335" y="0"/>
                  </a:lnTo>
                  <a:cubicBezTo>
                    <a:pt x="427251" y="0"/>
                    <a:pt x="466094" y="38843"/>
                    <a:pt x="466094" y="86759"/>
                  </a:cubicBezTo>
                  <a:lnTo>
                    <a:pt x="466094" y="289800"/>
                  </a:lnTo>
                  <a:cubicBezTo>
                    <a:pt x="466094" y="337716"/>
                    <a:pt x="427251" y="376559"/>
                    <a:pt x="379335" y="376559"/>
                  </a:cubicBezTo>
                  <a:lnTo>
                    <a:pt x="86759" y="376559"/>
                  </a:lnTo>
                  <a:cubicBezTo>
                    <a:pt x="38843" y="376559"/>
                    <a:pt x="0" y="337716"/>
                    <a:pt x="0" y="289800"/>
                  </a:cubicBezTo>
                  <a:lnTo>
                    <a:pt x="0" y="86759"/>
                  </a:lnTo>
                  <a:cubicBezTo>
                    <a:pt x="0" y="38843"/>
                    <a:pt x="38843" y="0"/>
                    <a:pt x="86759" y="0"/>
                  </a:cubicBezTo>
                  <a:close/>
                </a:path>
              </a:pathLst>
            </a:custGeom>
            <a:solidFill>
              <a:srgbClr val="50AC9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66094" cy="4146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23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055692" y="2274594"/>
            <a:ext cx="3112252" cy="6840567"/>
            <a:chOff x="0" y="0"/>
            <a:chExt cx="812800" cy="178649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1786492"/>
            </a:xfrm>
            <a:custGeom>
              <a:avLst/>
              <a:gdLst/>
              <a:ahLst/>
              <a:cxnLst/>
              <a:rect r="r" b="b" t="t" l="l"/>
              <a:pathLst>
                <a:path h="1786492" w="812800">
                  <a:moveTo>
                    <a:pt x="49751" y="0"/>
                  </a:moveTo>
                  <a:lnTo>
                    <a:pt x="763049" y="0"/>
                  </a:lnTo>
                  <a:cubicBezTo>
                    <a:pt x="776244" y="0"/>
                    <a:pt x="788898" y="5242"/>
                    <a:pt x="798228" y="14572"/>
                  </a:cubicBezTo>
                  <a:cubicBezTo>
                    <a:pt x="807558" y="23902"/>
                    <a:pt x="812800" y="36556"/>
                    <a:pt x="812800" y="49751"/>
                  </a:cubicBezTo>
                  <a:lnTo>
                    <a:pt x="812800" y="1736740"/>
                  </a:lnTo>
                  <a:cubicBezTo>
                    <a:pt x="812800" y="1749935"/>
                    <a:pt x="807558" y="1762590"/>
                    <a:pt x="798228" y="1771920"/>
                  </a:cubicBezTo>
                  <a:cubicBezTo>
                    <a:pt x="788898" y="1781250"/>
                    <a:pt x="776244" y="1786492"/>
                    <a:pt x="763049" y="1786492"/>
                  </a:cubicBezTo>
                  <a:lnTo>
                    <a:pt x="49751" y="1786492"/>
                  </a:lnTo>
                  <a:cubicBezTo>
                    <a:pt x="36556" y="1786492"/>
                    <a:pt x="23902" y="1781250"/>
                    <a:pt x="14572" y="1771920"/>
                  </a:cubicBezTo>
                  <a:cubicBezTo>
                    <a:pt x="5242" y="1762590"/>
                    <a:pt x="0" y="1749935"/>
                    <a:pt x="0" y="1736740"/>
                  </a:cubicBezTo>
                  <a:lnTo>
                    <a:pt x="0" y="49751"/>
                  </a:lnTo>
                  <a:cubicBezTo>
                    <a:pt x="0" y="36556"/>
                    <a:pt x="5242" y="23902"/>
                    <a:pt x="14572" y="14572"/>
                  </a:cubicBezTo>
                  <a:cubicBezTo>
                    <a:pt x="23902" y="5242"/>
                    <a:pt x="36556" y="0"/>
                    <a:pt x="4975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ADC272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12800" cy="18245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23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719469" y="2681455"/>
            <a:ext cx="1784698" cy="1441864"/>
            <a:chOff x="0" y="0"/>
            <a:chExt cx="466094" cy="37655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66094" cy="376559"/>
            </a:xfrm>
            <a:custGeom>
              <a:avLst/>
              <a:gdLst/>
              <a:ahLst/>
              <a:cxnLst/>
              <a:rect r="r" b="b" t="t" l="l"/>
              <a:pathLst>
                <a:path h="376559" w="466094">
                  <a:moveTo>
                    <a:pt x="86759" y="0"/>
                  </a:moveTo>
                  <a:lnTo>
                    <a:pt x="379335" y="0"/>
                  </a:lnTo>
                  <a:cubicBezTo>
                    <a:pt x="427251" y="0"/>
                    <a:pt x="466094" y="38843"/>
                    <a:pt x="466094" y="86759"/>
                  </a:cubicBezTo>
                  <a:lnTo>
                    <a:pt x="466094" y="289800"/>
                  </a:lnTo>
                  <a:cubicBezTo>
                    <a:pt x="466094" y="337716"/>
                    <a:pt x="427251" y="376559"/>
                    <a:pt x="379335" y="376559"/>
                  </a:cubicBezTo>
                  <a:lnTo>
                    <a:pt x="86759" y="376559"/>
                  </a:lnTo>
                  <a:cubicBezTo>
                    <a:pt x="38843" y="376559"/>
                    <a:pt x="0" y="337716"/>
                    <a:pt x="0" y="289800"/>
                  </a:cubicBezTo>
                  <a:lnTo>
                    <a:pt x="0" y="86759"/>
                  </a:lnTo>
                  <a:cubicBezTo>
                    <a:pt x="0" y="38843"/>
                    <a:pt x="38843" y="0"/>
                    <a:pt x="86759" y="0"/>
                  </a:cubicBezTo>
                  <a:close/>
                </a:path>
              </a:pathLst>
            </a:custGeom>
            <a:solidFill>
              <a:srgbClr val="ADC272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66094" cy="4146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23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577519" y="2274594"/>
            <a:ext cx="3112252" cy="6840567"/>
            <a:chOff x="0" y="0"/>
            <a:chExt cx="812800" cy="178649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1786492"/>
            </a:xfrm>
            <a:custGeom>
              <a:avLst/>
              <a:gdLst/>
              <a:ahLst/>
              <a:cxnLst/>
              <a:rect r="r" b="b" t="t" l="l"/>
              <a:pathLst>
                <a:path h="1786492" w="812800">
                  <a:moveTo>
                    <a:pt x="49751" y="0"/>
                  </a:moveTo>
                  <a:lnTo>
                    <a:pt x="763049" y="0"/>
                  </a:lnTo>
                  <a:cubicBezTo>
                    <a:pt x="776244" y="0"/>
                    <a:pt x="788898" y="5242"/>
                    <a:pt x="798228" y="14572"/>
                  </a:cubicBezTo>
                  <a:cubicBezTo>
                    <a:pt x="807558" y="23902"/>
                    <a:pt x="812800" y="36556"/>
                    <a:pt x="812800" y="49751"/>
                  </a:cubicBezTo>
                  <a:lnTo>
                    <a:pt x="812800" y="1736740"/>
                  </a:lnTo>
                  <a:cubicBezTo>
                    <a:pt x="812800" y="1749935"/>
                    <a:pt x="807558" y="1762590"/>
                    <a:pt x="798228" y="1771920"/>
                  </a:cubicBezTo>
                  <a:cubicBezTo>
                    <a:pt x="788898" y="1781250"/>
                    <a:pt x="776244" y="1786492"/>
                    <a:pt x="763049" y="1786492"/>
                  </a:cubicBezTo>
                  <a:lnTo>
                    <a:pt x="49751" y="1786492"/>
                  </a:lnTo>
                  <a:cubicBezTo>
                    <a:pt x="36556" y="1786492"/>
                    <a:pt x="23902" y="1781250"/>
                    <a:pt x="14572" y="1771920"/>
                  </a:cubicBezTo>
                  <a:cubicBezTo>
                    <a:pt x="5242" y="1762590"/>
                    <a:pt x="0" y="1749935"/>
                    <a:pt x="0" y="1736740"/>
                  </a:cubicBezTo>
                  <a:lnTo>
                    <a:pt x="0" y="49751"/>
                  </a:lnTo>
                  <a:cubicBezTo>
                    <a:pt x="0" y="36556"/>
                    <a:pt x="5242" y="23902"/>
                    <a:pt x="14572" y="14572"/>
                  </a:cubicBezTo>
                  <a:cubicBezTo>
                    <a:pt x="23902" y="5242"/>
                    <a:pt x="36556" y="0"/>
                    <a:pt x="4975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EAAE42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812800" cy="18245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23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8241296" y="2681455"/>
            <a:ext cx="1784698" cy="1441864"/>
            <a:chOff x="0" y="0"/>
            <a:chExt cx="466094" cy="37655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66094" cy="376559"/>
            </a:xfrm>
            <a:custGeom>
              <a:avLst/>
              <a:gdLst/>
              <a:ahLst/>
              <a:cxnLst/>
              <a:rect r="r" b="b" t="t" l="l"/>
              <a:pathLst>
                <a:path h="376559" w="466094">
                  <a:moveTo>
                    <a:pt x="86759" y="0"/>
                  </a:moveTo>
                  <a:lnTo>
                    <a:pt x="379335" y="0"/>
                  </a:lnTo>
                  <a:cubicBezTo>
                    <a:pt x="427251" y="0"/>
                    <a:pt x="466094" y="38843"/>
                    <a:pt x="466094" y="86759"/>
                  </a:cubicBezTo>
                  <a:lnTo>
                    <a:pt x="466094" y="289800"/>
                  </a:lnTo>
                  <a:cubicBezTo>
                    <a:pt x="466094" y="337716"/>
                    <a:pt x="427251" y="376559"/>
                    <a:pt x="379335" y="376559"/>
                  </a:cubicBezTo>
                  <a:lnTo>
                    <a:pt x="86759" y="376559"/>
                  </a:lnTo>
                  <a:cubicBezTo>
                    <a:pt x="38843" y="376559"/>
                    <a:pt x="0" y="337716"/>
                    <a:pt x="0" y="289800"/>
                  </a:cubicBezTo>
                  <a:lnTo>
                    <a:pt x="0" y="86759"/>
                  </a:lnTo>
                  <a:cubicBezTo>
                    <a:pt x="0" y="38843"/>
                    <a:pt x="38843" y="0"/>
                    <a:pt x="86759" y="0"/>
                  </a:cubicBezTo>
                  <a:close/>
                </a:path>
              </a:pathLst>
            </a:custGeom>
            <a:solidFill>
              <a:srgbClr val="EAAE42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466094" cy="4146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23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1099346" y="2274594"/>
            <a:ext cx="3112252" cy="6840567"/>
            <a:chOff x="0" y="0"/>
            <a:chExt cx="812800" cy="178649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1786492"/>
            </a:xfrm>
            <a:custGeom>
              <a:avLst/>
              <a:gdLst/>
              <a:ahLst/>
              <a:cxnLst/>
              <a:rect r="r" b="b" t="t" l="l"/>
              <a:pathLst>
                <a:path h="1786492" w="812800">
                  <a:moveTo>
                    <a:pt x="49751" y="0"/>
                  </a:moveTo>
                  <a:lnTo>
                    <a:pt x="763049" y="0"/>
                  </a:lnTo>
                  <a:cubicBezTo>
                    <a:pt x="776244" y="0"/>
                    <a:pt x="788898" y="5242"/>
                    <a:pt x="798228" y="14572"/>
                  </a:cubicBezTo>
                  <a:cubicBezTo>
                    <a:pt x="807558" y="23902"/>
                    <a:pt x="812800" y="36556"/>
                    <a:pt x="812800" y="49751"/>
                  </a:cubicBezTo>
                  <a:lnTo>
                    <a:pt x="812800" y="1736740"/>
                  </a:lnTo>
                  <a:cubicBezTo>
                    <a:pt x="812800" y="1749935"/>
                    <a:pt x="807558" y="1762590"/>
                    <a:pt x="798228" y="1771920"/>
                  </a:cubicBezTo>
                  <a:cubicBezTo>
                    <a:pt x="788898" y="1781250"/>
                    <a:pt x="776244" y="1786492"/>
                    <a:pt x="763049" y="1786492"/>
                  </a:cubicBezTo>
                  <a:lnTo>
                    <a:pt x="49751" y="1786492"/>
                  </a:lnTo>
                  <a:cubicBezTo>
                    <a:pt x="36556" y="1786492"/>
                    <a:pt x="23902" y="1781250"/>
                    <a:pt x="14572" y="1771920"/>
                  </a:cubicBezTo>
                  <a:cubicBezTo>
                    <a:pt x="5242" y="1762590"/>
                    <a:pt x="0" y="1749935"/>
                    <a:pt x="0" y="1736740"/>
                  </a:cubicBezTo>
                  <a:lnTo>
                    <a:pt x="0" y="49751"/>
                  </a:lnTo>
                  <a:cubicBezTo>
                    <a:pt x="0" y="36556"/>
                    <a:pt x="5242" y="23902"/>
                    <a:pt x="14572" y="14572"/>
                  </a:cubicBezTo>
                  <a:cubicBezTo>
                    <a:pt x="23902" y="5242"/>
                    <a:pt x="36556" y="0"/>
                    <a:pt x="4975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BD513F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812800" cy="18245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23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1763124" y="2681455"/>
            <a:ext cx="1784698" cy="1441864"/>
            <a:chOff x="0" y="0"/>
            <a:chExt cx="466094" cy="376559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66094" cy="376559"/>
            </a:xfrm>
            <a:custGeom>
              <a:avLst/>
              <a:gdLst/>
              <a:ahLst/>
              <a:cxnLst/>
              <a:rect r="r" b="b" t="t" l="l"/>
              <a:pathLst>
                <a:path h="376559" w="466094">
                  <a:moveTo>
                    <a:pt x="86759" y="0"/>
                  </a:moveTo>
                  <a:lnTo>
                    <a:pt x="379335" y="0"/>
                  </a:lnTo>
                  <a:cubicBezTo>
                    <a:pt x="427251" y="0"/>
                    <a:pt x="466094" y="38843"/>
                    <a:pt x="466094" y="86759"/>
                  </a:cubicBezTo>
                  <a:lnTo>
                    <a:pt x="466094" y="289800"/>
                  </a:lnTo>
                  <a:cubicBezTo>
                    <a:pt x="466094" y="337716"/>
                    <a:pt x="427251" y="376559"/>
                    <a:pt x="379335" y="376559"/>
                  </a:cubicBezTo>
                  <a:lnTo>
                    <a:pt x="86759" y="376559"/>
                  </a:lnTo>
                  <a:cubicBezTo>
                    <a:pt x="38843" y="376559"/>
                    <a:pt x="0" y="337716"/>
                    <a:pt x="0" y="289800"/>
                  </a:cubicBezTo>
                  <a:lnTo>
                    <a:pt x="0" y="86759"/>
                  </a:lnTo>
                  <a:cubicBezTo>
                    <a:pt x="0" y="38843"/>
                    <a:pt x="38843" y="0"/>
                    <a:pt x="86759" y="0"/>
                  </a:cubicBezTo>
                  <a:close/>
                </a:path>
              </a:pathLst>
            </a:custGeom>
            <a:solidFill>
              <a:srgbClr val="BD513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466094" cy="4146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23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4621174" y="2274594"/>
            <a:ext cx="3112252" cy="6840567"/>
            <a:chOff x="0" y="0"/>
            <a:chExt cx="812800" cy="178649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1786492"/>
            </a:xfrm>
            <a:custGeom>
              <a:avLst/>
              <a:gdLst/>
              <a:ahLst/>
              <a:cxnLst/>
              <a:rect r="r" b="b" t="t" l="l"/>
              <a:pathLst>
                <a:path h="1786492" w="812800">
                  <a:moveTo>
                    <a:pt x="49751" y="0"/>
                  </a:moveTo>
                  <a:lnTo>
                    <a:pt x="763049" y="0"/>
                  </a:lnTo>
                  <a:cubicBezTo>
                    <a:pt x="776244" y="0"/>
                    <a:pt x="788898" y="5242"/>
                    <a:pt x="798228" y="14572"/>
                  </a:cubicBezTo>
                  <a:cubicBezTo>
                    <a:pt x="807558" y="23902"/>
                    <a:pt x="812800" y="36556"/>
                    <a:pt x="812800" y="49751"/>
                  </a:cubicBezTo>
                  <a:lnTo>
                    <a:pt x="812800" y="1736740"/>
                  </a:lnTo>
                  <a:cubicBezTo>
                    <a:pt x="812800" y="1749935"/>
                    <a:pt x="807558" y="1762590"/>
                    <a:pt x="798228" y="1771920"/>
                  </a:cubicBezTo>
                  <a:cubicBezTo>
                    <a:pt x="788898" y="1781250"/>
                    <a:pt x="776244" y="1786492"/>
                    <a:pt x="763049" y="1786492"/>
                  </a:cubicBezTo>
                  <a:lnTo>
                    <a:pt x="49751" y="1786492"/>
                  </a:lnTo>
                  <a:cubicBezTo>
                    <a:pt x="36556" y="1786492"/>
                    <a:pt x="23902" y="1781250"/>
                    <a:pt x="14572" y="1771920"/>
                  </a:cubicBezTo>
                  <a:cubicBezTo>
                    <a:pt x="5242" y="1762590"/>
                    <a:pt x="0" y="1749935"/>
                    <a:pt x="0" y="1736740"/>
                  </a:cubicBezTo>
                  <a:lnTo>
                    <a:pt x="0" y="49751"/>
                  </a:lnTo>
                  <a:cubicBezTo>
                    <a:pt x="0" y="36556"/>
                    <a:pt x="5242" y="23902"/>
                    <a:pt x="14572" y="14572"/>
                  </a:cubicBezTo>
                  <a:cubicBezTo>
                    <a:pt x="23902" y="5242"/>
                    <a:pt x="36556" y="0"/>
                    <a:pt x="4975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5A687C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812800" cy="18245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23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5284951" y="2681455"/>
            <a:ext cx="1784698" cy="1441864"/>
            <a:chOff x="0" y="0"/>
            <a:chExt cx="466094" cy="376559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466094" cy="376559"/>
            </a:xfrm>
            <a:custGeom>
              <a:avLst/>
              <a:gdLst/>
              <a:ahLst/>
              <a:cxnLst/>
              <a:rect r="r" b="b" t="t" l="l"/>
              <a:pathLst>
                <a:path h="376559" w="466094">
                  <a:moveTo>
                    <a:pt x="86759" y="0"/>
                  </a:moveTo>
                  <a:lnTo>
                    <a:pt x="379335" y="0"/>
                  </a:lnTo>
                  <a:cubicBezTo>
                    <a:pt x="427251" y="0"/>
                    <a:pt x="466094" y="38843"/>
                    <a:pt x="466094" y="86759"/>
                  </a:cubicBezTo>
                  <a:lnTo>
                    <a:pt x="466094" y="289800"/>
                  </a:lnTo>
                  <a:cubicBezTo>
                    <a:pt x="466094" y="337716"/>
                    <a:pt x="427251" y="376559"/>
                    <a:pt x="379335" y="376559"/>
                  </a:cubicBezTo>
                  <a:lnTo>
                    <a:pt x="86759" y="376559"/>
                  </a:lnTo>
                  <a:cubicBezTo>
                    <a:pt x="38843" y="376559"/>
                    <a:pt x="0" y="337716"/>
                    <a:pt x="0" y="289800"/>
                  </a:cubicBezTo>
                  <a:lnTo>
                    <a:pt x="0" y="86759"/>
                  </a:lnTo>
                  <a:cubicBezTo>
                    <a:pt x="0" y="38843"/>
                    <a:pt x="38843" y="0"/>
                    <a:pt x="86759" y="0"/>
                  </a:cubicBezTo>
                  <a:close/>
                </a:path>
              </a:pathLst>
            </a:custGeom>
            <a:solidFill>
              <a:srgbClr val="5A687C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466094" cy="4146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23"/>
                </a:lnSpc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1609890" y="2970061"/>
            <a:ext cx="864652" cy="864652"/>
          </a:xfrm>
          <a:custGeom>
            <a:avLst/>
            <a:gdLst/>
            <a:ahLst/>
            <a:cxnLst/>
            <a:rect r="r" b="b" t="t" l="l"/>
            <a:pathLst>
              <a:path h="864652" w="864652">
                <a:moveTo>
                  <a:pt x="0" y="0"/>
                </a:moveTo>
                <a:lnTo>
                  <a:pt x="864652" y="0"/>
                </a:lnTo>
                <a:lnTo>
                  <a:pt x="864652" y="864652"/>
                </a:lnTo>
                <a:lnTo>
                  <a:pt x="0" y="8646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5288086" y="2959452"/>
            <a:ext cx="555883" cy="885870"/>
          </a:xfrm>
          <a:custGeom>
            <a:avLst/>
            <a:gdLst/>
            <a:ahLst/>
            <a:cxnLst/>
            <a:rect r="r" b="b" t="t" l="l"/>
            <a:pathLst>
              <a:path h="885870" w="555883">
                <a:moveTo>
                  <a:pt x="0" y="0"/>
                </a:moveTo>
                <a:lnTo>
                  <a:pt x="555883" y="0"/>
                </a:lnTo>
                <a:lnTo>
                  <a:pt x="555883" y="885870"/>
                </a:lnTo>
                <a:lnTo>
                  <a:pt x="0" y="8858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8631519" y="2976424"/>
            <a:ext cx="1004252" cy="912614"/>
          </a:xfrm>
          <a:custGeom>
            <a:avLst/>
            <a:gdLst/>
            <a:ahLst/>
            <a:cxnLst/>
            <a:rect r="r" b="b" t="t" l="l"/>
            <a:pathLst>
              <a:path h="912614" w="1004252">
                <a:moveTo>
                  <a:pt x="0" y="0"/>
                </a:moveTo>
                <a:lnTo>
                  <a:pt x="1004252" y="0"/>
                </a:lnTo>
                <a:lnTo>
                  <a:pt x="1004252" y="912614"/>
                </a:lnTo>
                <a:lnTo>
                  <a:pt x="0" y="9126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2251456" y="2924224"/>
            <a:ext cx="808032" cy="964814"/>
          </a:xfrm>
          <a:custGeom>
            <a:avLst/>
            <a:gdLst/>
            <a:ahLst/>
            <a:cxnLst/>
            <a:rect r="r" b="b" t="t" l="l"/>
            <a:pathLst>
              <a:path h="964814" w="808032">
                <a:moveTo>
                  <a:pt x="0" y="0"/>
                </a:moveTo>
                <a:lnTo>
                  <a:pt x="808033" y="0"/>
                </a:lnTo>
                <a:lnTo>
                  <a:pt x="808033" y="964814"/>
                </a:lnTo>
                <a:lnTo>
                  <a:pt x="0" y="9648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5649874" y="2976424"/>
            <a:ext cx="1105116" cy="868897"/>
          </a:xfrm>
          <a:custGeom>
            <a:avLst/>
            <a:gdLst/>
            <a:ahLst/>
            <a:cxnLst/>
            <a:rect r="r" b="b" t="t" l="l"/>
            <a:pathLst>
              <a:path h="868897" w="1105116">
                <a:moveTo>
                  <a:pt x="0" y="0"/>
                </a:moveTo>
                <a:lnTo>
                  <a:pt x="1105115" y="0"/>
                </a:lnTo>
                <a:lnTo>
                  <a:pt x="1105115" y="868898"/>
                </a:lnTo>
                <a:lnTo>
                  <a:pt x="0" y="8688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1002934" y="4584869"/>
            <a:ext cx="2177432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079"/>
              </a:lnSpc>
              <a:spcBef>
                <a:spcPct val="0"/>
              </a:spcBef>
            </a:pPr>
            <a:r>
              <a:rPr lang="en-US" sz="2199" spc="70">
                <a:solidFill>
                  <a:srgbClr val="000000"/>
                </a:solidFill>
                <a:latin typeface="Barlow Semi-Bold"/>
              </a:rPr>
              <a:t>Set Clear Goals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73304" y="160725"/>
            <a:ext cx="10863379" cy="1431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39"/>
              </a:lnSpc>
            </a:pPr>
            <a:r>
              <a:rPr lang="en-US" sz="3999">
                <a:solidFill>
                  <a:srgbClr val="373737"/>
                </a:solidFill>
                <a:latin typeface="Heading Now 71-78"/>
              </a:rPr>
              <a:t>5 Steps to Develop a Growth Strategy</a:t>
            </a:r>
          </a:p>
          <a:p>
            <a:pPr algn="just" marL="0" indent="0" lvl="0">
              <a:lnSpc>
                <a:spcPts val="4681"/>
              </a:lnSpc>
            </a:pPr>
            <a:r>
              <a:rPr lang="en-US" sz="3100">
                <a:solidFill>
                  <a:srgbClr val="373737"/>
                </a:solidFill>
                <a:latin typeface="Heading Now 71-78"/>
              </a:rPr>
              <a:t>Key Questions to ask yourself 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523102" y="4584869"/>
            <a:ext cx="2177432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079"/>
              </a:lnSpc>
              <a:spcBef>
                <a:spcPct val="0"/>
              </a:spcBef>
            </a:pPr>
            <a:r>
              <a:rPr lang="en-US" sz="2199" spc="70">
                <a:solidFill>
                  <a:srgbClr val="000000"/>
                </a:solidFill>
                <a:latin typeface="Barlow Semi-Bold"/>
              </a:rPr>
              <a:t>Analyze Initial Situation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8044929" y="4584869"/>
            <a:ext cx="2177432" cy="1163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079"/>
              </a:lnSpc>
              <a:spcBef>
                <a:spcPct val="0"/>
              </a:spcBef>
            </a:pPr>
            <a:r>
              <a:rPr lang="en-US" sz="2199" spc="70">
                <a:solidFill>
                  <a:srgbClr val="000000"/>
                </a:solidFill>
                <a:latin typeface="Barlow Semi-Bold"/>
              </a:rPr>
              <a:t>Research Market and Industry Trends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1566757" y="4584869"/>
            <a:ext cx="2177432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079"/>
              </a:lnSpc>
              <a:spcBef>
                <a:spcPct val="0"/>
              </a:spcBef>
            </a:pPr>
            <a:r>
              <a:rPr lang="en-US" sz="2199" spc="70">
                <a:solidFill>
                  <a:srgbClr val="000000"/>
                </a:solidFill>
                <a:latin typeface="Barlow Semi-Bold"/>
              </a:rPr>
              <a:t>Determine Your Growth Strategy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5088584" y="4584869"/>
            <a:ext cx="2177432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079"/>
              </a:lnSpc>
              <a:spcBef>
                <a:spcPct val="0"/>
              </a:spcBef>
            </a:pPr>
            <a:r>
              <a:rPr lang="en-US" sz="2199" spc="70">
                <a:solidFill>
                  <a:srgbClr val="000000"/>
                </a:solidFill>
                <a:latin typeface="Barlow Semi-Bold"/>
              </a:rPr>
              <a:t>Implement and Adapt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797480" y="6300639"/>
            <a:ext cx="2588341" cy="2385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9"/>
              </a:lnSpc>
            </a:pPr>
            <a:r>
              <a:rPr lang="en-US" sz="1399">
                <a:solidFill>
                  <a:srgbClr val="000000"/>
                </a:solidFill>
                <a:latin typeface="Canva Sans"/>
              </a:rPr>
              <a:t>What specific growth goals </a:t>
            </a:r>
            <a:r>
              <a:rPr lang="en-US" sz="1399">
                <a:solidFill>
                  <a:srgbClr val="000000"/>
                </a:solidFill>
                <a:latin typeface="Canva Sans"/>
              </a:rPr>
              <a:t>do we want to achieve in the next 1-3 years?</a:t>
            </a:r>
          </a:p>
          <a:p>
            <a:pPr algn="ctr">
              <a:lnSpc>
                <a:spcPts val="2169"/>
              </a:lnSpc>
            </a:pPr>
          </a:p>
          <a:p>
            <a:pPr algn="ctr">
              <a:lnSpc>
                <a:spcPts val="2169"/>
              </a:lnSpc>
            </a:pPr>
          </a:p>
          <a:p>
            <a:pPr algn="ctr">
              <a:lnSpc>
                <a:spcPts val="2169"/>
              </a:lnSpc>
            </a:pPr>
            <a:r>
              <a:rPr lang="en-US" sz="1399">
                <a:solidFill>
                  <a:srgbClr val="000000"/>
                </a:solidFill>
                <a:latin typeface="Canva Sans"/>
              </a:rPr>
              <a:t>How will achieving these goals help us fulfill our vision and mission?</a:t>
            </a:r>
          </a:p>
          <a:p>
            <a:pPr algn="ctr">
              <a:lnSpc>
                <a:spcPts val="2169"/>
              </a:lnSpc>
            </a:pPr>
          </a:p>
        </p:txBody>
      </p:sp>
      <p:sp>
        <p:nvSpPr>
          <p:cNvPr name="TextBox 44" id="44"/>
          <p:cNvSpPr txBox="true"/>
          <p:nvPr/>
        </p:nvSpPr>
        <p:spPr>
          <a:xfrm rot="0">
            <a:off x="4317647" y="6300639"/>
            <a:ext cx="2588341" cy="2385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9"/>
              </a:lnSpc>
            </a:pPr>
            <a:r>
              <a:rPr lang="en-US" sz="1399">
                <a:solidFill>
                  <a:srgbClr val="000000"/>
                </a:solidFill>
                <a:latin typeface="Canva Sans"/>
              </a:rPr>
              <a:t>What are our current strengths,</a:t>
            </a:r>
            <a:r>
              <a:rPr lang="en-US" sz="1399">
                <a:solidFill>
                  <a:srgbClr val="000000"/>
                </a:solidFill>
                <a:latin typeface="Canva Sans"/>
              </a:rPr>
              <a:t> weaknesses, opportunities and threats?</a:t>
            </a:r>
          </a:p>
          <a:p>
            <a:pPr algn="ctr">
              <a:lnSpc>
                <a:spcPts val="2169"/>
              </a:lnSpc>
            </a:pPr>
          </a:p>
          <a:p>
            <a:pPr algn="ctr">
              <a:lnSpc>
                <a:spcPts val="2169"/>
              </a:lnSpc>
            </a:pPr>
          </a:p>
          <a:p>
            <a:pPr algn="ctr">
              <a:lnSpc>
                <a:spcPts val="2169"/>
              </a:lnSpc>
            </a:pPr>
            <a:r>
              <a:rPr lang="en-US" sz="1399">
                <a:solidFill>
                  <a:srgbClr val="000000"/>
                </a:solidFill>
                <a:latin typeface="Canva Sans"/>
              </a:rPr>
              <a:t>How satisfied are our current customers? What insights can we gain from them?</a:t>
            </a:r>
          </a:p>
          <a:p>
            <a:pPr algn="ctr">
              <a:lnSpc>
                <a:spcPts val="2169"/>
              </a:lnSpc>
            </a:pPr>
          </a:p>
        </p:txBody>
      </p:sp>
      <p:sp>
        <p:nvSpPr>
          <p:cNvPr name="TextBox 45" id="45"/>
          <p:cNvSpPr txBox="true"/>
          <p:nvPr/>
        </p:nvSpPr>
        <p:spPr>
          <a:xfrm rot="0">
            <a:off x="7849829" y="6300639"/>
            <a:ext cx="2588341" cy="2652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9"/>
              </a:lnSpc>
            </a:pPr>
            <a:r>
              <a:rPr lang="en-US" sz="1399">
                <a:solidFill>
                  <a:srgbClr val="000000"/>
                </a:solidFill>
                <a:latin typeface="Canva Sans"/>
              </a:rPr>
              <a:t>What emerging consum</a:t>
            </a:r>
            <a:r>
              <a:rPr lang="en-US" sz="1399">
                <a:solidFill>
                  <a:srgbClr val="000000"/>
                </a:solidFill>
                <a:latin typeface="Canva Sans"/>
              </a:rPr>
              <a:t>er needs, technologies, and competitors should we be aware of?</a:t>
            </a:r>
          </a:p>
          <a:p>
            <a:pPr algn="ctr">
              <a:lnSpc>
                <a:spcPts val="2169"/>
              </a:lnSpc>
            </a:pPr>
          </a:p>
          <a:p>
            <a:pPr algn="ctr">
              <a:lnSpc>
                <a:spcPts val="2169"/>
              </a:lnSpc>
            </a:pPr>
            <a:r>
              <a:rPr lang="en-US" sz="1399">
                <a:solidFill>
                  <a:srgbClr val="000000"/>
                </a:solidFill>
                <a:latin typeface="Canva Sans"/>
              </a:rPr>
              <a:t>How are customer preferences and behaviors changing in our industry?</a:t>
            </a:r>
          </a:p>
          <a:p>
            <a:pPr algn="ctr">
              <a:lnSpc>
                <a:spcPts val="2169"/>
              </a:lnSpc>
            </a:pPr>
          </a:p>
          <a:p>
            <a:pPr algn="ctr">
              <a:lnSpc>
                <a:spcPts val="2169"/>
              </a:lnSpc>
            </a:pPr>
          </a:p>
        </p:txBody>
      </p:sp>
      <p:sp>
        <p:nvSpPr>
          <p:cNvPr name="TextBox 46" id="46"/>
          <p:cNvSpPr txBox="true"/>
          <p:nvPr/>
        </p:nvSpPr>
        <p:spPr>
          <a:xfrm rot="0">
            <a:off x="11375571" y="6300639"/>
            <a:ext cx="2588341" cy="2652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9"/>
              </a:lnSpc>
            </a:pPr>
            <a:r>
              <a:rPr lang="en-US" sz="1399">
                <a:solidFill>
                  <a:srgbClr val="000000"/>
                </a:solidFill>
                <a:latin typeface="Canva Sans"/>
              </a:rPr>
              <a:t>Should we focus on existing markets </a:t>
            </a:r>
            <a:r>
              <a:rPr lang="en-US" sz="1399">
                <a:solidFill>
                  <a:srgbClr val="000000"/>
                </a:solidFill>
                <a:latin typeface="Canva Sans"/>
              </a:rPr>
              <a:t>or expand into new ones?</a:t>
            </a:r>
          </a:p>
          <a:p>
            <a:pPr algn="ctr">
              <a:lnSpc>
                <a:spcPts val="2169"/>
              </a:lnSpc>
            </a:pPr>
          </a:p>
          <a:p>
            <a:pPr algn="ctr">
              <a:lnSpc>
                <a:spcPts val="2169"/>
              </a:lnSpc>
            </a:pPr>
          </a:p>
          <a:p>
            <a:pPr algn="ctr">
              <a:lnSpc>
                <a:spcPts val="2169"/>
              </a:lnSpc>
            </a:pPr>
            <a:r>
              <a:rPr lang="en-US" sz="1399">
                <a:solidFill>
                  <a:srgbClr val="000000"/>
                </a:solidFill>
                <a:latin typeface="Canva Sans"/>
              </a:rPr>
              <a:t>Is organic growth or mergers and acquisitions the best path forward?</a:t>
            </a:r>
          </a:p>
          <a:p>
            <a:pPr algn="ctr">
              <a:lnSpc>
                <a:spcPts val="2169"/>
              </a:lnSpc>
            </a:pPr>
          </a:p>
          <a:p>
            <a:pPr algn="ctr">
              <a:lnSpc>
                <a:spcPts val="2169"/>
              </a:lnSpc>
            </a:pPr>
          </a:p>
        </p:txBody>
      </p:sp>
      <p:sp>
        <p:nvSpPr>
          <p:cNvPr name="TextBox 47" id="47"/>
          <p:cNvSpPr txBox="true"/>
          <p:nvPr/>
        </p:nvSpPr>
        <p:spPr>
          <a:xfrm rot="0">
            <a:off x="14908261" y="6300639"/>
            <a:ext cx="2588341" cy="2652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9"/>
              </a:lnSpc>
            </a:pPr>
            <a:r>
              <a:rPr lang="en-US" sz="1399">
                <a:solidFill>
                  <a:srgbClr val="000000"/>
                </a:solidFill>
                <a:latin typeface="Canva Sans"/>
              </a:rPr>
              <a:t>Do we have the right people, res</a:t>
            </a:r>
            <a:r>
              <a:rPr lang="en-US" sz="1399">
                <a:solidFill>
                  <a:srgbClr val="000000"/>
                </a:solidFill>
                <a:latin typeface="Canva Sans"/>
              </a:rPr>
              <a:t>ources and capabilities to execute our growth strategy?</a:t>
            </a:r>
          </a:p>
          <a:p>
            <a:pPr algn="ctr">
              <a:lnSpc>
                <a:spcPts val="2169"/>
              </a:lnSpc>
            </a:pPr>
          </a:p>
          <a:p>
            <a:pPr algn="ctr">
              <a:lnSpc>
                <a:spcPts val="2169"/>
              </a:lnSpc>
            </a:pPr>
          </a:p>
          <a:p>
            <a:pPr algn="ctr">
              <a:lnSpc>
                <a:spcPts val="2169"/>
              </a:lnSpc>
            </a:pPr>
            <a:r>
              <a:rPr lang="en-US" sz="1399">
                <a:solidFill>
                  <a:srgbClr val="000000"/>
                </a:solidFill>
                <a:latin typeface="Canva Sans"/>
              </a:rPr>
              <a:t>How will we track progress and adjust our plans as needed?</a:t>
            </a:r>
          </a:p>
          <a:p>
            <a:pPr algn="ctr">
              <a:lnSpc>
                <a:spcPts val="2169"/>
              </a:lnSpc>
            </a:pPr>
          </a:p>
          <a:p>
            <a:pPr algn="ctr">
              <a:lnSpc>
                <a:spcPts val="2169"/>
              </a:lnSpc>
            </a:pPr>
          </a:p>
        </p:txBody>
      </p:sp>
      <p:sp>
        <p:nvSpPr>
          <p:cNvPr name="Freeform 48" id="48"/>
          <p:cNvSpPr/>
          <p:nvPr/>
        </p:nvSpPr>
        <p:spPr>
          <a:xfrm flipH="false" flipV="false" rot="0">
            <a:off x="16443918" y="379800"/>
            <a:ext cx="815382" cy="815382"/>
          </a:xfrm>
          <a:custGeom>
            <a:avLst/>
            <a:gdLst/>
            <a:ahLst/>
            <a:cxnLst/>
            <a:rect r="r" b="b" t="t" l="l"/>
            <a:pathLst>
              <a:path h="815382" w="815382">
                <a:moveTo>
                  <a:pt x="0" y="0"/>
                </a:moveTo>
                <a:lnTo>
                  <a:pt x="815382" y="0"/>
                </a:lnTo>
                <a:lnTo>
                  <a:pt x="815382" y="815382"/>
                </a:lnTo>
                <a:lnTo>
                  <a:pt x="0" y="81538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49" id="49"/>
          <p:cNvSpPr txBox="true"/>
          <p:nvPr/>
        </p:nvSpPr>
        <p:spPr>
          <a:xfrm rot="0">
            <a:off x="14807239" y="1206618"/>
            <a:ext cx="2834001" cy="385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6"/>
              </a:lnSpc>
            </a:pPr>
            <a:r>
              <a:rPr lang="en-US" sz="1975">
                <a:solidFill>
                  <a:srgbClr val="373737"/>
                </a:solidFill>
                <a:latin typeface="Heading Now 71-78"/>
              </a:rPr>
              <a:t>StrategyPunk.com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98523" y="5895742"/>
            <a:ext cx="5331993" cy="3682965"/>
            <a:chOff x="0" y="0"/>
            <a:chExt cx="2387199" cy="164890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87199" cy="1648909"/>
            </a:xfrm>
            <a:custGeom>
              <a:avLst/>
              <a:gdLst/>
              <a:ahLst/>
              <a:cxnLst/>
              <a:rect r="r" b="b" t="t" l="l"/>
              <a:pathLst>
                <a:path h="1648909" w="2387199">
                  <a:moveTo>
                    <a:pt x="0" y="0"/>
                  </a:moveTo>
                  <a:lnTo>
                    <a:pt x="2387199" y="0"/>
                  </a:lnTo>
                  <a:lnTo>
                    <a:pt x="2387199" y="1648909"/>
                  </a:lnTo>
                  <a:lnTo>
                    <a:pt x="0" y="1648909"/>
                  </a:lnTo>
                  <a:close/>
                </a:path>
              </a:pathLst>
            </a:custGeom>
            <a:solidFill>
              <a:srgbClr val="BD513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2121552" y="5895742"/>
            <a:ext cx="5331993" cy="3682965"/>
            <a:chOff x="0" y="0"/>
            <a:chExt cx="2387199" cy="164890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87199" cy="1648909"/>
            </a:xfrm>
            <a:custGeom>
              <a:avLst/>
              <a:gdLst/>
              <a:ahLst/>
              <a:cxnLst/>
              <a:rect r="r" b="b" t="t" l="l"/>
              <a:pathLst>
                <a:path h="1648909" w="2387199">
                  <a:moveTo>
                    <a:pt x="0" y="0"/>
                  </a:moveTo>
                  <a:lnTo>
                    <a:pt x="2387199" y="0"/>
                  </a:lnTo>
                  <a:lnTo>
                    <a:pt x="2387199" y="1648909"/>
                  </a:lnTo>
                  <a:lnTo>
                    <a:pt x="0" y="1648909"/>
                  </a:lnTo>
                  <a:close/>
                </a:path>
              </a:pathLst>
            </a:custGeom>
            <a:solidFill>
              <a:srgbClr val="5A687C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397976" y="1865700"/>
            <a:ext cx="5331993" cy="3657545"/>
            <a:chOff x="0" y="0"/>
            <a:chExt cx="2387199" cy="163752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87199" cy="1637528"/>
            </a:xfrm>
            <a:custGeom>
              <a:avLst/>
              <a:gdLst/>
              <a:ahLst/>
              <a:cxnLst/>
              <a:rect r="r" b="b" t="t" l="l"/>
              <a:pathLst>
                <a:path h="1637528" w="2387199">
                  <a:moveTo>
                    <a:pt x="0" y="0"/>
                  </a:moveTo>
                  <a:lnTo>
                    <a:pt x="2387199" y="0"/>
                  </a:lnTo>
                  <a:lnTo>
                    <a:pt x="2387199" y="1637528"/>
                  </a:lnTo>
                  <a:lnTo>
                    <a:pt x="0" y="1637528"/>
                  </a:lnTo>
                  <a:close/>
                </a:path>
              </a:pathLst>
            </a:custGeom>
            <a:solidFill>
              <a:srgbClr val="50AC9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2121552" y="1840280"/>
            <a:ext cx="5331993" cy="3682965"/>
            <a:chOff x="0" y="0"/>
            <a:chExt cx="2387199" cy="164890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387199" cy="1648909"/>
            </a:xfrm>
            <a:custGeom>
              <a:avLst/>
              <a:gdLst/>
              <a:ahLst/>
              <a:cxnLst/>
              <a:rect r="r" b="b" t="t" l="l"/>
              <a:pathLst>
                <a:path h="1648909" w="2387199">
                  <a:moveTo>
                    <a:pt x="0" y="0"/>
                  </a:moveTo>
                  <a:lnTo>
                    <a:pt x="2387199" y="0"/>
                  </a:lnTo>
                  <a:lnTo>
                    <a:pt x="2387199" y="1648909"/>
                  </a:lnTo>
                  <a:lnTo>
                    <a:pt x="0" y="1648909"/>
                  </a:lnTo>
                  <a:close/>
                </a:path>
              </a:pathLst>
            </a:custGeom>
            <a:solidFill>
              <a:srgbClr val="ADC272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675493" y="5914792"/>
            <a:ext cx="5331993" cy="3682965"/>
            <a:chOff x="0" y="0"/>
            <a:chExt cx="2387199" cy="164890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87199" cy="1648909"/>
            </a:xfrm>
            <a:custGeom>
              <a:avLst/>
              <a:gdLst/>
              <a:ahLst/>
              <a:cxnLst/>
              <a:rect r="r" b="b" t="t" l="l"/>
              <a:pathLst>
                <a:path h="1648909" w="2387199">
                  <a:moveTo>
                    <a:pt x="0" y="0"/>
                  </a:moveTo>
                  <a:lnTo>
                    <a:pt x="2387199" y="0"/>
                  </a:lnTo>
                  <a:lnTo>
                    <a:pt x="2387199" y="1648909"/>
                  </a:lnTo>
                  <a:lnTo>
                    <a:pt x="0" y="1648909"/>
                  </a:lnTo>
                  <a:close/>
                </a:path>
              </a:pathLst>
            </a:custGeom>
            <a:solidFill>
              <a:srgbClr val="EAAE42"/>
            </a:solidFill>
          </p:spPr>
        </p:sp>
      </p:grpSp>
      <p:sp>
        <p:nvSpPr>
          <p:cNvPr name="AutoShape 12" id="12"/>
          <p:cNvSpPr/>
          <p:nvPr/>
        </p:nvSpPr>
        <p:spPr>
          <a:xfrm rot="0">
            <a:off x="675493" y="1865700"/>
            <a:ext cx="5331993" cy="3657545"/>
          </a:xfrm>
          <a:prstGeom prst="rect">
            <a:avLst/>
          </a:prstGeom>
          <a:solidFill>
            <a:srgbClr val="EDECED">
              <a:alpha val="34902"/>
            </a:srgbClr>
          </a:solidFill>
        </p:spPr>
      </p: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2685973" y="3427628"/>
            <a:ext cx="449064" cy="449062"/>
            <a:chOff x="0" y="0"/>
            <a:chExt cx="6350000" cy="634997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t="0" r="-25046" b="0"/>
              </a:stretch>
            </a:blipFill>
          </p:spPr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3303540" y="3427628"/>
            <a:ext cx="449064" cy="449062"/>
            <a:chOff x="0" y="0"/>
            <a:chExt cx="6350000" cy="634997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t="-25000" r="0" b="-25000"/>
              </a:stretch>
            </a:blipFill>
          </p:spPr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3908702" y="3427628"/>
            <a:ext cx="449064" cy="449062"/>
            <a:chOff x="0" y="0"/>
            <a:chExt cx="6350000" cy="634997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59710" t="-57870" r="-23145" b="-116414"/>
              </a:stretch>
            </a:blipFill>
          </p:spPr>
        </p:sp>
      </p:grp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4512307" y="3427628"/>
            <a:ext cx="449064" cy="449062"/>
            <a:chOff x="0" y="0"/>
            <a:chExt cx="6350000" cy="634997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42983" t="-32585" r="-39093" b="-140531"/>
              </a:stretch>
            </a:blipFill>
          </p:spPr>
        </p:sp>
      </p:grp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5131430" y="3427628"/>
            <a:ext cx="449064" cy="449062"/>
            <a:chOff x="0" y="0"/>
            <a:chExt cx="6350000" cy="634997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4999" t="0" r="-24999" b="0"/>
              </a:stretch>
            </a:blip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1204621" y="5035649"/>
            <a:ext cx="664124" cy="664124"/>
            <a:chOff x="0" y="0"/>
            <a:chExt cx="885498" cy="88549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85498" cy="885498"/>
            </a:xfrm>
            <a:custGeom>
              <a:avLst/>
              <a:gdLst/>
              <a:ahLst/>
              <a:cxnLst/>
              <a:rect r="r" b="b" t="t" l="l"/>
              <a:pathLst>
                <a:path h="885498" w="885498">
                  <a:moveTo>
                    <a:pt x="0" y="0"/>
                  </a:moveTo>
                  <a:lnTo>
                    <a:pt x="885498" y="0"/>
                  </a:lnTo>
                  <a:lnTo>
                    <a:pt x="885498" y="885498"/>
                  </a:lnTo>
                  <a:lnTo>
                    <a:pt x="0" y="8854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254728" y="231273"/>
              <a:ext cx="376043" cy="422952"/>
            </a:xfrm>
            <a:custGeom>
              <a:avLst/>
              <a:gdLst/>
              <a:ahLst/>
              <a:cxnLst/>
              <a:rect r="r" b="b" t="t" l="l"/>
              <a:pathLst>
                <a:path h="422952" w="376043">
                  <a:moveTo>
                    <a:pt x="0" y="0"/>
                  </a:moveTo>
                  <a:lnTo>
                    <a:pt x="376043" y="0"/>
                  </a:lnTo>
                  <a:lnTo>
                    <a:pt x="376043" y="422952"/>
                  </a:lnTo>
                  <a:lnTo>
                    <a:pt x="0" y="422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5455124" y="9010489"/>
            <a:ext cx="777370" cy="777370"/>
            <a:chOff x="0" y="0"/>
            <a:chExt cx="1036493" cy="1036493"/>
          </a:xfrm>
        </p:grpSpPr>
        <p:sp>
          <p:nvSpPr>
            <p:cNvPr name="Freeform 27" id="27"/>
            <p:cNvSpPr/>
            <p:nvPr/>
          </p:nvSpPr>
          <p:spPr>
            <a:xfrm flipH="false" flipV="false" rot="2700000">
              <a:off x="151791" y="151791"/>
              <a:ext cx="732911" cy="732911"/>
            </a:xfrm>
            <a:custGeom>
              <a:avLst/>
              <a:gdLst/>
              <a:ahLst/>
              <a:cxnLst/>
              <a:rect r="r" b="b" t="t" l="l"/>
              <a:pathLst>
                <a:path h="732911" w="732911">
                  <a:moveTo>
                    <a:pt x="0" y="0"/>
                  </a:moveTo>
                  <a:lnTo>
                    <a:pt x="732911" y="0"/>
                  </a:lnTo>
                  <a:lnTo>
                    <a:pt x="732911" y="732911"/>
                  </a:lnTo>
                  <a:lnTo>
                    <a:pt x="0" y="7329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375547" y="304392"/>
              <a:ext cx="285398" cy="427708"/>
            </a:xfrm>
            <a:custGeom>
              <a:avLst/>
              <a:gdLst/>
              <a:ahLst/>
              <a:cxnLst/>
              <a:rect r="r" b="b" t="t" l="l"/>
              <a:pathLst>
                <a:path h="427708" w="285398">
                  <a:moveTo>
                    <a:pt x="0" y="0"/>
                  </a:moveTo>
                  <a:lnTo>
                    <a:pt x="285399" y="0"/>
                  </a:lnTo>
                  <a:lnTo>
                    <a:pt x="285399" y="427709"/>
                  </a:lnTo>
                  <a:lnTo>
                    <a:pt x="0" y="427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11209000" y="9069301"/>
            <a:ext cx="659745" cy="659745"/>
            <a:chOff x="0" y="0"/>
            <a:chExt cx="879661" cy="87966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79661" cy="879661"/>
            </a:xfrm>
            <a:custGeom>
              <a:avLst/>
              <a:gdLst/>
              <a:ahLst/>
              <a:cxnLst/>
              <a:rect r="r" b="b" t="t" l="l"/>
              <a:pathLst>
                <a:path h="879661" w="879661">
                  <a:moveTo>
                    <a:pt x="0" y="0"/>
                  </a:moveTo>
                  <a:lnTo>
                    <a:pt x="879661" y="0"/>
                  </a:lnTo>
                  <a:lnTo>
                    <a:pt x="879661" y="879661"/>
                  </a:lnTo>
                  <a:lnTo>
                    <a:pt x="0" y="879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286239" y="212746"/>
              <a:ext cx="307183" cy="454168"/>
            </a:xfrm>
            <a:custGeom>
              <a:avLst/>
              <a:gdLst/>
              <a:ahLst/>
              <a:cxnLst/>
              <a:rect r="r" b="b" t="t" l="l"/>
              <a:pathLst>
                <a:path h="454168" w="307183">
                  <a:moveTo>
                    <a:pt x="0" y="0"/>
                  </a:moveTo>
                  <a:lnTo>
                    <a:pt x="307183" y="0"/>
                  </a:lnTo>
                  <a:lnTo>
                    <a:pt x="307183" y="454168"/>
                  </a:lnTo>
                  <a:lnTo>
                    <a:pt x="0" y="454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7000631" y="9120395"/>
            <a:ext cx="608651" cy="608651"/>
            <a:chOff x="0" y="0"/>
            <a:chExt cx="811534" cy="811534"/>
          </a:xfrm>
        </p:grpSpPr>
        <p:sp>
          <p:nvSpPr>
            <p:cNvPr name="Freeform 33" id="33"/>
            <p:cNvSpPr/>
            <p:nvPr/>
          </p:nvSpPr>
          <p:spPr>
            <a:xfrm flipH="false" flipV="false" rot="5400000">
              <a:off x="0" y="0"/>
              <a:ext cx="811534" cy="811534"/>
            </a:xfrm>
            <a:custGeom>
              <a:avLst/>
              <a:gdLst/>
              <a:ahLst/>
              <a:cxnLst/>
              <a:rect r="r" b="b" t="t" l="l"/>
              <a:pathLst>
                <a:path h="811534" w="811534">
                  <a:moveTo>
                    <a:pt x="0" y="0"/>
                  </a:moveTo>
                  <a:lnTo>
                    <a:pt x="811534" y="0"/>
                  </a:lnTo>
                  <a:lnTo>
                    <a:pt x="811534" y="811534"/>
                  </a:lnTo>
                  <a:lnTo>
                    <a:pt x="0" y="811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162857" y="170365"/>
              <a:ext cx="485821" cy="470805"/>
            </a:xfrm>
            <a:custGeom>
              <a:avLst/>
              <a:gdLst/>
              <a:ahLst/>
              <a:cxnLst/>
              <a:rect r="r" b="b" t="t" l="l"/>
              <a:pathLst>
                <a:path h="470805" w="485821">
                  <a:moveTo>
                    <a:pt x="0" y="0"/>
                  </a:moveTo>
                  <a:lnTo>
                    <a:pt x="485821" y="0"/>
                  </a:lnTo>
                  <a:lnTo>
                    <a:pt x="485821" y="470804"/>
                  </a:lnTo>
                  <a:lnTo>
                    <a:pt x="0" y="470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16947218" y="5037709"/>
            <a:ext cx="662064" cy="662064"/>
            <a:chOff x="0" y="0"/>
            <a:chExt cx="882751" cy="882751"/>
          </a:xfrm>
        </p:grpSpPr>
        <p:grpSp>
          <p:nvGrpSpPr>
            <p:cNvPr name="Group 36" id="36"/>
            <p:cNvGrpSpPr/>
            <p:nvPr/>
          </p:nvGrpSpPr>
          <p:grpSpPr>
            <a:xfrm rot="0">
              <a:off x="0" y="0"/>
              <a:ext cx="882751" cy="882751"/>
              <a:chOff x="0" y="0"/>
              <a:chExt cx="6350000" cy="6350000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73737"/>
              </a:solidFill>
            </p:spPr>
          </p:sp>
        </p:grpSp>
        <p:sp>
          <p:nvSpPr>
            <p:cNvPr name="Freeform 38" id="38"/>
            <p:cNvSpPr/>
            <p:nvPr/>
          </p:nvSpPr>
          <p:spPr>
            <a:xfrm flipH="false" flipV="false" rot="0">
              <a:off x="158727" y="150802"/>
              <a:ext cx="565298" cy="581147"/>
            </a:xfrm>
            <a:custGeom>
              <a:avLst/>
              <a:gdLst/>
              <a:ahLst/>
              <a:cxnLst/>
              <a:rect r="r" b="b" t="t" l="l"/>
              <a:pathLst>
                <a:path h="581147" w="565298">
                  <a:moveTo>
                    <a:pt x="0" y="0"/>
                  </a:moveTo>
                  <a:lnTo>
                    <a:pt x="565298" y="0"/>
                  </a:lnTo>
                  <a:lnTo>
                    <a:pt x="565298" y="581147"/>
                  </a:lnTo>
                  <a:lnTo>
                    <a:pt x="0" y="581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9" id="39"/>
          <p:cNvSpPr txBox="true"/>
          <p:nvPr/>
        </p:nvSpPr>
        <p:spPr>
          <a:xfrm rot="0">
            <a:off x="673304" y="160725"/>
            <a:ext cx="10863379" cy="1431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39"/>
              </a:lnSpc>
            </a:pPr>
            <a:r>
              <a:rPr lang="en-US" sz="3999">
                <a:solidFill>
                  <a:srgbClr val="373737"/>
                </a:solidFill>
                <a:latin typeface="Heading Now 71-78"/>
              </a:rPr>
              <a:t>5 Steps to Develop a Growth Strategy</a:t>
            </a:r>
          </a:p>
          <a:p>
            <a:pPr algn="just" marL="0" indent="0" lvl="0">
              <a:lnSpc>
                <a:spcPts val="4681"/>
              </a:lnSpc>
            </a:pPr>
            <a:r>
              <a:rPr lang="en-US" sz="3100">
                <a:solidFill>
                  <a:srgbClr val="373737"/>
                </a:solidFill>
                <a:latin typeface="Heading Now 71-78"/>
              </a:rPr>
              <a:t>Workshop Template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2685973" y="2330606"/>
            <a:ext cx="2893203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960"/>
              </a:lnSpc>
              <a:spcBef>
                <a:spcPct val="0"/>
              </a:spcBef>
            </a:pPr>
            <a:r>
              <a:rPr lang="en-US" sz="1400" u="none">
                <a:solidFill>
                  <a:srgbClr val="000000"/>
                </a:solidFill>
                <a:latin typeface="Inter"/>
              </a:rPr>
              <a:t>June 1, 2024, 10:00 AM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685973" y="4310178"/>
            <a:ext cx="2995392" cy="727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920"/>
              </a:lnSpc>
            </a:pPr>
            <a:r>
              <a:rPr lang="en-US" sz="1200">
                <a:solidFill>
                  <a:srgbClr val="000000"/>
                </a:solidFill>
                <a:latin typeface="Inter Bold"/>
              </a:rPr>
              <a:t>Collaborative meetings are the best!</a:t>
            </a:r>
          </a:p>
          <a:p>
            <a:pPr>
              <a:lnSpc>
                <a:spcPts val="1920"/>
              </a:lnSpc>
            </a:pPr>
            <a:r>
              <a:rPr lang="en-US" sz="1200">
                <a:solidFill>
                  <a:srgbClr val="000000"/>
                </a:solidFill>
                <a:latin typeface="Inter"/>
              </a:rPr>
              <a:t>Click "Share," add your teammates, and start interacting.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030724" y="2282981"/>
            <a:ext cx="1403678" cy="259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920"/>
              </a:lnSpc>
              <a:spcBef>
                <a:spcPct val="0"/>
              </a:spcBef>
            </a:pPr>
            <a:r>
              <a:rPr lang="en-US" sz="1200" u="none">
                <a:solidFill>
                  <a:srgbClr val="000000"/>
                </a:solidFill>
                <a:latin typeface="Heading Now 71-78"/>
              </a:rPr>
              <a:t>DATE AND TIME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030724" y="2915295"/>
            <a:ext cx="1403678" cy="259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920"/>
              </a:lnSpc>
            </a:pPr>
            <a:r>
              <a:rPr lang="en-US" sz="1200">
                <a:solidFill>
                  <a:srgbClr val="000000"/>
                </a:solidFill>
                <a:latin typeface="Heading Now 71-78"/>
              </a:rPr>
              <a:t>ATTENDEES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2685973" y="2947690"/>
            <a:ext cx="2995392" cy="241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960"/>
              </a:lnSpc>
              <a:spcBef>
                <a:spcPct val="0"/>
              </a:spcBef>
            </a:pPr>
            <a:r>
              <a:rPr lang="en-US" sz="1400" u="none">
                <a:solidFill>
                  <a:srgbClr val="000000"/>
                </a:solidFill>
                <a:latin typeface="Inter"/>
              </a:rPr>
              <a:t>Alice, Wyatt, Frank, Trish, and Ben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6822398" y="2900114"/>
            <a:ext cx="4037071" cy="224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80669" indent="-140335" lvl="1">
              <a:lnSpc>
                <a:spcPts val="1819"/>
              </a:lnSpc>
              <a:spcBef>
                <a:spcPct val="0"/>
              </a:spcBef>
              <a:buFont typeface="Arial"/>
              <a:buChar char="•"/>
            </a:pPr>
            <a:r>
              <a:rPr lang="en-US" sz="1299" u="none">
                <a:solidFill>
                  <a:srgbClr val="FFFFFF"/>
                </a:solidFill>
                <a:latin typeface="Inter"/>
              </a:rPr>
              <a:t>Write here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2526729" y="2900114"/>
            <a:ext cx="4037071" cy="224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80669" indent="-140335" lvl="1">
              <a:lnSpc>
                <a:spcPts val="1819"/>
              </a:lnSpc>
              <a:spcBef>
                <a:spcPct val="0"/>
              </a:spcBef>
              <a:buFont typeface="Arial"/>
              <a:buChar char="•"/>
            </a:pPr>
            <a:r>
              <a:rPr lang="en-US" sz="1299" u="none">
                <a:solidFill>
                  <a:srgbClr val="FFFFFF"/>
                </a:solidFill>
                <a:latin typeface="Inter"/>
              </a:rPr>
              <a:t>Write here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030724" y="7158349"/>
            <a:ext cx="4037071" cy="224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80669" indent="-140335" lvl="1">
              <a:lnSpc>
                <a:spcPts val="1819"/>
              </a:lnSpc>
              <a:spcBef>
                <a:spcPct val="0"/>
              </a:spcBef>
              <a:buFont typeface="Arial"/>
              <a:buChar char="•"/>
            </a:pPr>
            <a:r>
              <a:rPr lang="en-US" sz="1299" u="none">
                <a:solidFill>
                  <a:srgbClr val="FFFFFF"/>
                </a:solidFill>
                <a:latin typeface="Inter"/>
              </a:rPr>
              <a:t>Write here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6820374" y="7158349"/>
            <a:ext cx="4037071" cy="224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80669" indent="-140335" lvl="1">
              <a:lnSpc>
                <a:spcPts val="1819"/>
              </a:lnSpc>
              <a:spcBef>
                <a:spcPct val="0"/>
              </a:spcBef>
              <a:buFont typeface="Arial"/>
              <a:buChar char="•"/>
            </a:pPr>
            <a:r>
              <a:rPr lang="en-US" sz="1299" u="none">
                <a:solidFill>
                  <a:srgbClr val="FFFFFF"/>
                </a:solidFill>
                <a:latin typeface="Inter"/>
              </a:rPr>
              <a:t>Write here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2540141" y="7158349"/>
            <a:ext cx="4037071" cy="224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80669" indent="-140335" lvl="1">
              <a:lnSpc>
                <a:spcPts val="1819"/>
              </a:lnSpc>
              <a:spcBef>
                <a:spcPct val="0"/>
              </a:spcBef>
              <a:buFont typeface="Arial"/>
              <a:buChar char="•"/>
            </a:pPr>
            <a:r>
              <a:rPr lang="en-US" sz="1299" u="none">
                <a:solidFill>
                  <a:srgbClr val="FFFFFF"/>
                </a:solidFill>
                <a:latin typeface="Inter"/>
              </a:rPr>
              <a:t>Write here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6824423" y="2311556"/>
            <a:ext cx="4035047" cy="390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9"/>
              </a:lnSpc>
              <a:spcBef>
                <a:spcPct val="0"/>
              </a:spcBef>
            </a:pPr>
            <a:r>
              <a:rPr lang="en-US" sz="2299">
                <a:solidFill>
                  <a:srgbClr val="FFFFFF"/>
                </a:solidFill>
                <a:latin typeface="Heading Now 71-78"/>
              </a:rPr>
              <a:t>Set Clear Goals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2528754" y="2311556"/>
            <a:ext cx="4035047" cy="390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9"/>
              </a:lnSpc>
              <a:spcBef>
                <a:spcPct val="0"/>
              </a:spcBef>
            </a:pPr>
            <a:r>
              <a:rPr lang="en-US" sz="2299">
                <a:solidFill>
                  <a:srgbClr val="FFFFFF"/>
                </a:solidFill>
                <a:latin typeface="Heading Now 71-78"/>
              </a:rPr>
              <a:t>Analyze Initial Situation 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030724" y="6215374"/>
            <a:ext cx="4548451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9"/>
              </a:lnSpc>
              <a:spcBef>
                <a:spcPct val="0"/>
              </a:spcBef>
            </a:pPr>
            <a:r>
              <a:rPr lang="en-US" sz="2299">
                <a:solidFill>
                  <a:srgbClr val="FFFFFF"/>
                </a:solidFill>
                <a:latin typeface="Heading Now 71-78"/>
              </a:rPr>
              <a:t>Research Market and Industry Trends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6832841" y="6215374"/>
            <a:ext cx="4035047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9"/>
              </a:lnSpc>
              <a:spcBef>
                <a:spcPct val="0"/>
              </a:spcBef>
            </a:pPr>
            <a:r>
              <a:rPr lang="en-US" sz="2299">
                <a:solidFill>
                  <a:srgbClr val="FFFFFF"/>
                </a:solidFill>
                <a:latin typeface="Heading Now 71-78"/>
              </a:rPr>
              <a:t>Determine Your Growth Strategy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2530778" y="6314476"/>
            <a:ext cx="4035047" cy="390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9"/>
              </a:lnSpc>
              <a:spcBef>
                <a:spcPct val="0"/>
              </a:spcBef>
            </a:pPr>
            <a:r>
              <a:rPr lang="en-US" sz="2299">
                <a:solidFill>
                  <a:srgbClr val="FFFFFF"/>
                </a:solidFill>
                <a:latin typeface="Heading Now 71-78"/>
              </a:rPr>
              <a:t>Implement and Adapt</a:t>
            </a:r>
          </a:p>
        </p:txBody>
      </p:sp>
      <p:sp>
        <p:nvSpPr>
          <p:cNvPr name="Freeform 55" id="55"/>
          <p:cNvSpPr/>
          <p:nvPr/>
        </p:nvSpPr>
        <p:spPr>
          <a:xfrm flipH="false" flipV="false" rot="0">
            <a:off x="16443918" y="379800"/>
            <a:ext cx="815382" cy="815382"/>
          </a:xfrm>
          <a:custGeom>
            <a:avLst/>
            <a:gdLst/>
            <a:ahLst/>
            <a:cxnLst/>
            <a:rect r="r" b="b" t="t" l="l"/>
            <a:pathLst>
              <a:path h="815382" w="815382">
                <a:moveTo>
                  <a:pt x="0" y="0"/>
                </a:moveTo>
                <a:lnTo>
                  <a:pt x="815382" y="0"/>
                </a:lnTo>
                <a:lnTo>
                  <a:pt x="815382" y="815382"/>
                </a:lnTo>
                <a:lnTo>
                  <a:pt x="0" y="815382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  <p:sp>
        <p:nvSpPr>
          <p:cNvPr name="TextBox 56" id="56"/>
          <p:cNvSpPr txBox="true"/>
          <p:nvPr/>
        </p:nvSpPr>
        <p:spPr>
          <a:xfrm rot="0">
            <a:off x="14807239" y="1206618"/>
            <a:ext cx="2834001" cy="385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6"/>
              </a:lnSpc>
            </a:pPr>
            <a:r>
              <a:rPr lang="en-US" sz="1975">
                <a:solidFill>
                  <a:srgbClr val="373737"/>
                </a:solidFill>
                <a:latin typeface="Heading Now 71-78"/>
              </a:rPr>
              <a:t>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DAFyohadGMI</dc:identifier>
  <dcterms:modified xsi:type="dcterms:W3CDTF">2011-08-01T06:04:30Z</dcterms:modified>
  <cp:revision>1</cp:revision>
  <dc:title>Blue and Yellow Color Blocks Stickers Team Meeting Agenda Presentation</dc:title>
</cp:coreProperties>
</file>