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4"/>
  </p:notesMasterIdLst>
  <p:sldIdLst>
    <p:sldId id="386" r:id="rId3"/>
  </p:sldIdLst>
  <p:sldSz cx="12192000" cy="6858000"/>
  <p:notesSz cx="6797675" cy="992663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6AB91"/>
    <a:srgbClr val="F0A239"/>
    <a:srgbClr val="B25147"/>
    <a:srgbClr val="FFFFFF"/>
    <a:srgbClr val="44727E"/>
    <a:srgbClr val="A8BD75"/>
    <a:srgbClr val="396F7C"/>
    <a:srgbClr val="A6A6A6"/>
    <a:srgbClr val="DC6E00"/>
    <a:srgbClr val="35A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3725" autoAdjust="0"/>
  </p:normalViewPr>
  <p:slideViewPr>
    <p:cSldViewPr>
      <p:cViewPr varScale="1">
        <p:scale>
          <a:sx n="72" d="100"/>
          <a:sy n="72" d="100"/>
        </p:scale>
        <p:origin x="626" y="38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7.bin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38" imgH="338" progId="TCLayout.ActiveDocument.1">
                  <p:embed/>
                </p:oleObj>
              </mc:Choice>
              <mc:Fallback>
                <p:oleObj name="think-cell Folie" r:id="rId4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9.xml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6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ags" Target="../tags/tag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1" imgW="360" imgH="360" progId="TCLayout.ActiveDocument.1">
                  <p:embed/>
                </p:oleObj>
              </mc:Choice>
              <mc:Fallback>
                <p:oleObj name="think-cell Folie" r:id="rId21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6" imgW="360" imgH="360" progId="TCLayout.ActiveDocument.1">
                  <p:embed/>
                </p:oleObj>
              </mc:Choice>
              <mc:Fallback>
                <p:oleObj name="think-cell Folie" r:id="rId16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21.11.2023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29.xml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emf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9" imgH="360" progId="TCLayout.ActiveDocument.1">
                  <p:embed/>
                </p:oleObj>
              </mc:Choice>
              <mc:Fallback>
                <p:oleObj name="think-cell Folie" r:id="rId4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221426"/>
            <a:ext cx="10394457" cy="471270"/>
          </a:xfrm>
        </p:spPr>
        <p:txBody>
          <a:bodyPr/>
          <a:lstStyle/>
          <a:p>
            <a:r>
              <a:rPr lang="en-US" sz="3200" b="1" dirty="0"/>
              <a:t>McKinsey’s Three Horizons &amp; Marketing Mix</a:t>
            </a:r>
            <a:endParaRPr lang="de-DE" sz="3200" b="1" i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689081"/>
            <a:ext cx="10945216" cy="392112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Integrated framework to ensure marketing strategies are tailored to the growth stage </a:t>
            </a:r>
            <a:endParaRPr lang="en-GB" b="1" dirty="0">
              <a:solidFill>
                <a:schemeClr val="accent6"/>
              </a:solidFill>
            </a:endParaRP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D5EEE22C-218D-F24A-8C01-847ECC7A9B8F}"/>
              </a:ext>
            </a:extLst>
          </p:cNvPr>
          <p:cNvCxnSpPr>
            <a:cxnSpLocks/>
          </p:cNvCxnSpPr>
          <p:nvPr/>
        </p:nvCxnSpPr>
        <p:spPr>
          <a:xfrm flipV="1">
            <a:off x="928401" y="1226664"/>
            <a:ext cx="0" cy="252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8802EA81-49F2-844F-84B2-942589356CC7}"/>
              </a:ext>
            </a:extLst>
          </p:cNvPr>
          <p:cNvCxnSpPr>
            <a:cxnSpLocks/>
          </p:cNvCxnSpPr>
          <p:nvPr/>
        </p:nvCxnSpPr>
        <p:spPr>
          <a:xfrm>
            <a:off x="928401" y="3746664"/>
            <a:ext cx="6840000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FD437FFA-556B-2C4C-936B-E9F6F19A8F46}"/>
              </a:ext>
            </a:extLst>
          </p:cNvPr>
          <p:cNvSpPr txBox="1"/>
          <p:nvPr/>
        </p:nvSpPr>
        <p:spPr>
          <a:xfrm>
            <a:off x="7229121" y="3818672"/>
            <a:ext cx="599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Time</a:t>
            </a:r>
          </a:p>
        </p:txBody>
      </p:sp>
      <p:sp>
        <p:nvSpPr>
          <p:cNvPr id="26" name="Rechteck: abgerundete Ecken 14">
            <a:extLst>
              <a:ext uri="{FF2B5EF4-FFF2-40B4-BE49-F238E27FC236}">
                <a16:creationId xmlns:a16="http://schemas.microsoft.com/office/drawing/2014/main" id="{602FB506-457D-EA46-BF3E-BDF4F63C541E}"/>
              </a:ext>
            </a:extLst>
          </p:cNvPr>
          <p:cNvSpPr/>
          <p:nvPr/>
        </p:nvSpPr>
        <p:spPr>
          <a:xfrm>
            <a:off x="8112224" y="1628800"/>
            <a:ext cx="3709445" cy="1441418"/>
          </a:xfrm>
          <a:prstGeom prst="roundRect">
            <a:avLst/>
          </a:prstGeom>
          <a:noFill/>
          <a:ln w="28575">
            <a:solidFill>
              <a:srgbClr val="36AB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endParaRPr lang="de-DE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09B8B8AD-BAB4-1C4F-9DAF-08C08DB051F6}"/>
              </a:ext>
            </a:extLst>
          </p:cNvPr>
          <p:cNvSpPr txBox="1"/>
          <p:nvPr/>
        </p:nvSpPr>
        <p:spPr>
          <a:xfrm>
            <a:off x="8082339" y="1141542"/>
            <a:ext cx="1168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Description</a:t>
            </a: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C388265A-4300-CA44-A2EA-D96103C45EEE}"/>
              </a:ext>
            </a:extLst>
          </p:cNvPr>
          <p:cNvCxnSpPr>
            <a:cxnSpLocks/>
          </p:cNvCxnSpPr>
          <p:nvPr/>
        </p:nvCxnSpPr>
        <p:spPr>
          <a:xfrm flipV="1">
            <a:off x="3104148" y="1268760"/>
            <a:ext cx="0" cy="532800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848097CB-E244-5045-BEAF-28089457549B}"/>
              </a:ext>
            </a:extLst>
          </p:cNvPr>
          <p:cNvCxnSpPr>
            <a:cxnSpLocks/>
          </p:cNvCxnSpPr>
          <p:nvPr/>
        </p:nvCxnSpPr>
        <p:spPr>
          <a:xfrm flipV="1">
            <a:off x="5333729" y="1268760"/>
            <a:ext cx="0" cy="532800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>
            <a:extLst>
              <a:ext uri="{FF2B5EF4-FFF2-40B4-BE49-F238E27FC236}">
                <a16:creationId xmlns:a16="http://schemas.microsoft.com/office/drawing/2014/main" id="{E549E56D-F6E6-B146-B509-D7A520F85E30}"/>
              </a:ext>
            </a:extLst>
          </p:cNvPr>
          <p:cNvSpPr txBox="1"/>
          <p:nvPr/>
        </p:nvSpPr>
        <p:spPr>
          <a:xfrm>
            <a:off x="1161197" y="1191552"/>
            <a:ext cx="1561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b="1" dirty="0">
                <a:solidFill>
                  <a:srgbClr val="36AB91"/>
                </a:solidFill>
              </a:rPr>
              <a:t>Horizon 1</a:t>
            </a:r>
          </a:p>
          <a:p>
            <a:pPr algn="ctr">
              <a:spcAft>
                <a:spcPts val="600"/>
              </a:spcAft>
            </a:pPr>
            <a:endParaRPr lang="en-GB" sz="1100" dirty="0"/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B16F14A6-A150-DE40-A635-0AFF6D30502E}"/>
              </a:ext>
            </a:extLst>
          </p:cNvPr>
          <p:cNvSpPr txBox="1"/>
          <p:nvPr/>
        </p:nvSpPr>
        <p:spPr>
          <a:xfrm>
            <a:off x="8264198" y="1709520"/>
            <a:ext cx="2044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36AB91"/>
                </a:solidFill>
              </a:rPr>
              <a:t>Horizon 1 (1-3 years)  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8BFC5E2F-7EAA-AB69-8D35-1B95BD478D51}"/>
              </a:ext>
            </a:extLst>
          </p:cNvPr>
          <p:cNvSpPr txBox="1"/>
          <p:nvPr/>
        </p:nvSpPr>
        <p:spPr>
          <a:xfrm>
            <a:off x="3270786" y="1191552"/>
            <a:ext cx="1561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b="1" dirty="0">
                <a:solidFill>
                  <a:srgbClr val="F0A239"/>
                </a:solidFill>
              </a:rPr>
              <a:t>Horizon 2</a:t>
            </a:r>
          </a:p>
          <a:p>
            <a:pPr algn="ctr">
              <a:spcAft>
                <a:spcPts val="600"/>
              </a:spcAft>
            </a:pPr>
            <a:endParaRPr lang="en-GB" sz="1100" dirty="0"/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7D948ABC-3234-824C-D463-F43086A2F630}"/>
              </a:ext>
            </a:extLst>
          </p:cNvPr>
          <p:cNvSpPr txBox="1"/>
          <p:nvPr/>
        </p:nvSpPr>
        <p:spPr>
          <a:xfrm>
            <a:off x="5619131" y="1191552"/>
            <a:ext cx="1561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b="1" dirty="0">
                <a:solidFill>
                  <a:srgbClr val="B25147"/>
                </a:solidFill>
              </a:rPr>
              <a:t>Horizon 3</a:t>
            </a:r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14F85C9B-26CD-A01F-1B22-B47F7C35B6FD}"/>
              </a:ext>
            </a:extLst>
          </p:cNvPr>
          <p:cNvSpPr/>
          <p:nvPr/>
        </p:nvSpPr>
        <p:spPr>
          <a:xfrm rot="192766">
            <a:off x="1078800" y="3019361"/>
            <a:ext cx="2304000" cy="756000"/>
          </a:xfrm>
          <a:custGeom>
            <a:avLst/>
            <a:gdLst>
              <a:gd name="connsiteX0" fmla="*/ 0 w 1828800"/>
              <a:gd name="connsiteY0" fmla="*/ 648070 h 648070"/>
              <a:gd name="connsiteX1" fmla="*/ 168676 w 1828800"/>
              <a:gd name="connsiteY1" fmla="*/ 381740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  <a:gd name="connsiteX0" fmla="*/ 0 w 1828800"/>
              <a:gd name="connsiteY0" fmla="*/ 648070 h 648070"/>
              <a:gd name="connsiteX1" fmla="*/ 168676 w 1828800"/>
              <a:gd name="connsiteY1" fmla="*/ 350972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  <a:gd name="connsiteX0" fmla="*/ 0 w 1828800"/>
              <a:gd name="connsiteY0" fmla="*/ 648070 h 648070"/>
              <a:gd name="connsiteX1" fmla="*/ 204980 w 1828800"/>
              <a:gd name="connsiteY1" fmla="*/ 350972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648070">
                <a:moveTo>
                  <a:pt x="0" y="648070"/>
                </a:moveTo>
                <a:cubicBezTo>
                  <a:pt x="29592" y="557074"/>
                  <a:pt x="95489" y="435310"/>
                  <a:pt x="204980" y="350972"/>
                </a:cubicBezTo>
                <a:cubicBezTo>
                  <a:pt x="314471" y="266634"/>
                  <a:pt x="380261" y="205666"/>
                  <a:pt x="656948" y="142043"/>
                </a:cubicBezTo>
                <a:cubicBezTo>
                  <a:pt x="933635" y="78420"/>
                  <a:pt x="1381217" y="39210"/>
                  <a:pt x="1828800" y="0"/>
                </a:cubicBezTo>
              </a:path>
            </a:pathLst>
          </a:custGeom>
          <a:noFill/>
          <a:ln w="38100">
            <a:solidFill>
              <a:srgbClr val="36AB9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Freihandform: Form 77">
            <a:extLst>
              <a:ext uri="{FF2B5EF4-FFF2-40B4-BE49-F238E27FC236}">
                <a16:creationId xmlns:a16="http://schemas.microsoft.com/office/drawing/2014/main" id="{05FD985F-4877-691C-E0DA-D6B66A86060C}"/>
              </a:ext>
            </a:extLst>
          </p:cNvPr>
          <p:cNvSpPr/>
          <p:nvPr/>
        </p:nvSpPr>
        <p:spPr>
          <a:xfrm rot="192766">
            <a:off x="3165040" y="2350631"/>
            <a:ext cx="2304000" cy="756000"/>
          </a:xfrm>
          <a:custGeom>
            <a:avLst/>
            <a:gdLst>
              <a:gd name="connsiteX0" fmla="*/ 0 w 1828800"/>
              <a:gd name="connsiteY0" fmla="*/ 648070 h 648070"/>
              <a:gd name="connsiteX1" fmla="*/ 168676 w 1828800"/>
              <a:gd name="connsiteY1" fmla="*/ 381740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  <a:gd name="connsiteX0" fmla="*/ 0 w 1828800"/>
              <a:gd name="connsiteY0" fmla="*/ 648070 h 648070"/>
              <a:gd name="connsiteX1" fmla="*/ 168676 w 1828800"/>
              <a:gd name="connsiteY1" fmla="*/ 350972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  <a:gd name="connsiteX0" fmla="*/ 0 w 1828800"/>
              <a:gd name="connsiteY0" fmla="*/ 648070 h 648070"/>
              <a:gd name="connsiteX1" fmla="*/ 204980 w 1828800"/>
              <a:gd name="connsiteY1" fmla="*/ 350972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648070">
                <a:moveTo>
                  <a:pt x="0" y="648070"/>
                </a:moveTo>
                <a:cubicBezTo>
                  <a:pt x="29592" y="557074"/>
                  <a:pt x="95489" y="435310"/>
                  <a:pt x="204980" y="350972"/>
                </a:cubicBezTo>
                <a:cubicBezTo>
                  <a:pt x="314471" y="266634"/>
                  <a:pt x="380261" y="205666"/>
                  <a:pt x="656948" y="142043"/>
                </a:cubicBezTo>
                <a:cubicBezTo>
                  <a:pt x="933635" y="78420"/>
                  <a:pt x="1381217" y="39210"/>
                  <a:pt x="1828800" y="0"/>
                </a:cubicBezTo>
              </a:path>
            </a:pathLst>
          </a:custGeom>
          <a:noFill/>
          <a:ln w="38100">
            <a:solidFill>
              <a:srgbClr val="F0A239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Freihandform: Form 81">
            <a:extLst>
              <a:ext uri="{FF2B5EF4-FFF2-40B4-BE49-F238E27FC236}">
                <a16:creationId xmlns:a16="http://schemas.microsoft.com/office/drawing/2014/main" id="{F122B4C7-C7FE-6F71-5489-71638BCA280F}"/>
              </a:ext>
            </a:extLst>
          </p:cNvPr>
          <p:cNvSpPr/>
          <p:nvPr/>
        </p:nvSpPr>
        <p:spPr>
          <a:xfrm rot="192766">
            <a:off x="5323287" y="1672927"/>
            <a:ext cx="2304000" cy="756000"/>
          </a:xfrm>
          <a:custGeom>
            <a:avLst/>
            <a:gdLst>
              <a:gd name="connsiteX0" fmla="*/ 0 w 1828800"/>
              <a:gd name="connsiteY0" fmla="*/ 648070 h 648070"/>
              <a:gd name="connsiteX1" fmla="*/ 168676 w 1828800"/>
              <a:gd name="connsiteY1" fmla="*/ 381740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  <a:gd name="connsiteX0" fmla="*/ 0 w 1828800"/>
              <a:gd name="connsiteY0" fmla="*/ 648070 h 648070"/>
              <a:gd name="connsiteX1" fmla="*/ 168676 w 1828800"/>
              <a:gd name="connsiteY1" fmla="*/ 350972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  <a:gd name="connsiteX0" fmla="*/ 0 w 1828800"/>
              <a:gd name="connsiteY0" fmla="*/ 648070 h 648070"/>
              <a:gd name="connsiteX1" fmla="*/ 204980 w 1828800"/>
              <a:gd name="connsiteY1" fmla="*/ 350972 h 648070"/>
              <a:gd name="connsiteX2" fmla="*/ 656948 w 1828800"/>
              <a:gd name="connsiteY2" fmla="*/ 142043 h 648070"/>
              <a:gd name="connsiteX3" fmla="*/ 1828800 w 1828800"/>
              <a:gd name="connsiteY3" fmla="*/ 0 h 64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648070">
                <a:moveTo>
                  <a:pt x="0" y="648070"/>
                </a:moveTo>
                <a:cubicBezTo>
                  <a:pt x="29592" y="557074"/>
                  <a:pt x="95489" y="435310"/>
                  <a:pt x="204980" y="350972"/>
                </a:cubicBezTo>
                <a:cubicBezTo>
                  <a:pt x="314471" y="266634"/>
                  <a:pt x="380261" y="205666"/>
                  <a:pt x="656948" y="142043"/>
                </a:cubicBezTo>
                <a:cubicBezTo>
                  <a:pt x="933635" y="78420"/>
                  <a:pt x="1381217" y="39210"/>
                  <a:pt x="1828800" y="0"/>
                </a:cubicBezTo>
              </a:path>
            </a:pathLst>
          </a:custGeom>
          <a:noFill/>
          <a:ln w="38100">
            <a:solidFill>
              <a:srgbClr val="B2514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E03BCAA8-07BE-235D-FFF3-0DA3FB5CE8DA}"/>
              </a:ext>
            </a:extLst>
          </p:cNvPr>
          <p:cNvSpPr txBox="1"/>
          <p:nvPr/>
        </p:nvSpPr>
        <p:spPr>
          <a:xfrm rot="16200000">
            <a:off x="368672" y="1349860"/>
            <a:ext cx="719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Value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4F9310A0-080B-5932-C331-A102638AFEEB}"/>
              </a:ext>
            </a:extLst>
          </p:cNvPr>
          <p:cNvSpPr txBox="1"/>
          <p:nvPr/>
        </p:nvSpPr>
        <p:spPr>
          <a:xfrm>
            <a:off x="-14530" y="4299559"/>
            <a:ext cx="1029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Marketing</a:t>
            </a:r>
          </a:p>
          <a:p>
            <a:r>
              <a:rPr lang="en-GB" sz="1400" b="1" dirty="0"/>
              <a:t>Mix 4Ps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B4FB1A8-CC26-C4B8-7E8C-7A25FA1546EE}"/>
              </a:ext>
            </a:extLst>
          </p:cNvPr>
          <p:cNvSpPr/>
          <p:nvPr/>
        </p:nvSpPr>
        <p:spPr>
          <a:xfrm>
            <a:off x="1014919" y="4365104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Product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577A258-659A-A047-CBCD-9713B278ED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09358" y="3825096"/>
            <a:ext cx="468000" cy="468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7A7C88A-D996-213B-56C0-A8B385B8D7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032171" y="3825096"/>
            <a:ext cx="468000" cy="468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C5F228D8-D45F-6E63-9D68-55F23F14A1C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54984" y="3825096"/>
            <a:ext cx="468000" cy="46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DDDCDC9D-AC4F-5EB9-23D8-0B7D5D6FBAD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494" y="319333"/>
            <a:ext cx="735175" cy="735175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7F57B56A-44DB-FD30-27FF-1061ED8487FF}"/>
              </a:ext>
            </a:extLst>
          </p:cNvPr>
          <p:cNvSpPr/>
          <p:nvPr/>
        </p:nvSpPr>
        <p:spPr>
          <a:xfrm>
            <a:off x="1014919" y="4962373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Price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6DB6B2E-E03A-93A2-FB5E-25BC77BDBCE4}"/>
              </a:ext>
            </a:extLst>
          </p:cNvPr>
          <p:cNvSpPr/>
          <p:nvPr/>
        </p:nvSpPr>
        <p:spPr>
          <a:xfrm>
            <a:off x="1014919" y="5559642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Place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BD78AD0-86B6-5B56-22AF-B5A4DAF883C2}"/>
              </a:ext>
            </a:extLst>
          </p:cNvPr>
          <p:cNvSpPr/>
          <p:nvPr/>
        </p:nvSpPr>
        <p:spPr>
          <a:xfrm>
            <a:off x="1014919" y="6136316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Promotion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D4C10793-F112-1EF7-46AC-75838E1FF50F}"/>
              </a:ext>
            </a:extLst>
          </p:cNvPr>
          <p:cNvSpPr/>
          <p:nvPr/>
        </p:nvSpPr>
        <p:spPr>
          <a:xfrm>
            <a:off x="3239644" y="4365104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Product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BAF1A2-A5B6-68EE-6C3E-B47D0AB73134}"/>
              </a:ext>
            </a:extLst>
          </p:cNvPr>
          <p:cNvSpPr/>
          <p:nvPr/>
        </p:nvSpPr>
        <p:spPr>
          <a:xfrm>
            <a:off x="3239644" y="4962373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Price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FD083AC-599E-128D-595E-F716B0F0A3A5}"/>
              </a:ext>
            </a:extLst>
          </p:cNvPr>
          <p:cNvSpPr/>
          <p:nvPr/>
        </p:nvSpPr>
        <p:spPr>
          <a:xfrm>
            <a:off x="3239644" y="5559642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Place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EE719C44-68F2-2070-A21F-DE5F902F0AC6}"/>
              </a:ext>
            </a:extLst>
          </p:cNvPr>
          <p:cNvSpPr/>
          <p:nvPr/>
        </p:nvSpPr>
        <p:spPr>
          <a:xfrm>
            <a:off x="3239644" y="6136316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Promotion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B9E3491-3F79-708D-9F19-15CA968D8576}"/>
              </a:ext>
            </a:extLst>
          </p:cNvPr>
          <p:cNvSpPr/>
          <p:nvPr/>
        </p:nvSpPr>
        <p:spPr>
          <a:xfrm>
            <a:off x="5512203" y="4365104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Product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A30506F8-F3D6-8289-496B-EFD71F8192AC}"/>
              </a:ext>
            </a:extLst>
          </p:cNvPr>
          <p:cNvSpPr/>
          <p:nvPr/>
        </p:nvSpPr>
        <p:spPr>
          <a:xfrm>
            <a:off x="5512203" y="4962373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Price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B584F875-596D-1ACE-8985-636980906D95}"/>
              </a:ext>
            </a:extLst>
          </p:cNvPr>
          <p:cNvSpPr/>
          <p:nvPr/>
        </p:nvSpPr>
        <p:spPr>
          <a:xfrm>
            <a:off x="5512203" y="5559642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Place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D6FA608F-7312-AADD-CFEA-CCD60F5B59FD}"/>
              </a:ext>
            </a:extLst>
          </p:cNvPr>
          <p:cNvSpPr/>
          <p:nvPr/>
        </p:nvSpPr>
        <p:spPr>
          <a:xfrm>
            <a:off x="5512203" y="6136316"/>
            <a:ext cx="1948879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0" bIns="72000" rtlCol="0" anchor="ctr"/>
          <a:lstStyle/>
          <a:p>
            <a:pPr>
              <a:spcAft>
                <a:spcPts val="300"/>
              </a:spcAft>
            </a:pPr>
            <a:r>
              <a:rPr lang="de-DE" sz="1400" b="1" dirty="0">
                <a:solidFill>
                  <a:schemeClr val="tx1"/>
                </a:solidFill>
              </a:rPr>
              <a:t>Promotion</a:t>
            </a:r>
          </a:p>
          <a:p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0F0C8147-E7F7-E4AC-6AF2-D8F6A5E15AAB}"/>
              </a:ext>
            </a:extLst>
          </p:cNvPr>
          <p:cNvSpPr txBox="1"/>
          <p:nvPr/>
        </p:nvSpPr>
        <p:spPr>
          <a:xfrm>
            <a:off x="8271072" y="1989024"/>
            <a:ext cx="35505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Product: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Price: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Place: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Promotion: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de-DE" sz="1000" dirty="0"/>
          </a:p>
        </p:txBody>
      </p:sp>
      <p:sp>
        <p:nvSpPr>
          <p:cNvPr id="51" name="Rechteck: abgerundete Ecken 14">
            <a:extLst>
              <a:ext uri="{FF2B5EF4-FFF2-40B4-BE49-F238E27FC236}">
                <a16:creationId xmlns:a16="http://schemas.microsoft.com/office/drawing/2014/main" id="{611E11E8-6281-D611-3107-B42786779E5F}"/>
              </a:ext>
            </a:extLst>
          </p:cNvPr>
          <p:cNvSpPr/>
          <p:nvPr/>
        </p:nvSpPr>
        <p:spPr>
          <a:xfrm>
            <a:off x="8116609" y="3339385"/>
            <a:ext cx="3709445" cy="1441418"/>
          </a:xfrm>
          <a:prstGeom prst="roundRect">
            <a:avLst/>
          </a:prstGeom>
          <a:noFill/>
          <a:ln w="28575">
            <a:solidFill>
              <a:srgbClr val="F0A2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endParaRPr lang="de-DE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AEB16B5E-A83E-8F56-56C2-A320532A5FD6}"/>
              </a:ext>
            </a:extLst>
          </p:cNvPr>
          <p:cNvSpPr txBox="1"/>
          <p:nvPr/>
        </p:nvSpPr>
        <p:spPr>
          <a:xfrm>
            <a:off x="8268583" y="3420105"/>
            <a:ext cx="2044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F0A239"/>
                </a:solidFill>
              </a:rPr>
              <a:t>Horizon 2 (3-5 years)  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E6500533-7C8B-DB23-C5D7-079A68985AEC}"/>
              </a:ext>
            </a:extLst>
          </p:cNvPr>
          <p:cNvSpPr txBox="1"/>
          <p:nvPr/>
        </p:nvSpPr>
        <p:spPr>
          <a:xfrm>
            <a:off x="8275457" y="3699609"/>
            <a:ext cx="35505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Product: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Price: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Place: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Promotion: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de-DE" sz="1000" dirty="0"/>
          </a:p>
        </p:txBody>
      </p:sp>
      <p:sp>
        <p:nvSpPr>
          <p:cNvPr id="54" name="Rechteck: abgerundete Ecken 14">
            <a:extLst>
              <a:ext uri="{FF2B5EF4-FFF2-40B4-BE49-F238E27FC236}">
                <a16:creationId xmlns:a16="http://schemas.microsoft.com/office/drawing/2014/main" id="{051A97B6-9439-874B-327C-7F84F4832EB3}"/>
              </a:ext>
            </a:extLst>
          </p:cNvPr>
          <p:cNvSpPr/>
          <p:nvPr/>
        </p:nvSpPr>
        <p:spPr>
          <a:xfrm>
            <a:off x="8112226" y="5067577"/>
            <a:ext cx="3709445" cy="1441418"/>
          </a:xfrm>
          <a:prstGeom prst="roundRect">
            <a:avLst/>
          </a:prstGeom>
          <a:noFill/>
          <a:ln w="28575">
            <a:solidFill>
              <a:srgbClr val="B25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endParaRPr lang="de-DE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20963274-1482-6494-A669-75552BDCA10E}"/>
              </a:ext>
            </a:extLst>
          </p:cNvPr>
          <p:cNvSpPr txBox="1"/>
          <p:nvPr/>
        </p:nvSpPr>
        <p:spPr>
          <a:xfrm>
            <a:off x="8264200" y="5148297"/>
            <a:ext cx="20393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B25147"/>
                </a:solidFill>
              </a:rPr>
              <a:t>Horizon 3 (&gt; 5 years)  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04ADEBA8-5B86-2517-4EC1-C69A11340F3B}"/>
              </a:ext>
            </a:extLst>
          </p:cNvPr>
          <p:cNvSpPr txBox="1"/>
          <p:nvPr/>
        </p:nvSpPr>
        <p:spPr>
          <a:xfrm>
            <a:off x="8271074" y="5427801"/>
            <a:ext cx="35505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Product: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Price: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Place: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88900" indent="-8890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Promotion: 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own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7558311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Breitbild</PresentationFormat>
  <Paragraphs>50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Wingdings</vt:lpstr>
      <vt:lpstr>1_Office</vt:lpstr>
      <vt:lpstr>Office</vt:lpstr>
      <vt:lpstr>think-cell Folie</vt:lpstr>
      <vt:lpstr>McKinsey’s Three Horizons &amp; Marketing Mix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</dc:title>
  <dc:subject>Portfolio Management</dc:subject>
  <dc:creator>Thomas Kriete</dc:creator>
  <cp:keywords/>
  <dc:description>This template is based and inspired by Investor Presentations slides of ABB.</dc:description>
  <cp:lastModifiedBy>Thomas Kriete</cp:lastModifiedBy>
  <cp:revision>135</cp:revision>
  <cp:lastPrinted>2021-02-14T16:18:18Z</cp:lastPrinted>
  <dcterms:created xsi:type="dcterms:W3CDTF">2019-03-05T19:37:05Z</dcterms:created>
  <dcterms:modified xsi:type="dcterms:W3CDTF">2023-11-21T16:55:02Z</dcterms:modified>
  <cp:category>Straegy</cp:category>
</cp:coreProperties>
</file>