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w"/>
      <p:regular r:id="rId8"/>
    </p:embeddedFont>
    <p:embeddedFont>
      <p:font typeface="Now Bold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F0000"/>
    <a:srgbClr val="FFF7D7"/>
    <a:srgbClr val="53BF9D"/>
    <a:srgbClr val="4D96FF"/>
    <a:srgbClr val="6BCB77"/>
    <a:srgbClr val="FF6B6B"/>
    <a:srgbClr val="FFD93D"/>
    <a:srgbClr val="3A6F7C"/>
    <a:srgbClr val="9A5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image" Target="../media/image6.svg"/><Relationship Id="rId21" Type="http://schemas.openxmlformats.org/officeDocument/2006/relationships/image" Target="../media/image23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6.svg"/><Relationship Id="rId32" Type="http://schemas.openxmlformats.org/officeDocument/2006/relationships/image" Target="../media/image34.sv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9" y="2490098"/>
            <a:ext cx="7177681" cy="5147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9600" dirty="0">
                <a:solidFill>
                  <a:srgbClr val="222222"/>
                </a:solidFill>
                <a:latin typeface="Now Bold"/>
              </a:rPr>
              <a:t>Porter's Five Forces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endParaRPr lang="en-US" sz="8800" dirty="0">
              <a:solidFill>
                <a:srgbClr val="222222"/>
              </a:solidFill>
              <a:latin typeface="Now Bold"/>
            </a:endParaRP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Netflix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3666CB-9E71-AF62-A61F-70C2B4DFD1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942" b="6668"/>
          <a:stretch/>
        </p:blipFill>
        <p:spPr>
          <a:xfrm>
            <a:off x="8305800" y="784120"/>
            <a:ext cx="9601200" cy="8718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776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2740552" y="405540"/>
            <a:ext cx="15090247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Porter's Five Forces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Netflix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7DA886F-2A69-0CD1-14EB-265FC85EEFEC}"/>
              </a:ext>
            </a:extLst>
          </p:cNvPr>
          <p:cNvSpPr txBox="1"/>
          <p:nvPr/>
        </p:nvSpPr>
        <p:spPr>
          <a:xfrm>
            <a:off x="10380489" y="1892899"/>
            <a:ext cx="6840711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37AD95"/>
                </a:solidFill>
              </a:rPr>
              <a:t>Threat of New Entrants 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High barriers due to capital intensity.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Strong brand loyalty, but facing market saturation.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Regulatory challenges vary regionally.</a:t>
            </a:r>
            <a:endParaRPr lang="en-GB" sz="1200" dirty="0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480003C-1D87-F512-450F-A87CB813252A}"/>
              </a:ext>
            </a:extLst>
          </p:cNvPr>
          <p:cNvGrpSpPr/>
          <p:nvPr/>
        </p:nvGrpSpPr>
        <p:grpSpPr>
          <a:xfrm>
            <a:off x="9274150" y="2216935"/>
            <a:ext cx="809324" cy="804374"/>
            <a:chOff x="6131966" y="2132856"/>
            <a:chExt cx="539549" cy="536249"/>
          </a:xfrm>
        </p:grpSpPr>
        <p:sp>
          <p:nvSpPr>
            <p:cNvPr id="87" name="Abgerundetes Rechteck 9">
              <a:extLst>
                <a:ext uri="{FF2B5EF4-FFF2-40B4-BE49-F238E27FC236}">
                  <a16:creationId xmlns:a16="http://schemas.microsoft.com/office/drawing/2014/main" id="{7F6301E4-AA58-7F82-7456-DEC1B3931E6D}"/>
                </a:ext>
              </a:extLst>
            </p:cNvPr>
            <p:cNvSpPr/>
            <p:nvPr/>
          </p:nvSpPr>
          <p:spPr>
            <a:xfrm>
              <a:off x="6131966" y="2273105"/>
              <a:ext cx="396000" cy="396000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pic>
          <p:nvPicPr>
            <p:cNvPr id="93" name="Grafik 92" descr="Häkchen">
              <a:extLst>
                <a:ext uri="{FF2B5EF4-FFF2-40B4-BE49-F238E27FC236}">
                  <a16:creationId xmlns:a16="http://schemas.microsoft.com/office/drawing/2014/main" id="{DC598FC4-2465-82F9-3B3A-061E60EB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35266" y="2132856"/>
              <a:ext cx="536249" cy="536249"/>
            </a:xfrm>
            <a:prstGeom prst="rect">
              <a:avLst/>
            </a:prstGeom>
          </p:spPr>
        </p:pic>
      </p:grpSp>
      <p:cxnSp>
        <p:nvCxnSpPr>
          <p:cNvPr id="95" name="Straight Connector 55">
            <a:extLst>
              <a:ext uri="{FF2B5EF4-FFF2-40B4-BE49-F238E27FC236}">
                <a16:creationId xmlns:a16="http://schemas.microsoft.com/office/drawing/2014/main" id="{D0C4A78D-6262-1C52-7023-75C6373302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74149" y="3362863"/>
            <a:ext cx="7920000" cy="2825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96" name="Textfeld 95">
            <a:extLst>
              <a:ext uri="{FF2B5EF4-FFF2-40B4-BE49-F238E27FC236}">
                <a16:creationId xmlns:a16="http://schemas.microsoft.com/office/drawing/2014/main" id="{B65D1278-8BCA-F365-6C0A-8A8325CBAADD}"/>
              </a:ext>
            </a:extLst>
          </p:cNvPr>
          <p:cNvSpPr txBox="1"/>
          <p:nvPr/>
        </p:nvSpPr>
        <p:spPr>
          <a:xfrm>
            <a:off x="10380489" y="3405067"/>
            <a:ext cx="6184527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A2C169"/>
                </a:solidFill>
              </a:rPr>
              <a:t>Threat of Substitutes 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Competition from other streaming services and cable TV.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Alternatives in entertainment (gaming, reading, etc.).</a:t>
            </a:r>
            <a:endParaRPr lang="en-GB" sz="1575" dirty="0"/>
          </a:p>
        </p:txBody>
      </p:sp>
      <p:sp>
        <p:nvSpPr>
          <p:cNvPr id="97" name="Abgerundetes Rechteck 126">
            <a:extLst>
              <a:ext uri="{FF2B5EF4-FFF2-40B4-BE49-F238E27FC236}">
                <a16:creationId xmlns:a16="http://schemas.microsoft.com/office/drawing/2014/main" id="{6CA07930-830F-4CD4-2C39-389389DC0A50}"/>
              </a:ext>
            </a:extLst>
          </p:cNvPr>
          <p:cNvSpPr/>
          <p:nvPr/>
        </p:nvSpPr>
        <p:spPr>
          <a:xfrm>
            <a:off x="9274149" y="3937592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98" name="Grafik 97" descr="Häkchen">
            <a:extLst>
              <a:ext uri="{FF2B5EF4-FFF2-40B4-BE49-F238E27FC236}">
                <a16:creationId xmlns:a16="http://schemas.microsoft.com/office/drawing/2014/main" id="{AD6CD8C7-82B4-C4D0-0731-0380405D0A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79100" y="3727219"/>
            <a:ext cx="804374" cy="804374"/>
          </a:xfrm>
          <a:prstGeom prst="rect">
            <a:avLst/>
          </a:prstGeom>
        </p:spPr>
      </p:pic>
      <p:cxnSp>
        <p:nvCxnSpPr>
          <p:cNvPr id="99" name="Straight Connector 55">
            <a:extLst>
              <a:ext uri="{FF2B5EF4-FFF2-40B4-BE49-F238E27FC236}">
                <a16:creationId xmlns:a16="http://schemas.microsoft.com/office/drawing/2014/main" id="{8CDD16DF-409E-93C3-8BB8-F25090226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74149" y="4880682"/>
            <a:ext cx="792000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00" name="Textfeld 99">
            <a:extLst>
              <a:ext uri="{FF2B5EF4-FFF2-40B4-BE49-F238E27FC236}">
                <a16:creationId xmlns:a16="http://schemas.microsoft.com/office/drawing/2014/main" id="{05E8CA85-30A6-7267-7144-EB26C2FEEA65}"/>
              </a:ext>
            </a:extLst>
          </p:cNvPr>
          <p:cNvSpPr txBox="1"/>
          <p:nvPr/>
        </p:nvSpPr>
        <p:spPr>
          <a:xfrm>
            <a:off x="10380489" y="4917235"/>
            <a:ext cx="6184527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2A238"/>
                </a:solidFill>
              </a:rPr>
              <a:t>Bargaining Power of Suppliers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Major studios and producers control key content.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Reliance on technology infrastructure providers.</a:t>
            </a:r>
            <a:endParaRPr lang="en-GB" sz="1575" dirty="0"/>
          </a:p>
        </p:txBody>
      </p:sp>
      <p:sp>
        <p:nvSpPr>
          <p:cNvPr id="101" name="Abgerundetes Rechteck 131">
            <a:extLst>
              <a:ext uri="{FF2B5EF4-FFF2-40B4-BE49-F238E27FC236}">
                <a16:creationId xmlns:a16="http://schemas.microsoft.com/office/drawing/2014/main" id="{0579BDBD-83EE-14DE-E2A6-C45D17DA8A08}"/>
              </a:ext>
            </a:extLst>
          </p:cNvPr>
          <p:cNvSpPr/>
          <p:nvPr/>
        </p:nvSpPr>
        <p:spPr>
          <a:xfrm>
            <a:off x="9274149" y="5447876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02" name="Grafik 101" descr="Häkchen">
            <a:extLst>
              <a:ext uri="{FF2B5EF4-FFF2-40B4-BE49-F238E27FC236}">
                <a16:creationId xmlns:a16="http://schemas.microsoft.com/office/drawing/2014/main" id="{CD14633B-A028-5A42-E4B1-47B7654B3E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79100" y="5237503"/>
            <a:ext cx="804374" cy="804374"/>
          </a:xfrm>
          <a:prstGeom prst="rect">
            <a:avLst/>
          </a:prstGeom>
        </p:spPr>
      </p:pic>
      <p:cxnSp>
        <p:nvCxnSpPr>
          <p:cNvPr id="103" name="Straight Connector 55">
            <a:extLst>
              <a:ext uri="{FF2B5EF4-FFF2-40B4-BE49-F238E27FC236}">
                <a16:creationId xmlns:a16="http://schemas.microsoft.com/office/drawing/2014/main" id="{6E03DE71-2459-D754-DC6C-52C3D9ADF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74149" y="6395676"/>
            <a:ext cx="792000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D058C92B-65CF-FC22-7F16-449C8629342B}"/>
              </a:ext>
            </a:extLst>
          </p:cNvPr>
          <p:cNvSpPr txBox="1"/>
          <p:nvPr/>
        </p:nvSpPr>
        <p:spPr>
          <a:xfrm>
            <a:off x="10380489" y="6429403"/>
            <a:ext cx="6184527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B25147"/>
                </a:solidFill>
              </a:rPr>
              <a:t>Bargaining Power of Buyers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High price sensitivity among consumers.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Low switching costs enhance competition.</a:t>
            </a:r>
            <a:endParaRPr lang="en-GB" sz="1575" dirty="0"/>
          </a:p>
        </p:txBody>
      </p:sp>
      <p:sp>
        <p:nvSpPr>
          <p:cNvPr id="105" name="Abgerundetes Rechteck 137">
            <a:extLst>
              <a:ext uri="{FF2B5EF4-FFF2-40B4-BE49-F238E27FC236}">
                <a16:creationId xmlns:a16="http://schemas.microsoft.com/office/drawing/2014/main" id="{1C1FDE45-C604-92FE-DC62-9983F1E3FC16}"/>
              </a:ext>
            </a:extLst>
          </p:cNvPr>
          <p:cNvSpPr/>
          <p:nvPr/>
        </p:nvSpPr>
        <p:spPr>
          <a:xfrm>
            <a:off x="9274149" y="6958161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06" name="Grafik 105" descr="Häkchen">
            <a:extLst>
              <a:ext uri="{FF2B5EF4-FFF2-40B4-BE49-F238E27FC236}">
                <a16:creationId xmlns:a16="http://schemas.microsoft.com/office/drawing/2014/main" id="{20F6B552-EB50-999A-9CD7-4EF7807ADE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79100" y="6747788"/>
            <a:ext cx="804374" cy="804374"/>
          </a:xfrm>
          <a:prstGeom prst="rect">
            <a:avLst/>
          </a:prstGeom>
        </p:spPr>
      </p:pic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5D39781-D547-C1CE-3144-B2303CEA8B9A}"/>
              </a:ext>
            </a:extLst>
          </p:cNvPr>
          <p:cNvGrpSpPr/>
          <p:nvPr/>
        </p:nvGrpSpPr>
        <p:grpSpPr>
          <a:xfrm>
            <a:off x="1390306" y="2544732"/>
            <a:ext cx="6610694" cy="6103968"/>
            <a:chOff x="802210" y="1992031"/>
            <a:chExt cx="4427831" cy="4074659"/>
          </a:xfrm>
        </p:grpSpPr>
        <p:sp>
          <p:nvSpPr>
            <p:cNvPr id="108" name="Richtungspfeil 82">
              <a:extLst>
                <a:ext uri="{FF2B5EF4-FFF2-40B4-BE49-F238E27FC236}">
                  <a16:creationId xmlns:a16="http://schemas.microsoft.com/office/drawing/2014/main" id="{B4AC012C-0657-82AC-2619-5FB99AD195A3}"/>
                </a:ext>
              </a:extLst>
            </p:cNvPr>
            <p:cNvSpPr/>
            <p:nvPr/>
          </p:nvSpPr>
          <p:spPr>
            <a:xfrm rot="16200000">
              <a:off x="2026126" y="4320606"/>
              <a:ext cx="1980000" cy="1512168"/>
            </a:xfrm>
            <a:prstGeom prst="homePlate">
              <a:avLst>
                <a:gd name="adj" fmla="val 50680"/>
              </a:avLst>
            </a:prstGeom>
            <a:solidFill>
              <a:srgbClr val="A2C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09" name="Richtungspfeil 84">
              <a:extLst>
                <a:ext uri="{FF2B5EF4-FFF2-40B4-BE49-F238E27FC236}">
                  <a16:creationId xmlns:a16="http://schemas.microsoft.com/office/drawing/2014/main" id="{8D821868-48E3-66F8-4E47-5D6FF16E5F69}"/>
                </a:ext>
              </a:extLst>
            </p:cNvPr>
            <p:cNvSpPr/>
            <p:nvPr/>
          </p:nvSpPr>
          <p:spPr>
            <a:xfrm rot="10800000">
              <a:off x="3250041" y="3248979"/>
              <a:ext cx="1980000" cy="1512168"/>
            </a:xfrm>
            <a:prstGeom prst="homePlate">
              <a:avLst>
                <a:gd name="adj" fmla="val 48641"/>
              </a:avLst>
            </a:prstGeom>
            <a:solidFill>
              <a:srgbClr val="B25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0" name="Richtungspfeil 86">
              <a:extLst>
                <a:ext uri="{FF2B5EF4-FFF2-40B4-BE49-F238E27FC236}">
                  <a16:creationId xmlns:a16="http://schemas.microsoft.com/office/drawing/2014/main" id="{2AF249A9-D7DC-5D7E-56F2-1C062219A1BE}"/>
                </a:ext>
              </a:extLst>
            </p:cNvPr>
            <p:cNvSpPr/>
            <p:nvPr/>
          </p:nvSpPr>
          <p:spPr>
            <a:xfrm rot="5400000">
              <a:off x="2026126" y="2225947"/>
              <a:ext cx="1980000" cy="1512168"/>
            </a:xfrm>
            <a:prstGeom prst="homePlate">
              <a:avLst>
                <a:gd name="adj" fmla="val 50680"/>
              </a:avLst>
            </a:prstGeom>
            <a:solidFill>
              <a:srgbClr val="37A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1" name="Richtungspfeil 87">
              <a:extLst>
                <a:ext uri="{FF2B5EF4-FFF2-40B4-BE49-F238E27FC236}">
                  <a16:creationId xmlns:a16="http://schemas.microsoft.com/office/drawing/2014/main" id="{78112D08-015D-A8CB-CAA1-37572E7EA062}"/>
                </a:ext>
              </a:extLst>
            </p:cNvPr>
            <p:cNvSpPr/>
            <p:nvPr/>
          </p:nvSpPr>
          <p:spPr>
            <a:xfrm>
              <a:off x="802210" y="3248979"/>
              <a:ext cx="1980000" cy="1512168"/>
            </a:xfrm>
            <a:prstGeom prst="homePlate">
              <a:avLst>
                <a:gd name="adj" fmla="val 48641"/>
              </a:avLst>
            </a:prstGeom>
            <a:solidFill>
              <a:srgbClr val="F1A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2" name="Oval 5">
              <a:extLst>
                <a:ext uri="{FF2B5EF4-FFF2-40B4-BE49-F238E27FC236}">
                  <a16:creationId xmlns:a16="http://schemas.microsoft.com/office/drawing/2014/main" id="{AEE075D1-19C2-7647-8F10-84871A27B7D7}"/>
                </a:ext>
              </a:extLst>
            </p:cNvPr>
            <p:cNvSpPr/>
            <p:nvPr/>
          </p:nvSpPr>
          <p:spPr>
            <a:xfrm>
              <a:off x="2260041" y="3209837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CE4EE3C1-6ABE-029D-E335-ADAEEC14BC80}"/>
                </a:ext>
              </a:extLst>
            </p:cNvPr>
            <p:cNvSpPr txBox="1"/>
            <p:nvPr/>
          </p:nvSpPr>
          <p:spPr>
            <a:xfrm>
              <a:off x="2331969" y="2647948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Threat            New Entrants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13123A75-BFB9-DAA6-9EB1-24FE6000E1BC}"/>
                </a:ext>
              </a:extLst>
            </p:cNvPr>
            <p:cNvSpPr txBox="1"/>
            <p:nvPr/>
          </p:nvSpPr>
          <p:spPr>
            <a:xfrm>
              <a:off x="3891547" y="4214336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Buyers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D259C2CA-5016-D6C1-A2D7-04A9C49F3FF5}"/>
                </a:ext>
              </a:extLst>
            </p:cNvPr>
            <p:cNvSpPr txBox="1"/>
            <p:nvPr/>
          </p:nvSpPr>
          <p:spPr>
            <a:xfrm>
              <a:off x="909769" y="425093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Suppliers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75F98A1A-E8C7-9758-8E99-F56CD2E7D2BE}"/>
                </a:ext>
              </a:extLst>
            </p:cNvPr>
            <p:cNvSpPr txBox="1"/>
            <p:nvPr/>
          </p:nvSpPr>
          <p:spPr>
            <a:xfrm>
              <a:off x="2331969" y="4790159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Substitutes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2EDD081A-FD96-4AE4-A2DB-C9810FA460ED}"/>
                </a:ext>
              </a:extLst>
            </p:cNvPr>
            <p:cNvSpPr txBox="1"/>
            <p:nvPr/>
          </p:nvSpPr>
          <p:spPr>
            <a:xfrm>
              <a:off x="2331969" y="4054009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Competitive </a:t>
              </a:r>
            </a:p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Rivalry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26E7F85A-501F-A170-FEAE-214E3A1A4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25125" y="3545820"/>
              <a:ext cx="612000" cy="612000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C7F801A-7E21-24E9-8A9D-DB0DE689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214249" y="3479844"/>
              <a:ext cx="612000" cy="612000"/>
            </a:xfrm>
            <a:prstGeom prst="rect">
              <a:avLst/>
            </a:prstGeom>
          </p:spPr>
        </p:pic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BE93A7A3-DBC5-A375-B0F3-8195D8CF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710040" y="2094085"/>
              <a:ext cx="540000" cy="540000"/>
            </a:xfrm>
            <a:prstGeom prst="rect">
              <a:avLst/>
            </a:prstGeom>
          </p:spPr>
        </p:pic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EDC8956C-8B2E-7B18-FD9B-4D69B855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689578" y="3443844"/>
              <a:ext cx="684000" cy="684000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8893A85D-1B33-41EF-A436-219D659F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74040" y="5251319"/>
              <a:ext cx="612000" cy="612000"/>
            </a:xfrm>
            <a:prstGeom prst="rect">
              <a:avLst/>
            </a:prstGeom>
          </p:spPr>
        </p:pic>
      </p:grpSp>
      <p:cxnSp>
        <p:nvCxnSpPr>
          <p:cNvPr id="123" name="Straight Connector 55">
            <a:extLst>
              <a:ext uri="{FF2B5EF4-FFF2-40B4-BE49-F238E27FC236}">
                <a16:creationId xmlns:a16="http://schemas.microsoft.com/office/drawing/2014/main" id="{A8158D42-DFDC-4C05-0CAF-41CDDD78A6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74149" y="7910670"/>
            <a:ext cx="792000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24" name="Textfeld 123">
            <a:extLst>
              <a:ext uri="{FF2B5EF4-FFF2-40B4-BE49-F238E27FC236}">
                <a16:creationId xmlns:a16="http://schemas.microsoft.com/office/drawing/2014/main" id="{7D02A6CE-78ED-CB0D-686F-6436F7439C24}"/>
              </a:ext>
            </a:extLst>
          </p:cNvPr>
          <p:cNvSpPr txBox="1"/>
          <p:nvPr/>
        </p:nvSpPr>
        <p:spPr>
          <a:xfrm>
            <a:off x="10380489" y="7941571"/>
            <a:ext cx="6184527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A6A6A6"/>
                </a:solidFill>
              </a:rPr>
              <a:t>Competitive Rivalry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Intense competition from major streaming platforms.</a:t>
            </a:r>
          </a:p>
          <a:p>
            <a:pPr marL="276225" indent="-2762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75" dirty="0"/>
              <a:t>Market maturity heightens rivalry.</a:t>
            </a:r>
            <a:endParaRPr lang="en-GB" sz="1575" dirty="0"/>
          </a:p>
        </p:txBody>
      </p:sp>
      <p:sp>
        <p:nvSpPr>
          <p:cNvPr id="125" name="Abgerundetes Rechteck 156">
            <a:extLst>
              <a:ext uri="{FF2B5EF4-FFF2-40B4-BE49-F238E27FC236}">
                <a16:creationId xmlns:a16="http://schemas.microsoft.com/office/drawing/2014/main" id="{A1F36CCA-8D55-90D0-FB11-7B16A7D4DCD4}"/>
              </a:ext>
            </a:extLst>
          </p:cNvPr>
          <p:cNvSpPr/>
          <p:nvPr/>
        </p:nvSpPr>
        <p:spPr>
          <a:xfrm>
            <a:off x="9274149" y="8470329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26" name="Grafik 125" descr="Häkchen">
            <a:extLst>
              <a:ext uri="{FF2B5EF4-FFF2-40B4-BE49-F238E27FC236}">
                <a16:creationId xmlns:a16="http://schemas.microsoft.com/office/drawing/2014/main" id="{4580865F-81D4-DBBA-6E5A-C7A1E004AA6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79100" y="8259956"/>
            <a:ext cx="804374" cy="804374"/>
          </a:xfrm>
          <a:prstGeom prst="rect">
            <a:avLst/>
          </a:prstGeom>
        </p:spPr>
      </p:pic>
      <p:sp>
        <p:nvSpPr>
          <p:cNvPr id="129" name="Textfeld 128">
            <a:extLst>
              <a:ext uri="{FF2B5EF4-FFF2-40B4-BE49-F238E27FC236}">
                <a16:creationId xmlns:a16="http://schemas.microsoft.com/office/drawing/2014/main" id="{34FEA881-FEBC-FD50-97A9-8F4B96C0D58C}"/>
              </a:ext>
            </a:extLst>
          </p:cNvPr>
          <p:cNvSpPr txBox="1"/>
          <p:nvPr/>
        </p:nvSpPr>
        <p:spPr>
          <a:xfrm>
            <a:off x="15573210" y="1934521"/>
            <a:ext cx="12918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i="1" dirty="0">
                <a:solidFill>
                  <a:srgbClr val="222222"/>
                </a:solidFill>
              </a:rPr>
              <a:t>Moderate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B6966858-61E5-48E2-F560-A9064C7FCE08}"/>
              </a:ext>
            </a:extLst>
          </p:cNvPr>
          <p:cNvSpPr txBox="1"/>
          <p:nvPr/>
        </p:nvSpPr>
        <p:spPr>
          <a:xfrm>
            <a:off x="15866335" y="4931533"/>
            <a:ext cx="7056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i="1" dirty="0">
                <a:solidFill>
                  <a:srgbClr val="222222"/>
                </a:solidFill>
              </a:rPr>
              <a:t>High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EB3A76FC-E175-30FC-C457-C65FEF4D1272}"/>
              </a:ext>
            </a:extLst>
          </p:cNvPr>
          <p:cNvSpPr txBox="1"/>
          <p:nvPr/>
        </p:nvSpPr>
        <p:spPr>
          <a:xfrm>
            <a:off x="15517686" y="6485206"/>
            <a:ext cx="12995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i="1" dirty="0">
                <a:solidFill>
                  <a:srgbClr val="222222"/>
                </a:solidFill>
              </a:rPr>
              <a:t>Moderate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9BC5D141-223B-5516-C230-0B7BD6BCA82B}"/>
              </a:ext>
            </a:extLst>
          </p:cNvPr>
          <p:cNvSpPr txBox="1"/>
          <p:nvPr/>
        </p:nvSpPr>
        <p:spPr>
          <a:xfrm>
            <a:off x="15521779" y="3429878"/>
            <a:ext cx="12995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i="1" dirty="0">
                <a:solidFill>
                  <a:srgbClr val="222222"/>
                </a:solidFill>
              </a:rPr>
              <a:t>Moderate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206B60A0-4C3D-C976-8593-963FA4C02EF2}"/>
              </a:ext>
            </a:extLst>
          </p:cNvPr>
          <p:cNvSpPr txBox="1"/>
          <p:nvPr/>
        </p:nvSpPr>
        <p:spPr>
          <a:xfrm>
            <a:off x="15866335" y="7928545"/>
            <a:ext cx="7056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i="1" dirty="0">
                <a:solidFill>
                  <a:srgbClr val="222222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55135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Benutzerdefiniert</PresentationFormat>
  <Paragraphs>33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Now</vt:lpstr>
      <vt:lpstr>Calibri</vt:lpstr>
      <vt:lpstr>Arial</vt:lpstr>
      <vt:lpstr>Wingdings</vt:lpstr>
      <vt:lpstr>Now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Porters Five Forces</dc:title>
  <dc:creator>StrategyPunk.com</dc:creator>
  <cp:lastModifiedBy>Thomas Kriete</cp:lastModifiedBy>
  <cp:revision>23</cp:revision>
  <dcterms:created xsi:type="dcterms:W3CDTF">2006-08-16T00:00:00Z</dcterms:created>
  <dcterms:modified xsi:type="dcterms:W3CDTF">2023-12-10T19:22:36Z</dcterms:modified>
  <dc:identifier>DAF0xcmkBd8</dc:identifier>
</cp:coreProperties>
</file>