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7" r:id="rId2"/>
  </p:sldIdLst>
  <p:sldSz cx="18288000" cy="10287000"/>
  <p:notesSz cx="6858000" cy="9144000"/>
  <p:embeddedFontLst>
    <p:embeddedFont>
      <p:font typeface="Now" panose="020B0604020202020204" charset="0"/>
      <p:regular r:id="rId3"/>
    </p:embeddedFont>
    <p:embeddedFont>
      <p:font typeface="Now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2D3"/>
    <a:srgbClr val="A5ACAC"/>
    <a:srgbClr val="171629"/>
    <a:srgbClr val="022847"/>
    <a:srgbClr val="616161"/>
    <a:srgbClr val="1B0D1E"/>
    <a:srgbClr val="222222"/>
    <a:srgbClr val="FF0000"/>
    <a:srgbClr val="FFF7D7"/>
    <a:srgbClr val="53B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reeform 59"/>
          <p:cNvSpPr/>
          <p:nvPr/>
        </p:nvSpPr>
        <p:spPr>
          <a:xfrm rot="6854084">
            <a:off x="-538835" y="-517261"/>
            <a:ext cx="1291419" cy="1275276"/>
          </a:xfrm>
          <a:custGeom>
            <a:avLst/>
            <a:gdLst/>
            <a:ahLst/>
            <a:cxnLst/>
            <a:rect l="l" t="t" r="r" b="b"/>
            <a:pathLst>
              <a:path w="1291419" h="1275276">
                <a:moveTo>
                  <a:pt x="0" y="0"/>
                </a:moveTo>
                <a:lnTo>
                  <a:pt x="1291419" y="0"/>
                </a:lnTo>
                <a:lnTo>
                  <a:pt x="1291419" y="1275276"/>
                </a:lnTo>
                <a:lnTo>
                  <a:pt x="0" y="12752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0" name="Freeform 60"/>
          <p:cNvSpPr/>
          <p:nvPr/>
        </p:nvSpPr>
        <p:spPr>
          <a:xfrm>
            <a:off x="-265242" y="286859"/>
            <a:ext cx="1000450" cy="684058"/>
          </a:xfrm>
          <a:custGeom>
            <a:avLst/>
            <a:gdLst/>
            <a:ahLst/>
            <a:cxnLst/>
            <a:rect l="l" t="t" r="r" b="b"/>
            <a:pathLst>
              <a:path w="1000450" h="684058">
                <a:moveTo>
                  <a:pt x="0" y="0"/>
                </a:moveTo>
                <a:lnTo>
                  <a:pt x="1000450" y="0"/>
                </a:lnTo>
                <a:lnTo>
                  <a:pt x="1000450" y="684057"/>
                </a:lnTo>
                <a:lnTo>
                  <a:pt x="0" y="6840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1" name="Freeform 61"/>
          <p:cNvSpPr/>
          <p:nvPr/>
        </p:nvSpPr>
        <p:spPr>
          <a:xfrm rot="9762839">
            <a:off x="17454971" y="9388247"/>
            <a:ext cx="1339368" cy="1181992"/>
          </a:xfrm>
          <a:custGeom>
            <a:avLst/>
            <a:gdLst/>
            <a:ahLst/>
            <a:cxnLst/>
            <a:rect l="l" t="t" r="r" b="b"/>
            <a:pathLst>
              <a:path w="1339368" h="1181992">
                <a:moveTo>
                  <a:pt x="0" y="0"/>
                </a:moveTo>
                <a:lnTo>
                  <a:pt x="1339368" y="0"/>
                </a:lnTo>
                <a:lnTo>
                  <a:pt x="1339368" y="1181992"/>
                </a:lnTo>
                <a:lnTo>
                  <a:pt x="0" y="118199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2" name="Freeform 62"/>
          <p:cNvSpPr/>
          <p:nvPr/>
        </p:nvSpPr>
        <p:spPr>
          <a:xfrm>
            <a:off x="17624430" y="9295185"/>
            <a:ext cx="1000450" cy="684058"/>
          </a:xfrm>
          <a:custGeom>
            <a:avLst/>
            <a:gdLst/>
            <a:ahLst/>
            <a:cxnLst/>
            <a:rect l="l" t="t" r="r" b="b"/>
            <a:pathLst>
              <a:path w="1000450" h="684058">
                <a:moveTo>
                  <a:pt x="0" y="0"/>
                </a:moveTo>
                <a:lnTo>
                  <a:pt x="1000450" y="0"/>
                </a:lnTo>
                <a:lnTo>
                  <a:pt x="1000450" y="684058"/>
                </a:lnTo>
                <a:lnTo>
                  <a:pt x="0" y="6840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3" name="Freeform 63"/>
          <p:cNvSpPr/>
          <p:nvPr/>
        </p:nvSpPr>
        <p:spPr>
          <a:xfrm rot="1332455">
            <a:off x="-786572" y="9181842"/>
            <a:ext cx="1786893" cy="1594802"/>
          </a:xfrm>
          <a:custGeom>
            <a:avLst/>
            <a:gdLst/>
            <a:ahLst/>
            <a:cxnLst/>
            <a:rect l="l" t="t" r="r" b="b"/>
            <a:pathLst>
              <a:path w="1786893" h="1594802">
                <a:moveTo>
                  <a:pt x="0" y="0"/>
                </a:moveTo>
                <a:lnTo>
                  <a:pt x="1786893" y="0"/>
                </a:lnTo>
                <a:lnTo>
                  <a:pt x="1786893" y="1594802"/>
                </a:lnTo>
                <a:lnTo>
                  <a:pt x="0" y="15948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4" name="Freeform 64"/>
          <p:cNvSpPr/>
          <p:nvPr/>
        </p:nvSpPr>
        <p:spPr>
          <a:xfrm rot="-4204115">
            <a:off x="17267351" y="-537946"/>
            <a:ext cx="1700628" cy="1649609"/>
          </a:xfrm>
          <a:custGeom>
            <a:avLst/>
            <a:gdLst/>
            <a:ahLst/>
            <a:cxnLst/>
            <a:rect l="l" t="t" r="r" b="b"/>
            <a:pathLst>
              <a:path w="1700628" h="1649609">
                <a:moveTo>
                  <a:pt x="0" y="0"/>
                </a:moveTo>
                <a:lnTo>
                  <a:pt x="1700628" y="0"/>
                </a:lnTo>
                <a:lnTo>
                  <a:pt x="1700628" y="1649609"/>
                </a:lnTo>
                <a:lnTo>
                  <a:pt x="0" y="16496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0" name="TextBox 80"/>
          <p:cNvSpPr txBox="1"/>
          <p:nvPr/>
        </p:nvSpPr>
        <p:spPr>
          <a:xfrm>
            <a:off x="2740552" y="405540"/>
            <a:ext cx="15090247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Porter's Five Forces – </a:t>
            </a:r>
            <a:r>
              <a:rPr lang="en-US" sz="6000" dirty="0">
                <a:solidFill>
                  <a:schemeClr val="accent2"/>
                </a:solidFill>
                <a:latin typeface="Now Bold"/>
              </a:rPr>
              <a:t>Hugo Boss</a:t>
            </a:r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245435F9-F464-EAD1-2573-B6666F3DE48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13" y="542432"/>
            <a:ext cx="990991" cy="990991"/>
          </a:xfrm>
          <a:prstGeom prst="rect">
            <a:avLst/>
          </a:prstGeom>
        </p:spPr>
      </p:pic>
      <p:sp>
        <p:nvSpPr>
          <p:cNvPr id="94" name="TextBox 44">
            <a:extLst>
              <a:ext uri="{FF2B5EF4-FFF2-40B4-BE49-F238E27FC236}">
                <a16:creationId xmlns:a16="http://schemas.microsoft.com/office/drawing/2014/main" id="{EB0998B9-F6A5-EA5E-E9BD-4A5C82DDF3D5}"/>
              </a:ext>
            </a:extLst>
          </p:cNvPr>
          <p:cNvSpPr txBox="1"/>
          <p:nvPr/>
        </p:nvSpPr>
        <p:spPr>
          <a:xfrm>
            <a:off x="6178316" y="9684695"/>
            <a:ext cx="5514065" cy="336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07DA886F-2A69-0CD1-14EB-265FC85EEFEC}"/>
              </a:ext>
            </a:extLst>
          </p:cNvPr>
          <p:cNvSpPr txBox="1"/>
          <p:nvPr/>
        </p:nvSpPr>
        <p:spPr>
          <a:xfrm>
            <a:off x="11019789" y="1892899"/>
            <a:ext cx="618452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100" b="1" dirty="0">
                <a:solidFill>
                  <a:srgbClr val="37AD95"/>
                </a:solidFill>
              </a:rPr>
              <a:t>Threat of New Entrants (Low to Medium)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Strong brand identity and market share in luxury fashion.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High capital and robust distribution networks act as barriers.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Digital innovation lowers entry barriers for new brands.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Niche and online retailing present competitive challenges.</a:t>
            </a:r>
            <a:endParaRPr lang="en-GB" sz="1200" dirty="0"/>
          </a:p>
        </p:txBody>
      </p:sp>
      <p:grpSp>
        <p:nvGrpSpPr>
          <p:cNvPr id="85" name="Gruppieren 84">
            <a:extLst>
              <a:ext uri="{FF2B5EF4-FFF2-40B4-BE49-F238E27FC236}">
                <a16:creationId xmlns:a16="http://schemas.microsoft.com/office/drawing/2014/main" id="{9480003C-1D87-F512-450F-A87CB813252A}"/>
              </a:ext>
            </a:extLst>
          </p:cNvPr>
          <p:cNvGrpSpPr/>
          <p:nvPr/>
        </p:nvGrpSpPr>
        <p:grpSpPr>
          <a:xfrm>
            <a:off x="9913450" y="2216935"/>
            <a:ext cx="809324" cy="804374"/>
            <a:chOff x="6131966" y="2132856"/>
            <a:chExt cx="539549" cy="536249"/>
          </a:xfrm>
        </p:grpSpPr>
        <p:sp>
          <p:nvSpPr>
            <p:cNvPr id="87" name="Abgerundetes Rechteck 9">
              <a:extLst>
                <a:ext uri="{FF2B5EF4-FFF2-40B4-BE49-F238E27FC236}">
                  <a16:creationId xmlns:a16="http://schemas.microsoft.com/office/drawing/2014/main" id="{7F6301E4-AA58-7F82-7456-DEC1B3931E6D}"/>
                </a:ext>
              </a:extLst>
            </p:cNvPr>
            <p:cNvSpPr/>
            <p:nvPr/>
          </p:nvSpPr>
          <p:spPr>
            <a:xfrm>
              <a:off x="6131966" y="2273105"/>
              <a:ext cx="396000" cy="396000"/>
            </a:xfrm>
            <a:prstGeom prst="roundRect">
              <a:avLst/>
            </a:prstGeom>
            <a:noFill/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pic>
          <p:nvPicPr>
            <p:cNvPr id="93" name="Grafik 92" descr="Häkchen">
              <a:extLst>
                <a:ext uri="{FF2B5EF4-FFF2-40B4-BE49-F238E27FC236}">
                  <a16:creationId xmlns:a16="http://schemas.microsoft.com/office/drawing/2014/main" id="{DC598FC4-2465-82F9-3B3A-061E60EBAB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6135266" y="2132856"/>
              <a:ext cx="536249" cy="536249"/>
            </a:xfrm>
            <a:prstGeom prst="rect">
              <a:avLst/>
            </a:prstGeom>
          </p:spPr>
        </p:pic>
      </p:grpSp>
      <p:cxnSp>
        <p:nvCxnSpPr>
          <p:cNvPr id="95" name="Straight Connector 55">
            <a:extLst>
              <a:ext uri="{FF2B5EF4-FFF2-40B4-BE49-F238E27FC236}">
                <a16:creationId xmlns:a16="http://schemas.microsoft.com/office/drawing/2014/main" id="{D0C4A78D-6262-1C52-7023-75C63733027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913449" y="3407892"/>
            <a:ext cx="7506891" cy="0"/>
          </a:xfrm>
          <a:prstGeom prst="line">
            <a:avLst/>
          </a:prstGeom>
          <a:noFill/>
          <a:ln w="9525" algn="ctr">
            <a:solidFill>
              <a:srgbClr val="B2B2B2"/>
            </a:solidFill>
            <a:prstDash val="dash"/>
            <a:round/>
            <a:headEnd/>
            <a:tailEnd/>
          </a:ln>
        </p:spPr>
      </p:cxnSp>
      <p:sp>
        <p:nvSpPr>
          <p:cNvPr id="96" name="Textfeld 95">
            <a:extLst>
              <a:ext uri="{FF2B5EF4-FFF2-40B4-BE49-F238E27FC236}">
                <a16:creationId xmlns:a16="http://schemas.microsoft.com/office/drawing/2014/main" id="{B65D1278-8BCA-F365-6C0A-8A8325CBAADD}"/>
              </a:ext>
            </a:extLst>
          </p:cNvPr>
          <p:cNvSpPr txBox="1"/>
          <p:nvPr/>
        </p:nvSpPr>
        <p:spPr>
          <a:xfrm>
            <a:off x="11019789" y="3405067"/>
            <a:ext cx="681101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100" b="1" dirty="0">
                <a:solidFill>
                  <a:srgbClr val="A2C169"/>
                </a:solidFill>
              </a:rPr>
              <a:t>Threat of Substitute (Medium to High) 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Threat extends to alternative luxury experiences.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Consumers may choose other luxury goods over apparel.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Hugo Boss offers distinctive brand experience and excellence.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Aligns product offerings with heritage to counter substitutes.</a:t>
            </a:r>
            <a:endParaRPr lang="en-GB" sz="1200" dirty="0"/>
          </a:p>
        </p:txBody>
      </p:sp>
      <p:sp>
        <p:nvSpPr>
          <p:cNvPr id="97" name="Abgerundetes Rechteck 126">
            <a:extLst>
              <a:ext uri="{FF2B5EF4-FFF2-40B4-BE49-F238E27FC236}">
                <a16:creationId xmlns:a16="http://schemas.microsoft.com/office/drawing/2014/main" id="{6CA07930-830F-4CD4-2C39-389389DC0A50}"/>
              </a:ext>
            </a:extLst>
          </p:cNvPr>
          <p:cNvSpPr/>
          <p:nvPr/>
        </p:nvSpPr>
        <p:spPr>
          <a:xfrm>
            <a:off x="9913449" y="3937592"/>
            <a:ext cx="594000" cy="5940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98" name="Grafik 97" descr="Häkchen">
            <a:extLst>
              <a:ext uri="{FF2B5EF4-FFF2-40B4-BE49-F238E27FC236}">
                <a16:creationId xmlns:a16="http://schemas.microsoft.com/office/drawing/2014/main" id="{AD6CD8C7-82B4-C4D0-0731-0380405D0AA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918400" y="3727219"/>
            <a:ext cx="804374" cy="804374"/>
          </a:xfrm>
          <a:prstGeom prst="rect">
            <a:avLst/>
          </a:prstGeom>
        </p:spPr>
      </p:pic>
      <p:cxnSp>
        <p:nvCxnSpPr>
          <p:cNvPr id="99" name="Straight Connector 55">
            <a:extLst>
              <a:ext uri="{FF2B5EF4-FFF2-40B4-BE49-F238E27FC236}">
                <a16:creationId xmlns:a16="http://schemas.microsoft.com/office/drawing/2014/main" id="{8CDD16DF-409E-93C3-8BB8-F250902267D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59500" y="4922886"/>
            <a:ext cx="7560840" cy="0"/>
          </a:xfrm>
          <a:prstGeom prst="line">
            <a:avLst/>
          </a:prstGeom>
          <a:noFill/>
          <a:ln w="9525" algn="ctr">
            <a:solidFill>
              <a:srgbClr val="B2B2B2"/>
            </a:solidFill>
            <a:prstDash val="dash"/>
            <a:round/>
            <a:headEnd/>
            <a:tailEnd/>
          </a:ln>
        </p:spPr>
      </p:cxnSp>
      <p:sp>
        <p:nvSpPr>
          <p:cNvPr id="100" name="Textfeld 99">
            <a:extLst>
              <a:ext uri="{FF2B5EF4-FFF2-40B4-BE49-F238E27FC236}">
                <a16:creationId xmlns:a16="http://schemas.microsoft.com/office/drawing/2014/main" id="{05E8CA85-30A6-7267-7144-EB26C2FEEA65}"/>
              </a:ext>
            </a:extLst>
          </p:cNvPr>
          <p:cNvSpPr txBox="1"/>
          <p:nvPr/>
        </p:nvSpPr>
        <p:spPr>
          <a:xfrm>
            <a:off x="11019789" y="4917235"/>
            <a:ext cx="696341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100" b="1" dirty="0">
                <a:solidFill>
                  <a:srgbClr val="F2A238"/>
                </a:solidFill>
              </a:rPr>
              <a:t>Bargaining Power of Suppliers (Medium)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Dependency on high-quality materials and craftsmanship.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Long-term relationships with suppliers ensure quality.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Specific materials give some power to suppliers.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Diversification of supplier base mitigates risks.</a:t>
            </a:r>
            <a:endParaRPr lang="en-GB" sz="1200" dirty="0"/>
          </a:p>
        </p:txBody>
      </p:sp>
      <p:sp>
        <p:nvSpPr>
          <p:cNvPr id="101" name="Abgerundetes Rechteck 131">
            <a:extLst>
              <a:ext uri="{FF2B5EF4-FFF2-40B4-BE49-F238E27FC236}">
                <a16:creationId xmlns:a16="http://schemas.microsoft.com/office/drawing/2014/main" id="{0579BDBD-83EE-14DE-E2A6-C45D17DA8A08}"/>
              </a:ext>
            </a:extLst>
          </p:cNvPr>
          <p:cNvSpPr/>
          <p:nvPr/>
        </p:nvSpPr>
        <p:spPr>
          <a:xfrm>
            <a:off x="9913449" y="5447876"/>
            <a:ext cx="594000" cy="5940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102" name="Grafik 101" descr="Häkchen">
            <a:extLst>
              <a:ext uri="{FF2B5EF4-FFF2-40B4-BE49-F238E27FC236}">
                <a16:creationId xmlns:a16="http://schemas.microsoft.com/office/drawing/2014/main" id="{CD14633B-A028-5A42-E4B1-47B7654B3ED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918400" y="5237503"/>
            <a:ext cx="804374" cy="804374"/>
          </a:xfrm>
          <a:prstGeom prst="rect">
            <a:avLst/>
          </a:prstGeom>
        </p:spPr>
      </p:pic>
      <p:cxnSp>
        <p:nvCxnSpPr>
          <p:cNvPr id="103" name="Straight Connector 55">
            <a:extLst>
              <a:ext uri="{FF2B5EF4-FFF2-40B4-BE49-F238E27FC236}">
                <a16:creationId xmlns:a16="http://schemas.microsoft.com/office/drawing/2014/main" id="{6E03DE71-2459-D754-DC6C-52C3D9ADFB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59500" y="6437880"/>
            <a:ext cx="7560840" cy="0"/>
          </a:xfrm>
          <a:prstGeom prst="line">
            <a:avLst/>
          </a:prstGeom>
          <a:noFill/>
          <a:ln w="9525" algn="ctr">
            <a:solidFill>
              <a:srgbClr val="B2B2B2"/>
            </a:solidFill>
            <a:prstDash val="dash"/>
            <a:round/>
            <a:headEnd/>
            <a:tailEnd/>
          </a:ln>
        </p:spPr>
      </p:cxnSp>
      <p:sp>
        <p:nvSpPr>
          <p:cNvPr id="104" name="Textfeld 103">
            <a:extLst>
              <a:ext uri="{FF2B5EF4-FFF2-40B4-BE49-F238E27FC236}">
                <a16:creationId xmlns:a16="http://schemas.microsoft.com/office/drawing/2014/main" id="{D058C92B-65CF-FC22-7F16-449C8629342B}"/>
              </a:ext>
            </a:extLst>
          </p:cNvPr>
          <p:cNvSpPr txBox="1"/>
          <p:nvPr/>
        </p:nvSpPr>
        <p:spPr>
          <a:xfrm>
            <a:off x="11019789" y="6429403"/>
            <a:ext cx="696341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100" b="1" dirty="0">
                <a:solidFill>
                  <a:srgbClr val="B25147"/>
                </a:solidFill>
              </a:rPr>
              <a:t>Bargaining Power of Buyers (High)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Consumers are informed and selective, with many options.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Fickle brand loyalty with a shift towards sustainable fashion.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Hugo Boss needs to innovate and align with consumer values.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High influence of buyers on market dynamics.</a:t>
            </a:r>
            <a:endParaRPr lang="en-GB" sz="1575" dirty="0"/>
          </a:p>
        </p:txBody>
      </p:sp>
      <p:sp>
        <p:nvSpPr>
          <p:cNvPr id="105" name="Abgerundetes Rechteck 137">
            <a:extLst>
              <a:ext uri="{FF2B5EF4-FFF2-40B4-BE49-F238E27FC236}">
                <a16:creationId xmlns:a16="http://schemas.microsoft.com/office/drawing/2014/main" id="{1C1FDE45-C604-92FE-DC62-9983F1E3FC16}"/>
              </a:ext>
            </a:extLst>
          </p:cNvPr>
          <p:cNvSpPr/>
          <p:nvPr/>
        </p:nvSpPr>
        <p:spPr>
          <a:xfrm>
            <a:off x="9913449" y="6958161"/>
            <a:ext cx="594000" cy="5940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106" name="Grafik 105" descr="Häkchen">
            <a:extLst>
              <a:ext uri="{FF2B5EF4-FFF2-40B4-BE49-F238E27FC236}">
                <a16:creationId xmlns:a16="http://schemas.microsoft.com/office/drawing/2014/main" id="{20F6B552-EB50-999A-9CD7-4EF7807ADE3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9918400" y="6747788"/>
            <a:ext cx="804374" cy="804374"/>
          </a:xfrm>
          <a:prstGeom prst="rect">
            <a:avLst/>
          </a:prstGeom>
        </p:spPr>
      </p:pic>
      <p:grpSp>
        <p:nvGrpSpPr>
          <p:cNvPr id="107" name="Gruppieren 106">
            <a:extLst>
              <a:ext uri="{FF2B5EF4-FFF2-40B4-BE49-F238E27FC236}">
                <a16:creationId xmlns:a16="http://schemas.microsoft.com/office/drawing/2014/main" id="{E5D39781-D547-C1CE-3144-B2303CEA8B9A}"/>
              </a:ext>
            </a:extLst>
          </p:cNvPr>
          <p:cNvGrpSpPr/>
          <p:nvPr/>
        </p:nvGrpSpPr>
        <p:grpSpPr>
          <a:xfrm>
            <a:off x="1390306" y="2544731"/>
            <a:ext cx="6909004" cy="6274719"/>
            <a:chOff x="802210" y="1992031"/>
            <a:chExt cx="4427831" cy="4074659"/>
          </a:xfrm>
        </p:grpSpPr>
        <p:sp>
          <p:nvSpPr>
            <p:cNvPr id="108" name="Richtungspfeil 82">
              <a:extLst>
                <a:ext uri="{FF2B5EF4-FFF2-40B4-BE49-F238E27FC236}">
                  <a16:creationId xmlns:a16="http://schemas.microsoft.com/office/drawing/2014/main" id="{B4AC012C-0657-82AC-2619-5FB99AD195A3}"/>
                </a:ext>
              </a:extLst>
            </p:cNvPr>
            <p:cNvSpPr/>
            <p:nvPr/>
          </p:nvSpPr>
          <p:spPr>
            <a:xfrm rot="16200000">
              <a:off x="2026126" y="4320606"/>
              <a:ext cx="1980000" cy="1512168"/>
            </a:xfrm>
            <a:prstGeom prst="homePlate">
              <a:avLst>
                <a:gd name="adj" fmla="val 50680"/>
              </a:avLst>
            </a:prstGeom>
            <a:solidFill>
              <a:srgbClr val="A2C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109" name="Richtungspfeil 84">
              <a:extLst>
                <a:ext uri="{FF2B5EF4-FFF2-40B4-BE49-F238E27FC236}">
                  <a16:creationId xmlns:a16="http://schemas.microsoft.com/office/drawing/2014/main" id="{8D821868-48E3-66F8-4E47-5D6FF16E5F69}"/>
                </a:ext>
              </a:extLst>
            </p:cNvPr>
            <p:cNvSpPr/>
            <p:nvPr/>
          </p:nvSpPr>
          <p:spPr>
            <a:xfrm rot="10800000">
              <a:off x="3250041" y="3248979"/>
              <a:ext cx="1980000" cy="1512168"/>
            </a:xfrm>
            <a:prstGeom prst="homePlate">
              <a:avLst>
                <a:gd name="adj" fmla="val 48641"/>
              </a:avLst>
            </a:prstGeom>
            <a:solidFill>
              <a:srgbClr val="B251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110" name="Richtungspfeil 86">
              <a:extLst>
                <a:ext uri="{FF2B5EF4-FFF2-40B4-BE49-F238E27FC236}">
                  <a16:creationId xmlns:a16="http://schemas.microsoft.com/office/drawing/2014/main" id="{2AF249A9-D7DC-5D7E-56F2-1C062219A1BE}"/>
                </a:ext>
              </a:extLst>
            </p:cNvPr>
            <p:cNvSpPr/>
            <p:nvPr/>
          </p:nvSpPr>
          <p:spPr>
            <a:xfrm rot="5400000">
              <a:off x="2026126" y="2225947"/>
              <a:ext cx="1980000" cy="1512168"/>
            </a:xfrm>
            <a:prstGeom prst="homePlate">
              <a:avLst>
                <a:gd name="adj" fmla="val 50680"/>
              </a:avLst>
            </a:prstGeom>
            <a:solidFill>
              <a:srgbClr val="37AD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111" name="Richtungspfeil 87">
              <a:extLst>
                <a:ext uri="{FF2B5EF4-FFF2-40B4-BE49-F238E27FC236}">
                  <a16:creationId xmlns:a16="http://schemas.microsoft.com/office/drawing/2014/main" id="{78112D08-015D-A8CB-CAA1-37572E7EA062}"/>
                </a:ext>
              </a:extLst>
            </p:cNvPr>
            <p:cNvSpPr/>
            <p:nvPr/>
          </p:nvSpPr>
          <p:spPr>
            <a:xfrm>
              <a:off x="802210" y="3248979"/>
              <a:ext cx="1980000" cy="1512168"/>
            </a:xfrm>
            <a:prstGeom prst="homePlate">
              <a:avLst>
                <a:gd name="adj" fmla="val 48641"/>
              </a:avLst>
            </a:prstGeom>
            <a:solidFill>
              <a:srgbClr val="F1A2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112" name="Oval 5">
              <a:extLst>
                <a:ext uri="{FF2B5EF4-FFF2-40B4-BE49-F238E27FC236}">
                  <a16:creationId xmlns:a16="http://schemas.microsoft.com/office/drawing/2014/main" id="{AEE075D1-19C2-7647-8F10-84871A27B7D7}"/>
                </a:ext>
              </a:extLst>
            </p:cNvPr>
            <p:cNvSpPr/>
            <p:nvPr/>
          </p:nvSpPr>
          <p:spPr>
            <a:xfrm>
              <a:off x="2260041" y="3209837"/>
              <a:ext cx="1440000" cy="14400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113" name="Textfeld 112">
              <a:extLst>
                <a:ext uri="{FF2B5EF4-FFF2-40B4-BE49-F238E27FC236}">
                  <a16:creationId xmlns:a16="http://schemas.microsoft.com/office/drawing/2014/main" id="{CE4EE3C1-6ABE-029D-E335-ADAEEC14BC80}"/>
                </a:ext>
              </a:extLst>
            </p:cNvPr>
            <p:cNvSpPr txBox="1"/>
            <p:nvPr/>
          </p:nvSpPr>
          <p:spPr>
            <a:xfrm>
              <a:off x="2331969" y="2647948"/>
              <a:ext cx="12961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Threat            New Entrants</a:t>
              </a:r>
            </a:p>
          </p:txBody>
        </p:sp>
        <p:sp>
          <p:nvSpPr>
            <p:cNvPr id="114" name="Textfeld 113">
              <a:extLst>
                <a:ext uri="{FF2B5EF4-FFF2-40B4-BE49-F238E27FC236}">
                  <a16:creationId xmlns:a16="http://schemas.microsoft.com/office/drawing/2014/main" id="{13123A75-BFB9-DAA6-9EB1-24FE6000E1BC}"/>
                </a:ext>
              </a:extLst>
            </p:cNvPr>
            <p:cNvSpPr txBox="1"/>
            <p:nvPr/>
          </p:nvSpPr>
          <p:spPr>
            <a:xfrm>
              <a:off x="3891547" y="4214336"/>
              <a:ext cx="12961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Buyers</a:t>
              </a:r>
            </a:p>
          </p:txBody>
        </p:sp>
        <p:sp>
          <p:nvSpPr>
            <p:cNvPr id="115" name="Textfeld 114">
              <a:extLst>
                <a:ext uri="{FF2B5EF4-FFF2-40B4-BE49-F238E27FC236}">
                  <a16:creationId xmlns:a16="http://schemas.microsoft.com/office/drawing/2014/main" id="{D259C2CA-5016-D6C1-A2D7-04A9C49F3FF5}"/>
                </a:ext>
              </a:extLst>
            </p:cNvPr>
            <p:cNvSpPr txBox="1"/>
            <p:nvPr/>
          </p:nvSpPr>
          <p:spPr>
            <a:xfrm>
              <a:off x="909769" y="4250931"/>
              <a:ext cx="12961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Suppliers</a:t>
              </a:r>
            </a:p>
          </p:txBody>
        </p:sp>
        <p:sp>
          <p:nvSpPr>
            <p:cNvPr id="116" name="Textfeld 115">
              <a:extLst>
                <a:ext uri="{FF2B5EF4-FFF2-40B4-BE49-F238E27FC236}">
                  <a16:creationId xmlns:a16="http://schemas.microsoft.com/office/drawing/2014/main" id="{75F98A1A-E8C7-9758-8E99-F56CD2E7D2BE}"/>
                </a:ext>
              </a:extLst>
            </p:cNvPr>
            <p:cNvSpPr txBox="1"/>
            <p:nvPr/>
          </p:nvSpPr>
          <p:spPr>
            <a:xfrm>
              <a:off x="2331969" y="4790159"/>
              <a:ext cx="12961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Substitutes</a:t>
              </a:r>
            </a:p>
          </p:txBody>
        </p:sp>
        <p:sp>
          <p:nvSpPr>
            <p:cNvPr id="117" name="Textfeld 116">
              <a:extLst>
                <a:ext uri="{FF2B5EF4-FFF2-40B4-BE49-F238E27FC236}">
                  <a16:creationId xmlns:a16="http://schemas.microsoft.com/office/drawing/2014/main" id="{2EDD081A-FD96-4AE4-A2DB-C9810FA460ED}"/>
                </a:ext>
              </a:extLst>
            </p:cNvPr>
            <p:cNvSpPr txBox="1"/>
            <p:nvPr/>
          </p:nvSpPr>
          <p:spPr>
            <a:xfrm>
              <a:off x="2331969" y="4054009"/>
              <a:ext cx="12961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Competitive </a:t>
              </a:r>
            </a:p>
            <a:p>
              <a:pPr algn="ctr"/>
              <a:r>
                <a:rPr lang="en-GB" sz="2100" dirty="0">
                  <a:solidFill>
                    <a:schemeClr val="bg1"/>
                  </a:solidFill>
                </a:rPr>
                <a:t>Rivalry</a:t>
              </a:r>
              <a:endParaRPr lang="en-GB" sz="2400" dirty="0">
                <a:solidFill>
                  <a:schemeClr val="bg1"/>
                </a:solidFill>
              </a:endParaRPr>
            </a:p>
          </p:txBody>
        </p:sp>
        <p:pic>
          <p:nvPicPr>
            <p:cNvPr id="118" name="Grafik 117">
              <a:extLst>
                <a:ext uri="{FF2B5EF4-FFF2-40B4-BE49-F238E27FC236}">
                  <a16:creationId xmlns:a16="http://schemas.microsoft.com/office/drawing/2014/main" id="{26E7F85A-501F-A170-FEAE-214E3A1A4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1225125" y="3545820"/>
              <a:ext cx="612000" cy="612000"/>
            </a:xfrm>
            <a:prstGeom prst="rect">
              <a:avLst/>
            </a:prstGeom>
          </p:spPr>
        </p:pic>
        <p:pic>
          <p:nvPicPr>
            <p:cNvPr id="119" name="Grafik 118">
              <a:extLst>
                <a:ext uri="{FF2B5EF4-FFF2-40B4-BE49-F238E27FC236}">
                  <a16:creationId xmlns:a16="http://schemas.microsoft.com/office/drawing/2014/main" id="{5C7F801A-7E21-24E9-8A9D-DB0DE68903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4214249" y="3479844"/>
              <a:ext cx="612000" cy="612000"/>
            </a:xfrm>
            <a:prstGeom prst="rect">
              <a:avLst/>
            </a:prstGeom>
          </p:spPr>
        </p:pic>
        <p:pic>
          <p:nvPicPr>
            <p:cNvPr id="120" name="Grafik 119">
              <a:extLst>
                <a:ext uri="{FF2B5EF4-FFF2-40B4-BE49-F238E27FC236}">
                  <a16:creationId xmlns:a16="http://schemas.microsoft.com/office/drawing/2014/main" id="{BE93A7A3-DBC5-A375-B0F3-8195D8CF7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p:blipFill>
          <p:spPr>
            <a:xfrm>
              <a:off x="2710040" y="2094085"/>
              <a:ext cx="540000" cy="540000"/>
            </a:xfrm>
            <a:prstGeom prst="rect">
              <a:avLst/>
            </a:prstGeom>
          </p:spPr>
        </p:pic>
        <p:pic>
          <p:nvPicPr>
            <p:cNvPr id="121" name="Grafik 120">
              <a:extLst>
                <a:ext uri="{FF2B5EF4-FFF2-40B4-BE49-F238E27FC236}">
                  <a16:creationId xmlns:a16="http://schemas.microsoft.com/office/drawing/2014/main" id="{EDC8956C-8B2E-7B18-FD9B-4D69B855B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2689578" y="3443844"/>
              <a:ext cx="684000" cy="684000"/>
            </a:xfrm>
            <a:prstGeom prst="rect">
              <a:avLst/>
            </a:prstGeom>
          </p:spPr>
        </p:pic>
        <p:pic>
          <p:nvPicPr>
            <p:cNvPr id="122" name="Grafik 121">
              <a:extLst>
                <a:ext uri="{FF2B5EF4-FFF2-40B4-BE49-F238E27FC236}">
                  <a16:creationId xmlns:a16="http://schemas.microsoft.com/office/drawing/2014/main" id="{8893A85D-1B33-41EF-A436-219D659FB0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2674040" y="5251319"/>
              <a:ext cx="612000" cy="612000"/>
            </a:xfrm>
            <a:prstGeom prst="rect">
              <a:avLst/>
            </a:prstGeom>
          </p:spPr>
        </p:pic>
      </p:grpSp>
      <p:cxnSp>
        <p:nvCxnSpPr>
          <p:cNvPr id="123" name="Straight Connector 55">
            <a:extLst>
              <a:ext uri="{FF2B5EF4-FFF2-40B4-BE49-F238E27FC236}">
                <a16:creationId xmlns:a16="http://schemas.microsoft.com/office/drawing/2014/main" id="{A8158D42-DFDC-4C05-0CAF-41CDDD78A66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59500" y="7952874"/>
            <a:ext cx="7560840" cy="0"/>
          </a:xfrm>
          <a:prstGeom prst="line">
            <a:avLst/>
          </a:prstGeom>
          <a:noFill/>
          <a:ln w="9525" algn="ctr">
            <a:solidFill>
              <a:srgbClr val="B2B2B2"/>
            </a:solidFill>
            <a:prstDash val="dash"/>
            <a:round/>
            <a:headEnd/>
            <a:tailEnd/>
          </a:ln>
        </p:spPr>
      </p:cxnSp>
      <p:sp>
        <p:nvSpPr>
          <p:cNvPr id="124" name="Textfeld 123">
            <a:extLst>
              <a:ext uri="{FF2B5EF4-FFF2-40B4-BE49-F238E27FC236}">
                <a16:creationId xmlns:a16="http://schemas.microsoft.com/office/drawing/2014/main" id="{7D02A6CE-78ED-CB0D-686F-6436F7439C24}"/>
              </a:ext>
            </a:extLst>
          </p:cNvPr>
          <p:cNvSpPr txBox="1"/>
          <p:nvPr/>
        </p:nvSpPr>
        <p:spPr>
          <a:xfrm>
            <a:off x="11019789" y="7941571"/>
            <a:ext cx="6963411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100" b="1" dirty="0">
                <a:solidFill>
                  <a:srgbClr val="A6A6A6"/>
                </a:solidFill>
              </a:rPr>
              <a:t>Competitive Rivalry (High)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Intense competition with established and new luxury brands.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Constant battle for consumer attention and market share.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Need for creative designs, strategic brand management, and marketing.</a:t>
            </a:r>
          </a:p>
          <a:p>
            <a:pPr marL="276225" indent="-276225">
              <a:buFont typeface="Wingdings" pitchFamily="2" charset="2"/>
              <a:buChar char="§"/>
            </a:pPr>
            <a:r>
              <a:rPr lang="en-US" sz="1575" dirty="0"/>
              <a:t>Hugo Boss must stay ahead through innovation and brand strategies.</a:t>
            </a:r>
            <a:endParaRPr lang="en-GB" sz="1575" dirty="0"/>
          </a:p>
        </p:txBody>
      </p:sp>
      <p:sp>
        <p:nvSpPr>
          <p:cNvPr id="125" name="Abgerundetes Rechteck 156">
            <a:extLst>
              <a:ext uri="{FF2B5EF4-FFF2-40B4-BE49-F238E27FC236}">
                <a16:creationId xmlns:a16="http://schemas.microsoft.com/office/drawing/2014/main" id="{A1F36CCA-8D55-90D0-FB11-7B16A7D4DCD4}"/>
              </a:ext>
            </a:extLst>
          </p:cNvPr>
          <p:cNvSpPr/>
          <p:nvPr/>
        </p:nvSpPr>
        <p:spPr>
          <a:xfrm>
            <a:off x="9913449" y="8470329"/>
            <a:ext cx="594000" cy="594000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pic>
        <p:nvPicPr>
          <p:cNvPr id="126" name="Grafik 125" descr="Häkchen">
            <a:extLst>
              <a:ext uri="{FF2B5EF4-FFF2-40B4-BE49-F238E27FC236}">
                <a16:creationId xmlns:a16="http://schemas.microsoft.com/office/drawing/2014/main" id="{4580865F-81D4-DBBA-6E5A-C7A1E004AA65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9918400" y="8259956"/>
            <a:ext cx="804374" cy="80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5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Benutzerdefiniert</PresentationFormat>
  <Paragraphs>33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Wingdings</vt:lpstr>
      <vt:lpstr>Calibri</vt:lpstr>
      <vt:lpstr>Now</vt:lpstr>
      <vt:lpstr>Now Bold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Porter's 5 Forces</dc:title>
  <dc:creator>StrategyPunk.com</dc:creator>
  <cp:lastModifiedBy>Thomas Kriete</cp:lastModifiedBy>
  <cp:revision>21</cp:revision>
  <dcterms:created xsi:type="dcterms:W3CDTF">2006-08-16T00:00:00Z</dcterms:created>
  <dcterms:modified xsi:type="dcterms:W3CDTF">2024-02-09T21:37:04Z</dcterms:modified>
  <dc:identifier>DAF0xcmkBd8</dc:identifier>
</cp:coreProperties>
</file>