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74" r:id="rId2"/>
    <p:sldId id="256" r:id="rId3"/>
    <p:sldId id="392" r:id="rId4"/>
    <p:sldId id="393" r:id="rId5"/>
    <p:sldId id="394" r:id="rId6"/>
    <p:sldId id="395" r:id="rId7"/>
    <p:sldId id="396" r:id="rId8"/>
  </p:sldIdLst>
  <p:sldSz cx="18288000" cy="10287000"/>
  <p:notesSz cx="6858000" cy="9144000"/>
  <p:embeddedFontLst>
    <p:embeddedFont>
      <p:font typeface="Now" panose="020B0604020202020204" charset="0"/>
      <p:regular r:id="rId9"/>
    </p:embeddedFont>
    <p:embeddedFont>
      <p:font typeface="Now Bold" panose="020B0604020202020204" charset="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B6B"/>
    <a:srgbClr val="E5EDF0"/>
    <a:srgbClr val="B8966A"/>
    <a:srgbClr val="D0472A"/>
    <a:srgbClr val="FFF9E7"/>
    <a:srgbClr val="60629F"/>
    <a:srgbClr val="F6F8F5"/>
    <a:srgbClr val="FBF0F4"/>
    <a:srgbClr val="DEDBD6"/>
    <a:srgbClr val="12B2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45" d="100"/>
          <a:sy n="45" d="100"/>
        </p:scale>
        <p:origin x="54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ED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21"/>
          <p:cNvSpPr/>
          <p:nvPr/>
        </p:nvSpPr>
        <p:spPr>
          <a:xfrm>
            <a:off x="2450469" y="1174872"/>
            <a:ext cx="1578973" cy="545463"/>
          </a:xfrm>
          <a:custGeom>
            <a:avLst/>
            <a:gdLst/>
            <a:ahLst/>
            <a:cxnLst/>
            <a:rect l="l" t="t" r="r" b="b"/>
            <a:pathLst>
              <a:path w="1578973" h="545463">
                <a:moveTo>
                  <a:pt x="0" y="0"/>
                </a:moveTo>
                <a:lnTo>
                  <a:pt x="1578973" y="0"/>
                </a:lnTo>
                <a:lnTo>
                  <a:pt x="1578973" y="545464"/>
                </a:lnTo>
                <a:lnTo>
                  <a:pt x="0" y="5454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2" name="TextBox 42"/>
          <p:cNvSpPr txBox="1"/>
          <p:nvPr/>
        </p:nvSpPr>
        <p:spPr>
          <a:xfrm>
            <a:off x="1051919" y="2490098"/>
            <a:ext cx="6517844" cy="614783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>
              <a:lnSpc>
                <a:spcPts val="10000"/>
              </a:lnSpc>
              <a:spcBef>
                <a:spcPct val="0"/>
              </a:spcBef>
            </a:pPr>
            <a:r>
              <a:rPr lang="en-US" sz="8000" dirty="0">
                <a:solidFill>
                  <a:srgbClr val="222222"/>
                </a:solidFill>
                <a:latin typeface="Now Bold"/>
              </a:rPr>
              <a:t>PESTLE</a:t>
            </a:r>
          </a:p>
          <a:p>
            <a:pPr marL="0" lvl="0" indent="0">
              <a:lnSpc>
                <a:spcPts val="10000"/>
              </a:lnSpc>
              <a:spcBef>
                <a:spcPct val="0"/>
              </a:spcBef>
              <a:spcAft>
                <a:spcPts val="7800"/>
              </a:spcAft>
            </a:pPr>
            <a:r>
              <a:rPr lang="en-US" sz="8000" dirty="0">
                <a:solidFill>
                  <a:srgbClr val="222222"/>
                </a:solidFill>
                <a:latin typeface="Now Bold"/>
              </a:rPr>
              <a:t>ANALYSIS </a:t>
            </a:r>
          </a:p>
          <a:p>
            <a:pPr>
              <a:lnSpc>
                <a:spcPts val="10000"/>
              </a:lnSpc>
              <a:spcBef>
                <a:spcPct val="0"/>
              </a:spcBef>
            </a:pPr>
            <a:r>
              <a:rPr lang="en-US" sz="8000" dirty="0">
                <a:latin typeface="Now Bold"/>
              </a:rPr>
              <a:t>BYD</a:t>
            </a:r>
          </a:p>
          <a:p>
            <a:pPr>
              <a:lnSpc>
                <a:spcPts val="10000"/>
              </a:lnSpc>
              <a:spcBef>
                <a:spcPct val="0"/>
              </a:spcBef>
            </a:pPr>
            <a:r>
              <a:rPr lang="en-US" sz="8000" dirty="0">
                <a:latin typeface="Now Bold"/>
              </a:rPr>
              <a:t>2024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1051919" y="9082322"/>
            <a:ext cx="5514065" cy="3367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>
              <a:lnSpc>
                <a:spcPts val="2364"/>
              </a:lnSpc>
              <a:spcBef>
                <a:spcPct val="0"/>
              </a:spcBef>
            </a:pPr>
            <a:r>
              <a:rPr lang="en-US" sz="2800" b="1" dirty="0">
                <a:solidFill>
                  <a:srgbClr val="222222"/>
                </a:solidFill>
                <a:latin typeface="Now"/>
              </a:rPr>
              <a:t>www.strategypunk.com</a:t>
            </a:r>
          </a:p>
        </p:txBody>
      </p:sp>
      <p:pic>
        <p:nvPicPr>
          <p:cNvPr id="46" name="Grafik 45">
            <a:extLst>
              <a:ext uri="{FF2B5EF4-FFF2-40B4-BE49-F238E27FC236}">
                <a16:creationId xmlns:a16="http://schemas.microsoft.com/office/drawing/2014/main" id="{6E3C43F4-D7B9-B7F8-EF1A-74D3D1FC2D4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609" y="952109"/>
            <a:ext cx="990991" cy="990991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2FB991A9-2C83-FC47-25EF-ED549E5C1B3D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9" r="1299"/>
          <a:stretch/>
        </p:blipFill>
        <p:spPr>
          <a:xfrm>
            <a:off x="6400800" y="1436011"/>
            <a:ext cx="11585903" cy="7414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469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Box 80"/>
          <p:cNvSpPr txBox="1"/>
          <p:nvPr/>
        </p:nvSpPr>
        <p:spPr>
          <a:xfrm>
            <a:off x="1949717" y="617640"/>
            <a:ext cx="14093685" cy="11926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0000"/>
              </a:lnSpc>
              <a:spcBef>
                <a:spcPct val="0"/>
              </a:spcBef>
            </a:pPr>
            <a:r>
              <a:rPr lang="en-US" sz="6000" dirty="0">
                <a:solidFill>
                  <a:srgbClr val="222222"/>
                </a:solidFill>
                <a:latin typeface="Now Bold"/>
              </a:rPr>
              <a:t>PESTLE ANALYSIS – </a:t>
            </a:r>
            <a:r>
              <a:rPr lang="en-US" sz="6000" dirty="0">
                <a:latin typeface="Now Bold"/>
              </a:rPr>
              <a:t>BYD 2024</a:t>
            </a:r>
          </a:p>
        </p:txBody>
      </p:sp>
      <p:pic>
        <p:nvPicPr>
          <p:cNvPr id="92" name="Grafik 91">
            <a:extLst>
              <a:ext uri="{FF2B5EF4-FFF2-40B4-BE49-F238E27FC236}">
                <a16:creationId xmlns:a16="http://schemas.microsoft.com/office/drawing/2014/main" id="{245435F9-F464-EAD1-2573-B6666F3DE48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178" y="754532"/>
            <a:ext cx="990991" cy="990991"/>
          </a:xfrm>
          <a:prstGeom prst="rect">
            <a:avLst/>
          </a:prstGeom>
        </p:spPr>
      </p:pic>
      <p:sp>
        <p:nvSpPr>
          <p:cNvPr id="94" name="TextBox 44">
            <a:extLst>
              <a:ext uri="{FF2B5EF4-FFF2-40B4-BE49-F238E27FC236}">
                <a16:creationId xmlns:a16="http://schemas.microsoft.com/office/drawing/2014/main" id="{EB0998B9-F6A5-EA5E-E9BD-4A5C82DDF3D5}"/>
              </a:ext>
            </a:extLst>
          </p:cNvPr>
          <p:cNvSpPr txBox="1"/>
          <p:nvPr/>
        </p:nvSpPr>
        <p:spPr>
          <a:xfrm>
            <a:off x="6178316" y="9684695"/>
            <a:ext cx="5514065" cy="3519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2364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222222"/>
                </a:solidFill>
                <a:latin typeface="Now"/>
              </a:rPr>
              <a:t>www.strategypunk.com</a:t>
            </a:r>
          </a:p>
        </p:txBody>
      </p:sp>
      <p:sp>
        <p:nvSpPr>
          <p:cNvPr id="98" name="Rechteck 97">
            <a:extLst>
              <a:ext uri="{FF2B5EF4-FFF2-40B4-BE49-F238E27FC236}">
                <a16:creationId xmlns:a16="http://schemas.microsoft.com/office/drawing/2014/main" id="{283BBD8C-1BE3-2DEE-2A66-81E4A8E83B6C}"/>
              </a:ext>
            </a:extLst>
          </p:cNvPr>
          <p:cNvSpPr/>
          <p:nvPr/>
        </p:nvSpPr>
        <p:spPr>
          <a:xfrm>
            <a:off x="573090" y="2254799"/>
            <a:ext cx="2700000" cy="2970000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P</a:t>
            </a:r>
          </a:p>
          <a:p>
            <a:pPr algn="ctr"/>
            <a:r>
              <a:rPr lang="de-DE" sz="2600" dirty="0"/>
              <a:t>POLITICAL</a:t>
            </a:r>
          </a:p>
        </p:txBody>
      </p:sp>
      <p:sp>
        <p:nvSpPr>
          <p:cNvPr id="99" name="Rechteck 98">
            <a:extLst>
              <a:ext uri="{FF2B5EF4-FFF2-40B4-BE49-F238E27FC236}">
                <a16:creationId xmlns:a16="http://schemas.microsoft.com/office/drawing/2014/main" id="{397037BA-BD00-9DEC-2790-D8E4123C4376}"/>
              </a:ext>
            </a:extLst>
          </p:cNvPr>
          <p:cNvSpPr/>
          <p:nvPr/>
        </p:nvSpPr>
        <p:spPr>
          <a:xfrm>
            <a:off x="3503667" y="2264651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E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ECONOMIC</a:t>
            </a:r>
          </a:p>
        </p:txBody>
      </p:sp>
      <p:sp>
        <p:nvSpPr>
          <p:cNvPr id="100" name="Rechteck 99">
            <a:extLst>
              <a:ext uri="{FF2B5EF4-FFF2-40B4-BE49-F238E27FC236}">
                <a16:creationId xmlns:a16="http://schemas.microsoft.com/office/drawing/2014/main" id="{5C035713-CB24-1523-B87B-658AC362A4D0}"/>
              </a:ext>
            </a:extLst>
          </p:cNvPr>
          <p:cNvSpPr/>
          <p:nvPr/>
        </p:nvSpPr>
        <p:spPr>
          <a:xfrm>
            <a:off x="593736" y="5800919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T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TECHNOLOGICAL</a:t>
            </a:r>
          </a:p>
        </p:txBody>
      </p:sp>
      <p:sp>
        <p:nvSpPr>
          <p:cNvPr id="101" name="Rechteck 100">
            <a:extLst>
              <a:ext uri="{FF2B5EF4-FFF2-40B4-BE49-F238E27FC236}">
                <a16:creationId xmlns:a16="http://schemas.microsoft.com/office/drawing/2014/main" id="{FB120940-EE6F-F3F1-19BE-3E7CF4588333}"/>
              </a:ext>
            </a:extLst>
          </p:cNvPr>
          <p:cNvSpPr/>
          <p:nvPr/>
        </p:nvSpPr>
        <p:spPr>
          <a:xfrm>
            <a:off x="3524313" y="5800919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L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LEGAL</a:t>
            </a:r>
          </a:p>
        </p:txBody>
      </p:sp>
      <p:sp>
        <p:nvSpPr>
          <p:cNvPr id="102" name="Rechteck 101">
            <a:extLst>
              <a:ext uri="{FF2B5EF4-FFF2-40B4-BE49-F238E27FC236}">
                <a16:creationId xmlns:a16="http://schemas.microsoft.com/office/drawing/2014/main" id="{11223C1A-8C83-A5E3-398C-95EE3C36B9AE}"/>
              </a:ext>
            </a:extLst>
          </p:cNvPr>
          <p:cNvSpPr/>
          <p:nvPr/>
        </p:nvSpPr>
        <p:spPr>
          <a:xfrm>
            <a:off x="9772737" y="2254799"/>
            <a:ext cx="7843683" cy="706905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rtlCol="0" anchor="ctr"/>
          <a:lstStyle/>
          <a:p>
            <a:pPr>
              <a:spcAft>
                <a:spcPts val="900"/>
              </a:spcAft>
            </a:pPr>
            <a:r>
              <a:rPr lang="de-DE" sz="2800" b="1" dirty="0"/>
              <a:t>POLITICAL FACTORS</a:t>
            </a:r>
          </a:p>
        </p:txBody>
      </p:sp>
      <p:sp>
        <p:nvSpPr>
          <p:cNvPr id="103" name="Rechteck 102">
            <a:extLst>
              <a:ext uri="{FF2B5EF4-FFF2-40B4-BE49-F238E27FC236}">
                <a16:creationId xmlns:a16="http://schemas.microsoft.com/office/drawing/2014/main" id="{7C5D564F-201C-9511-EF78-22D1A8C425A7}"/>
              </a:ext>
            </a:extLst>
          </p:cNvPr>
          <p:cNvSpPr/>
          <p:nvPr/>
        </p:nvSpPr>
        <p:spPr>
          <a:xfrm>
            <a:off x="9772737" y="2961705"/>
            <a:ext cx="7843683" cy="579986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216000" bIns="72000" rtlCol="0" anchor="t"/>
          <a:lstStyle/>
          <a:p>
            <a:pPr marL="361950" indent="-3619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  <a:effectLst/>
              </a:rPr>
              <a:t>Government EV Incentives:</a:t>
            </a:r>
            <a:r>
              <a:rPr lang="en-US" sz="2400" dirty="0">
                <a:solidFill>
                  <a:schemeClr val="tx1"/>
                </a:solidFill>
                <a:effectLst/>
              </a:rPr>
              <a:t> Strong support and incentives for EV manufacturers from governments globally enhance BYD's market opportunities.</a:t>
            </a:r>
            <a:endParaRPr lang="en-US" sz="2400" dirty="0">
              <a:solidFill>
                <a:schemeClr val="tx1"/>
              </a:solidFill>
            </a:endParaRPr>
          </a:p>
          <a:p>
            <a:pPr marL="361950" indent="-3619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  <a:effectLst/>
              </a:rPr>
              <a:t>Trade Policies:</a:t>
            </a:r>
            <a:r>
              <a:rPr lang="en-US" sz="2400" dirty="0">
                <a:solidFill>
                  <a:schemeClr val="tx1"/>
                </a:solidFill>
                <a:effectLst/>
              </a:rPr>
              <a:t> International trade policies and tensions may affect BYD's expansion plans and supply chains, especially between China and the US.</a:t>
            </a:r>
            <a:endParaRPr lang="en-US" sz="2400" dirty="0">
              <a:solidFill>
                <a:schemeClr val="tx1"/>
              </a:solidFill>
            </a:endParaRPr>
          </a:p>
          <a:p>
            <a:pPr marL="361950" indent="-3619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  <a:effectLst/>
              </a:rPr>
              <a:t>Environmental Regulations:</a:t>
            </a:r>
            <a:r>
              <a:rPr lang="en-US" sz="2400" dirty="0">
                <a:solidFill>
                  <a:schemeClr val="tx1"/>
                </a:solidFill>
                <a:effectLst/>
              </a:rPr>
              <a:t> Stringent environmental regulations worldwide drive demand for electric vehicles, benefiting BYD.</a:t>
            </a:r>
            <a:endParaRPr lang="en-US" sz="2400" dirty="0">
              <a:solidFill>
                <a:schemeClr val="tx1"/>
              </a:solidFill>
            </a:endParaRPr>
          </a:p>
          <a:p>
            <a:pPr marL="361950" indent="-3619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  <a:effectLst/>
              </a:rPr>
              <a:t>Local Government Partnerships:</a:t>
            </a:r>
            <a:r>
              <a:rPr lang="en-US" sz="2400" dirty="0">
                <a:solidFill>
                  <a:schemeClr val="tx1"/>
                </a:solidFill>
                <a:effectLst/>
              </a:rPr>
              <a:t> Collaborations with local governments for public transportation solutions can facilitate market penetration.</a:t>
            </a:r>
            <a:endParaRPr lang="en-US" sz="2400" dirty="0">
              <a:solidFill>
                <a:schemeClr val="tx1"/>
              </a:solidFill>
            </a:endParaRPr>
          </a:p>
          <a:p>
            <a:pPr marL="361950" indent="-3619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  <a:effectLst/>
              </a:rPr>
              <a:t>Policy Uncertainty:</a:t>
            </a:r>
            <a:r>
              <a:rPr lang="en-US" sz="2400" dirty="0">
                <a:solidFill>
                  <a:schemeClr val="tx1"/>
                </a:solidFill>
                <a:effectLst/>
              </a:rPr>
              <a:t> Political instability and policy changes in key markets could threaten BYD's strategic planning.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04" name="Rechteck 103">
            <a:extLst>
              <a:ext uri="{FF2B5EF4-FFF2-40B4-BE49-F238E27FC236}">
                <a16:creationId xmlns:a16="http://schemas.microsoft.com/office/drawing/2014/main" id="{1FC21891-A51D-796D-741A-BDC84D0373C1}"/>
              </a:ext>
            </a:extLst>
          </p:cNvPr>
          <p:cNvSpPr/>
          <p:nvPr/>
        </p:nvSpPr>
        <p:spPr>
          <a:xfrm>
            <a:off x="6434244" y="2264651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S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SOCIAL</a:t>
            </a:r>
          </a:p>
        </p:txBody>
      </p:sp>
      <p:sp>
        <p:nvSpPr>
          <p:cNvPr id="105" name="Rechteck 104">
            <a:extLst>
              <a:ext uri="{FF2B5EF4-FFF2-40B4-BE49-F238E27FC236}">
                <a16:creationId xmlns:a16="http://schemas.microsoft.com/office/drawing/2014/main" id="{7205EED6-23AA-D3BE-914D-CB66E324D17B}"/>
              </a:ext>
            </a:extLst>
          </p:cNvPr>
          <p:cNvSpPr/>
          <p:nvPr/>
        </p:nvSpPr>
        <p:spPr>
          <a:xfrm>
            <a:off x="6454890" y="5791572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E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ENVIRONMENTAL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BBCBEC-5E41-8BDA-4E58-0CDD3B527C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BC6E533D-6F1A-472F-F73A-EE3AD32FC6D3}"/>
              </a:ext>
            </a:extLst>
          </p:cNvPr>
          <p:cNvSpPr/>
          <p:nvPr/>
        </p:nvSpPr>
        <p:spPr>
          <a:xfrm>
            <a:off x="573090" y="2254799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P</a:t>
            </a:r>
          </a:p>
          <a:p>
            <a:pPr algn="ctr"/>
            <a:r>
              <a:rPr lang="de-DE" sz="2600" dirty="0"/>
              <a:t>POLITICAL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AFB2518F-AC10-43D4-AEBE-CD0B8ADAB947}"/>
              </a:ext>
            </a:extLst>
          </p:cNvPr>
          <p:cNvSpPr/>
          <p:nvPr/>
        </p:nvSpPr>
        <p:spPr>
          <a:xfrm>
            <a:off x="3503667" y="2264651"/>
            <a:ext cx="2700000" cy="2970000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E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ECONOMIC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2C71652D-8A6C-4569-54A7-16AF49FE7030}"/>
              </a:ext>
            </a:extLst>
          </p:cNvPr>
          <p:cNvSpPr/>
          <p:nvPr/>
        </p:nvSpPr>
        <p:spPr>
          <a:xfrm>
            <a:off x="593736" y="5800919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T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TECHNOLOGICAL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620E6BFE-9483-CD3B-800E-E77CCA3DE46F}"/>
              </a:ext>
            </a:extLst>
          </p:cNvPr>
          <p:cNvSpPr/>
          <p:nvPr/>
        </p:nvSpPr>
        <p:spPr>
          <a:xfrm>
            <a:off x="3524313" y="5800919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L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LEGAL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4FB882EE-9E62-E658-A2A1-09B62FB1C999}"/>
              </a:ext>
            </a:extLst>
          </p:cNvPr>
          <p:cNvSpPr/>
          <p:nvPr/>
        </p:nvSpPr>
        <p:spPr>
          <a:xfrm>
            <a:off x="9772737" y="2254799"/>
            <a:ext cx="7843683" cy="706905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rtlCol="0" anchor="ctr"/>
          <a:lstStyle/>
          <a:p>
            <a:pPr>
              <a:spcAft>
                <a:spcPts val="900"/>
              </a:spcAft>
            </a:pPr>
            <a:r>
              <a:rPr lang="de-DE" sz="2800" b="1" dirty="0"/>
              <a:t>ECONOMIC FACTORS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32EA9D4C-F5D9-C858-CA22-8F5622C4CBC7}"/>
              </a:ext>
            </a:extLst>
          </p:cNvPr>
          <p:cNvSpPr/>
          <p:nvPr/>
        </p:nvSpPr>
        <p:spPr>
          <a:xfrm>
            <a:off x="9772737" y="2961705"/>
            <a:ext cx="7843683" cy="579986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216000" rtlCol="0" anchor="t"/>
          <a:lstStyle/>
          <a:p>
            <a:pPr marL="361950" indent="-3619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</a:rPr>
              <a:t>Global Economic Fluctuations: </a:t>
            </a:r>
            <a:r>
              <a:rPr lang="en-US" sz="2400" dirty="0">
                <a:solidFill>
                  <a:schemeClr val="tx1"/>
                </a:solidFill>
              </a:rPr>
              <a:t>Economic downturns can affect consumer purchasing power and demand for new vehicles.</a:t>
            </a:r>
          </a:p>
          <a:p>
            <a:pPr marL="361950" indent="-3619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</a:rPr>
              <a:t>Currency Exchange Rates: </a:t>
            </a:r>
            <a:r>
              <a:rPr lang="en-US" sz="2400" dirty="0">
                <a:solidFill>
                  <a:schemeClr val="tx1"/>
                </a:solidFill>
              </a:rPr>
              <a:t>Fluctuations in currency exchange rates can impact BYD's profitability on international sales.</a:t>
            </a:r>
          </a:p>
          <a:p>
            <a:pPr marL="361950" indent="-3619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</a:rPr>
              <a:t>Raw Material Costs: </a:t>
            </a:r>
            <a:r>
              <a:rPr lang="en-US" sz="2400" dirty="0">
                <a:solidFill>
                  <a:schemeClr val="tx1"/>
                </a:solidFill>
              </a:rPr>
              <a:t>Volatility in the prices of lithium and other raw materials can affect production costs and margins.</a:t>
            </a:r>
          </a:p>
          <a:p>
            <a:pPr marL="361950" indent="-3619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</a:rPr>
              <a:t>Competitive Pricing Pressure: </a:t>
            </a:r>
            <a:r>
              <a:rPr lang="en-US" sz="2400" dirty="0">
                <a:solidFill>
                  <a:schemeClr val="tx1"/>
                </a:solidFill>
              </a:rPr>
              <a:t>Intense competition in the EV market pressures BYD to innovate while maintaining competitive pricing.</a:t>
            </a:r>
          </a:p>
          <a:p>
            <a:pPr marL="361950" indent="-3619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</a:rPr>
              <a:t>Market Expansion Costs: </a:t>
            </a:r>
            <a:r>
              <a:rPr lang="en-US" sz="2400" dirty="0">
                <a:solidFill>
                  <a:schemeClr val="tx1"/>
                </a:solidFill>
              </a:rPr>
              <a:t>High costs associated with entering new markets and establishing manufacturing facilities.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3F022B9E-BE5C-AA9D-EBE9-84909C0CBCAC}"/>
              </a:ext>
            </a:extLst>
          </p:cNvPr>
          <p:cNvSpPr/>
          <p:nvPr/>
        </p:nvSpPr>
        <p:spPr>
          <a:xfrm>
            <a:off x="6434244" y="2264651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S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SOCIAL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7CFF587D-2714-B7E9-C29D-3CD07F0155DC}"/>
              </a:ext>
            </a:extLst>
          </p:cNvPr>
          <p:cNvSpPr/>
          <p:nvPr/>
        </p:nvSpPr>
        <p:spPr>
          <a:xfrm>
            <a:off x="6454890" y="5791572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E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ENVIRONMENTAL</a:t>
            </a:r>
          </a:p>
        </p:txBody>
      </p:sp>
      <p:sp>
        <p:nvSpPr>
          <p:cNvPr id="10" name="TextBox 80">
            <a:extLst>
              <a:ext uri="{FF2B5EF4-FFF2-40B4-BE49-F238E27FC236}">
                <a16:creationId xmlns:a16="http://schemas.microsoft.com/office/drawing/2014/main" id="{FAF3BEF6-A563-7310-9AB5-EDF16476F267}"/>
              </a:ext>
            </a:extLst>
          </p:cNvPr>
          <p:cNvSpPr txBox="1"/>
          <p:nvPr/>
        </p:nvSpPr>
        <p:spPr>
          <a:xfrm>
            <a:off x="1949717" y="617640"/>
            <a:ext cx="14093685" cy="11926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0000"/>
              </a:lnSpc>
              <a:spcBef>
                <a:spcPct val="0"/>
              </a:spcBef>
            </a:pPr>
            <a:r>
              <a:rPr lang="en-US" sz="6000" dirty="0">
                <a:solidFill>
                  <a:srgbClr val="222222"/>
                </a:solidFill>
                <a:latin typeface="Now Bold"/>
              </a:rPr>
              <a:t>PESTLE ANALYSIS – </a:t>
            </a:r>
            <a:r>
              <a:rPr lang="en-US" sz="6000" dirty="0">
                <a:latin typeface="Now Bold"/>
              </a:rPr>
              <a:t>BYD 2024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E81D78D9-D641-5534-B44A-13C957FB3C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178" y="754532"/>
            <a:ext cx="990991" cy="990991"/>
          </a:xfrm>
          <a:prstGeom prst="rect">
            <a:avLst/>
          </a:prstGeom>
        </p:spPr>
      </p:pic>
      <p:sp>
        <p:nvSpPr>
          <p:cNvPr id="12" name="TextBox 44">
            <a:extLst>
              <a:ext uri="{FF2B5EF4-FFF2-40B4-BE49-F238E27FC236}">
                <a16:creationId xmlns:a16="http://schemas.microsoft.com/office/drawing/2014/main" id="{F305D2BF-9BFD-09D0-5FAF-46FD5B942C0D}"/>
              </a:ext>
            </a:extLst>
          </p:cNvPr>
          <p:cNvSpPr txBox="1"/>
          <p:nvPr/>
        </p:nvSpPr>
        <p:spPr>
          <a:xfrm>
            <a:off x="6178316" y="9684695"/>
            <a:ext cx="5514065" cy="3519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2364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222222"/>
                </a:solidFill>
                <a:latin typeface="Now"/>
              </a:rPr>
              <a:t>www.strategypunk.com</a:t>
            </a:r>
          </a:p>
        </p:txBody>
      </p:sp>
    </p:spTree>
    <p:extLst>
      <p:ext uri="{BB962C8B-B14F-4D97-AF65-F5344CB8AC3E}">
        <p14:creationId xmlns:p14="http://schemas.microsoft.com/office/powerpoint/2010/main" val="2376845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661846-A523-ACE3-D1C9-67C2F38A62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BF966D8B-7F5A-5634-BDE6-B7DC4477C762}"/>
              </a:ext>
            </a:extLst>
          </p:cNvPr>
          <p:cNvSpPr/>
          <p:nvPr/>
        </p:nvSpPr>
        <p:spPr>
          <a:xfrm>
            <a:off x="573090" y="2254799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P</a:t>
            </a:r>
          </a:p>
          <a:p>
            <a:pPr algn="ctr"/>
            <a:r>
              <a:rPr lang="de-DE" sz="2600" dirty="0"/>
              <a:t>POLITICAL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6F0402D9-3CD8-6906-018D-5D167B9D5CDB}"/>
              </a:ext>
            </a:extLst>
          </p:cNvPr>
          <p:cNvSpPr/>
          <p:nvPr/>
        </p:nvSpPr>
        <p:spPr>
          <a:xfrm>
            <a:off x="3503667" y="2264651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E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ECONOMIC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E38BA8BD-C844-65AB-6E59-A4BE371F62AC}"/>
              </a:ext>
            </a:extLst>
          </p:cNvPr>
          <p:cNvSpPr/>
          <p:nvPr/>
        </p:nvSpPr>
        <p:spPr>
          <a:xfrm>
            <a:off x="593736" y="5800919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T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TECHNOLOGICAL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B27586CD-5168-1091-541D-B180CAA12810}"/>
              </a:ext>
            </a:extLst>
          </p:cNvPr>
          <p:cNvSpPr/>
          <p:nvPr/>
        </p:nvSpPr>
        <p:spPr>
          <a:xfrm>
            <a:off x="3524313" y="5800919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L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LEGAL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C2D15B56-CF92-EB8E-F3A8-F1F4C2B02418}"/>
              </a:ext>
            </a:extLst>
          </p:cNvPr>
          <p:cNvSpPr/>
          <p:nvPr/>
        </p:nvSpPr>
        <p:spPr>
          <a:xfrm>
            <a:off x="9772737" y="2254799"/>
            <a:ext cx="7843683" cy="706905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rtlCol="0" anchor="ctr"/>
          <a:lstStyle/>
          <a:p>
            <a:pPr>
              <a:spcAft>
                <a:spcPts val="900"/>
              </a:spcAft>
            </a:pPr>
            <a:r>
              <a:rPr lang="de-DE" sz="2800" b="1" dirty="0"/>
              <a:t>SOCIAL FACTORS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9FF77A23-18E8-81B9-DCB5-9898F5BF69BC}"/>
              </a:ext>
            </a:extLst>
          </p:cNvPr>
          <p:cNvSpPr/>
          <p:nvPr/>
        </p:nvSpPr>
        <p:spPr>
          <a:xfrm>
            <a:off x="9772737" y="2961705"/>
            <a:ext cx="7843683" cy="579986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216000" rtlCol="0" anchor="t"/>
          <a:lstStyle/>
          <a:p>
            <a:pPr marL="361950" indent="-3619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</a:rPr>
              <a:t>Growing Environmental Awareness: </a:t>
            </a:r>
            <a:r>
              <a:rPr lang="en-US" sz="2400" dirty="0">
                <a:solidFill>
                  <a:schemeClr val="tx1"/>
                </a:solidFill>
              </a:rPr>
              <a:t>Increasing consumer awareness and demand for sustainable, eco-friendly transportation options boost BYD's market.</a:t>
            </a:r>
          </a:p>
          <a:p>
            <a:pPr marL="361950" indent="-3619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</a:rPr>
              <a:t>Urbanization Trends: </a:t>
            </a:r>
            <a:r>
              <a:rPr lang="en-US" sz="2400" dirty="0">
                <a:solidFill>
                  <a:schemeClr val="tx1"/>
                </a:solidFill>
              </a:rPr>
              <a:t>Rapid urbanization increases the demand for electric public transportation solutions, a key area for BYD.</a:t>
            </a:r>
          </a:p>
          <a:p>
            <a:pPr marL="361950" indent="-3619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</a:rPr>
              <a:t>Changing Mobility Preferences: </a:t>
            </a:r>
            <a:r>
              <a:rPr lang="en-US" sz="2400" dirty="0">
                <a:solidFill>
                  <a:schemeClr val="tx1"/>
                </a:solidFill>
              </a:rPr>
              <a:t>Shifts towards shared mobility and services can influence demand patterns for BYD's products.</a:t>
            </a:r>
          </a:p>
          <a:p>
            <a:pPr marL="361950" indent="-3619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</a:rPr>
              <a:t>Consumer Trust and Brand Perception: </a:t>
            </a:r>
            <a:r>
              <a:rPr lang="en-US" sz="2400" dirty="0">
                <a:solidFill>
                  <a:schemeClr val="tx1"/>
                </a:solidFill>
              </a:rPr>
              <a:t>Building and maintaining consumer trust in the safety and reliability of electric vehicles is crucial.</a:t>
            </a:r>
          </a:p>
          <a:p>
            <a:pPr marL="361950" indent="-3619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</a:rPr>
              <a:t>Educational Initiatives: </a:t>
            </a:r>
            <a:r>
              <a:rPr lang="en-US" sz="2400" dirty="0">
                <a:solidFill>
                  <a:schemeClr val="tx1"/>
                </a:solidFill>
              </a:rPr>
              <a:t>Public and private sector educational initiatives on EV technology can increase consumer adoption rates.</a:t>
            </a: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5F4A12D7-BF7E-5326-C2B6-E992639622E6}"/>
              </a:ext>
            </a:extLst>
          </p:cNvPr>
          <p:cNvSpPr/>
          <p:nvPr/>
        </p:nvSpPr>
        <p:spPr>
          <a:xfrm>
            <a:off x="6434244" y="2264651"/>
            <a:ext cx="2700000" cy="2970000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S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SOCIAL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3D17F1ED-9B59-CFAD-7830-54B54C6F0C9D}"/>
              </a:ext>
            </a:extLst>
          </p:cNvPr>
          <p:cNvSpPr/>
          <p:nvPr/>
        </p:nvSpPr>
        <p:spPr>
          <a:xfrm>
            <a:off x="6454890" y="5791572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E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ENVIRONMENTAL</a:t>
            </a:r>
          </a:p>
        </p:txBody>
      </p:sp>
      <p:sp>
        <p:nvSpPr>
          <p:cNvPr id="18" name="TextBox 80">
            <a:extLst>
              <a:ext uri="{FF2B5EF4-FFF2-40B4-BE49-F238E27FC236}">
                <a16:creationId xmlns:a16="http://schemas.microsoft.com/office/drawing/2014/main" id="{0540255D-30D2-69DB-8C2F-3F6704788B06}"/>
              </a:ext>
            </a:extLst>
          </p:cNvPr>
          <p:cNvSpPr txBox="1"/>
          <p:nvPr/>
        </p:nvSpPr>
        <p:spPr>
          <a:xfrm>
            <a:off x="1949717" y="617640"/>
            <a:ext cx="14093685" cy="11926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0000"/>
              </a:lnSpc>
              <a:spcBef>
                <a:spcPct val="0"/>
              </a:spcBef>
            </a:pPr>
            <a:r>
              <a:rPr lang="en-US" sz="6000" dirty="0">
                <a:solidFill>
                  <a:srgbClr val="222222"/>
                </a:solidFill>
                <a:latin typeface="Now Bold"/>
              </a:rPr>
              <a:t>PESTLE ANALYSIS – </a:t>
            </a:r>
            <a:r>
              <a:rPr lang="en-US" sz="6000" dirty="0">
                <a:latin typeface="Now Bold"/>
              </a:rPr>
              <a:t>BYD 2024</a:t>
            </a: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5D7EBD16-C0B3-AA81-9351-F3F26EFCD5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178" y="754532"/>
            <a:ext cx="990991" cy="990991"/>
          </a:xfrm>
          <a:prstGeom prst="rect">
            <a:avLst/>
          </a:prstGeom>
        </p:spPr>
      </p:pic>
      <p:sp>
        <p:nvSpPr>
          <p:cNvPr id="20" name="TextBox 44">
            <a:extLst>
              <a:ext uri="{FF2B5EF4-FFF2-40B4-BE49-F238E27FC236}">
                <a16:creationId xmlns:a16="http://schemas.microsoft.com/office/drawing/2014/main" id="{9CC59459-1E43-5A9F-2B35-A563B9DA67D8}"/>
              </a:ext>
            </a:extLst>
          </p:cNvPr>
          <p:cNvSpPr txBox="1"/>
          <p:nvPr/>
        </p:nvSpPr>
        <p:spPr>
          <a:xfrm>
            <a:off x="6178316" y="9684695"/>
            <a:ext cx="5514065" cy="3519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2364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222222"/>
                </a:solidFill>
                <a:latin typeface="Now"/>
              </a:rPr>
              <a:t>www.strategypunk.com</a:t>
            </a:r>
          </a:p>
        </p:txBody>
      </p:sp>
    </p:spTree>
    <p:extLst>
      <p:ext uri="{BB962C8B-B14F-4D97-AF65-F5344CB8AC3E}">
        <p14:creationId xmlns:p14="http://schemas.microsoft.com/office/powerpoint/2010/main" val="2212746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426ABD-7871-033D-9872-01708C5B54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31FCD208-3524-E191-0AF3-AD6580DCAF78}"/>
              </a:ext>
            </a:extLst>
          </p:cNvPr>
          <p:cNvSpPr/>
          <p:nvPr/>
        </p:nvSpPr>
        <p:spPr>
          <a:xfrm>
            <a:off x="573090" y="2254799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P</a:t>
            </a:r>
          </a:p>
          <a:p>
            <a:pPr algn="ctr"/>
            <a:r>
              <a:rPr lang="de-DE" sz="2600" dirty="0"/>
              <a:t>POLITICAL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7CE92500-8D87-2E73-CB5E-58DA63033CF1}"/>
              </a:ext>
            </a:extLst>
          </p:cNvPr>
          <p:cNvSpPr/>
          <p:nvPr/>
        </p:nvSpPr>
        <p:spPr>
          <a:xfrm>
            <a:off x="3503667" y="2264651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E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ECONOMIC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BCDC15C5-6063-DC73-BC88-E5E7222FAF13}"/>
              </a:ext>
            </a:extLst>
          </p:cNvPr>
          <p:cNvSpPr/>
          <p:nvPr/>
        </p:nvSpPr>
        <p:spPr>
          <a:xfrm>
            <a:off x="593736" y="5800919"/>
            <a:ext cx="2700000" cy="2970000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T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TECHNOLOGICAL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A17716B7-3950-EF2C-CFFD-2FE0CFBFFD22}"/>
              </a:ext>
            </a:extLst>
          </p:cNvPr>
          <p:cNvSpPr/>
          <p:nvPr/>
        </p:nvSpPr>
        <p:spPr>
          <a:xfrm>
            <a:off x="3524313" y="5800919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L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LEGAL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0C99F124-4ED6-5908-21E3-50E349AFAD4C}"/>
              </a:ext>
            </a:extLst>
          </p:cNvPr>
          <p:cNvSpPr/>
          <p:nvPr/>
        </p:nvSpPr>
        <p:spPr>
          <a:xfrm>
            <a:off x="9772737" y="2254799"/>
            <a:ext cx="7843683" cy="706905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rtlCol="0" anchor="ctr"/>
          <a:lstStyle/>
          <a:p>
            <a:pPr>
              <a:spcAft>
                <a:spcPts val="900"/>
              </a:spcAft>
            </a:pPr>
            <a:r>
              <a:rPr lang="de-DE" sz="2800" b="1" dirty="0"/>
              <a:t>TECHNOLOGICAL FACTORS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9AF2F5E6-6293-9D55-D2A3-2D0EFE410326}"/>
              </a:ext>
            </a:extLst>
          </p:cNvPr>
          <p:cNvSpPr/>
          <p:nvPr/>
        </p:nvSpPr>
        <p:spPr>
          <a:xfrm>
            <a:off x="9772737" y="2961705"/>
            <a:ext cx="7843683" cy="579986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216000" rtlCol="0" anchor="t"/>
          <a:lstStyle/>
          <a:p>
            <a:pPr marL="361950" indent="-3619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</a:rPr>
              <a:t>R&amp;D Investment: </a:t>
            </a:r>
            <a:r>
              <a:rPr lang="en-US" sz="2400" dirty="0">
                <a:solidFill>
                  <a:schemeClr val="tx1"/>
                </a:solidFill>
              </a:rPr>
              <a:t>Continuous investment in research and development is critical for BYD to maintain its technological edge in battery and EV innovation.</a:t>
            </a:r>
          </a:p>
          <a:p>
            <a:pPr marL="361950" indent="-3619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</a:rPr>
              <a:t>Digital Transformation: </a:t>
            </a:r>
            <a:r>
              <a:rPr lang="en-US" sz="2400" dirty="0">
                <a:solidFill>
                  <a:schemeClr val="tx1"/>
                </a:solidFill>
              </a:rPr>
              <a:t>Leveraging digital technologies for more intelligent, connected vehicles can enhance BYD's competitive position.</a:t>
            </a:r>
          </a:p>
          <a:p>
            <a:pPr marL="361950" indent="-3619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</a:rPr>
              <a:t>Sustainable Manufacturing Techniques: </a:t>
            </a:r>
            <a:r>
              <a:rPr lang="en-US" sz="2400" dirty="0">
                <a:solidFill>
                  <a:schemeClr val="tx1"/>
                </a:solidFill>
              </a:rPr>
              <a:t>Advancements in eco-friendly manufacturing processes can reduce costs and improve the environmental footprint.</a:t>
            </a:r>
          </a:p>
          <a:p>
            <a:pPr marL="361950" indent="-3619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</a:rPr>
              <a:t>Battery Technology Innovations: </a:t>
            </a:r>
            <a:r>
              <a:rPr lang="en-US" sz="2400" dirty="0">
                <a:solidFill>
                  <a:schemeClr val="tx1"/>
                </a:solidFill>
              </a:rPr>
              <a:t>Breakthroughs in battery efficiency, lifespan, and charging times directly benefit BYD's core business.</a:t>
            </a:r>
          </a:p>
          <a:p>
            <a:pPr marL="361950" indent="-3619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</a:rPr>
              <a:t>Autonomous Driving Technologies: </a:t>
            </a:r>
            <a:r>
              <a:rPr lang="en-US" sz="2400" dirty="0">
                <a:solidFill>
                  <a:schemeClr val="tx1"/>
                </a:solidFill>
              </a:rPr>
              <a:t>The development and integration of autonomous driving technologies represent both an opportunity and a challenge for BYD.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2E1F9470-046A-04E3-7870-3F8DE893C996}"/>
              </a:ext>
            </a:extLst>
          </p:cNvPr>
          <p:cNvSpPr/>
          <p:nvPr/>
        </p:nvSpPr>
        <p:spPr>
          <a:xfrm>
            <a:off x="6434244" y="2264651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S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SOCIAL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7144BEDA-3D85-3025-61C2-66DFF3A4ACBE}"/>
              </a:ext>
            </a:extLst>
          </p:cNvPr>
          <p:cNvSpPr/>
          <p:nvPr/>
        </p:nvSpPr>
        <p:spPr>
          <a:xfrm>
            <a:off x="6454890" y="5791572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E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ENVIRONMENTAL</a:t>
            </a:r>
          </a:p>
        </p:txBody>
      </p:sp>
      <p:sp>
        <p:nvSpPr>
          <p:cNvPr id="18" name="TextBox 80">
            <a:extLst>
              <a:ext uri="{FF2B5EF4-FFF2-40B4-BE49-F238E27FC236}">
                <a16:creationId xmlns:a16="http://schemas.microsoft.com/office/drawing/2014/main" id="{4EDF4EA0-CE31-801B-AAB4-3D92C46BBF2C}"/>
              </a:ext>
            </a:extLst>
          </p:cNvPr>
          <p:cNvSpPr txBox="1"/>
          <p:nvPr/>
        </p:nvSpPr>
        <p:spPr>
          <a:xfrm>
            <a:off x="1949717" y="617640"/>
            <a:ext cx="14093685" cy="11926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0000"/>
              </a:lnSpc>
              <a:spcBef>
                <a:spcPct val="0"/>
              </a:spcBef>
            </a:pPr>
            <a:r>
              <a:rPr lang="en-US" sz="6000" dirty="0">
                <a:solidFill>
                  <a:srgbClr val="222222"/>
                </a:solidFill>
                <a:latin typeface="Now Bold"/>
              </a:rPr>
              <a:t>PESTLE ANALYSIS – </a:t>
            </a:r>
            <a:r>
              <a:rPr lang="en-US" sz="6000" dirty="0">
                <a:latin typeface="Now Bold"/>
              </a:rPr>
              <a:t>BYD 2024</a:t>
            </a: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C9918EFC-3104-63F6-F0D7-2270C6F596F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178" y="754532"/>
            <a:ext cx="990991" cy="990991"/>
          </a:xfrm>
          <a:prstGeom prst="rect">
            <a:avLst/>
          </a:prstGeom>
        </p:spPr>
      </p:pic>
      <p:sp>
        <p:nvSpPr>
          <p:cNvPr id="20" name="TextBox 44">
            <a:extLst>
              <a:ext uri="{FF2B5EF4-FFF2-40B4-BE49-F238E27FC236}">
                <a16:creationId xmlns:a16="http://schemas.microsoft.com/office/drawing/2014/main" id="{65152ED8-D2ED-733D-5E22-39F29511BFF5}"/>
              </a:ext>
            </a:extLst>
          </p:cNvPr>
          <p:cNvSpPr txBox="1"/>
          <p:nvPr/>
        </p:nvSpPr>
        <p:spPr>
          <a:xfrm>
            <a:off x="6178316" y="9684695"/>
            <a:ext cx="5514065" cy="3519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2364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222222"/>
                </a:solidFill>
                <a:latin typeface="Now"/>
              </a:rPr>
              <a:t>www.strategypunk.com</a:t>
            </a:r>
          </a:p>
        </p:txBody>
      </p:sp>
    </p:spTree>
    <p:extLst>
      <p:ext uri="{BB962C8B-B14F-4D97-AF65-F5344CB8AC3E}">
        <p14:creationId xmlns:p14="http://schemas.microsoft.com/office/powerpoint/2010/main" val="14324335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1CD50F-C083-BF66-D838-217EF8CC2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609E079B-69B6-7E7D-E032-2C24E1446EA7}"/>
              </a:ext>
            </a:extLst>
          </p:cNvPr>
          <p:cNvSpPr/>
          <p:nvPr/>
        </p:nvSpPr>
        <p:spPr>
          <a:xfrm>
            <a:off x="573090" y="2254799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P</a:t>
            </a:r>
          </a:p>
          <a:p>
            <a:pPr algn="ctr"/>
            <a:r>
              <a:rPr lang="de-DE" sz="2600" dirty="0"/>
              <a:t>POLITICAL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2EB5635E-FD1D-F253-DCF7-4F09FC998010}"/>
              </a:ext>
            </a:extLst>
          </p:cNvPr>
          <p:cNvSpPr/>
          <p:nvPr/>
        </p:nvSpPr>
        <p:spPr>
          <a:xfrm>
            <a:off x="3503667" y="2264651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E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ECONOMIC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1722737A-65C6-3872-0351-8C2D5CE4740F}"/>
              </a:ext>
            </a:extLst>
          </p:cNvPr>
          <p:cNvSpPr/>
          <p:nvPr/>
        </p:nvSpPr>
        <p:spPr>
          <a:xfrm>
            <a:off x="593736" y="5800919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T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TECHNOLOGICAL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5210DEA1-87D8-4A44-3766-7B74745974A8}"/>
              </a:ext>
            </a:extLst>
          </p:cNvPr>
          <p:cNvSpPr/>
          <p:nvPr/>
        </p:nvSpPr>
        <p:spPr>
          <a:xfrm>
            <a:off x="3524313" y="5800919"/>
            <a:ext cx="2700000" cy="2970000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L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LEGAL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7453A25D-20E7-F18F-A63F-C89BAAE8A1EC}"/>
              </a:ext>
            </a:extLst>
          </p:cNvPr>
          <p:cNvSpPr/>
          <p:nvPr/>
        </p:nvSpPr>
        <p:spPr>
          <a:xfrm>
            <a:off x="9772737" y="2254799"/>
            <a:ext cx="7843683" cy="706905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rtlCol="0" anchor="ctr"/>
          <a:lstStyle/>
          <a:p>
            <a:pPr>
              <a:spcAft>
                <a:spcPts val="900"/>
              </a:spcAft>
            </a:pPr>
            <a:r>
              <a:rPr lang="de-DE" sz="2800" b="1" dirty="0"/>
              <a:t>LEGAL FACTORS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1566E8E4-D913-CD87-E255-4EABFB8DD934}"/>
              </a:ext>
            </a:extLst>
          </p:cNvPr>
          <p:cNvSpPr/>
          <p:nvPr/>
        </p:nvSpPr>
        <p:spPr>
          <a:xfrm>
            <a:off x="9772737" y="2961705"/>
            <a:ext cx="7843683" cy="579986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216000" rtlCol="0" anchor="t"/>
          <a:lstStyle/>
          <a:p>
            <a:pPr marL="361950" indent="-3619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</a:rPr>
              <a:t>Intellectual Property Rights: </a:t>
            </a:r>
            <a:r>
              <a:rPr lang="en-US" sz="2400" dirty="0">
                <a:solidFill>
                  <a:schemeClr val="tx1"/>
                </a:solidFill>
              </a:rPr>
              <a:t>Protecting patents and intellectual property is vital for maintaining competitive advantage.</a:t>
            </a:r>
          </a:p>
          <a:p>
            <a:pPr marL="361950" indent="-3619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</a:rPr>
              <a:t>Environmental Compliance: </a:t>
            </a:r>
            <a:r>
              <a:rPr lang="en-US" sz="2400" dirty="0">
                <a:solidFill>
                  <a:schemeClr val="tx1"/>
                </a:solidFill>
              </a:rPr>
              <a:t>Adhering to global environmental laws and regulations is essential for operational legality and brand reputation.</a:t>
            </a:r>
          </a:p>
          <a:p>
            <a:pPr marL="361950" indent="-3619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</a:rPr>
              <a:t>Data Protection Regulations: </a:t>
            </a:r>
            <a:r>
              <a:rPr lang="en-US" sz="2400" dirty="0">
                <a:solidFill>
                  <a:schemeClr val="tx1"/>
                </a:solidFill>
              </a:rPr>
              <a:t>Compliance with international data protection and privacy laws is crucial as vehicles become more connected.</a:t>
            </a:r>
          </a:p>
          <a:p>
            <a:pPr marL="361950" indent="-3619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</a:rPr>
              <a:t>Product Safety Standards: </a:t>
            </a:r>
            <a:r>
              <a:rPr lang="en-US" sz="2400" dirty="0">
                <a:solidFill>
                  <a:schemeClr val="tx1"/>
                </a:solidFill>
              </a:rPr>
              <a:t>Meeting international safety standards for vehicle production to avoid legal challenges and recalls.</a:t>
            </a:r>
          </a:p>
          <a:p>
            <a:pPr marL="361950" indent="-3619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</a:rPr>
              <a:t>Labor Laws: </a:t>
            </a:r>
            <a:r>
              <a:rPr lang="en-US" sz="2400" dirty="0">
                <a:solidFill>
                  <a:schemeClr val="tx1"/>
                </a:solidFill>
              </a:rPr>
              <a:t>Navigating diverse labor laws in international operations to maintain workforce stability and compliance.</a:t>
            </a: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2E11C50A-DF55-BA15-1DFF-EB37496DADD1}"/>
              </a:ext>
            </a:extLst>
          </p:cNvPr>
          <p:cNvSpPr/>
          <p:nvPr/>
        </p:nvSpPr>
        <p:spPr>
          <a:xfrm>
            <a:off x="6434244" y="2264651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S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SOCIAL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164AADBF-89D1-9338-A596-328EE2EDA5BD}"/>
              </a:ext>
            </a:extLst>
          </p:cNvPr>
          <p:cNvSpPr/>
          <p:nvPr/>
        </p:nvSpPr>
        <p:spPr>
          <a:xfrm>
            <a:off x="6454890" y="5791572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E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ENVIRONMENTAL</a:t>
            </a:r>
          </a:p>
        </p:txBody>
      </p:sp>
      <p:sp>
        <p:nvSpPr>
          <p:cNvPr id="18" name="TextBox 80">
            <a:extLst>
              <a:ext uri="{FF2B5EF4-FFF2-40B4-BE49-F238E27FC236}">
                <a16:creationId xmlns:a16="http://schemas.microsoft.com/office/drawing/2014/main" id="{6B621527-E9E2-DEA6-4AF3-20C8257CF46D}"/>
              </a:ext>
            </a:extLst>
          </p:cNvPr>
          <p:cNvSpPr txBox="1"/>
          <p:nvPr/>
        </p:nvSpPr>
        <p:spPr>
          <a:xfrm>
            <a:off x="1949717" y="617640"/>
            <a:ext cx="14093685" cy="11926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0000"/>
              </a:lnSpc>
              <a:spcBef>
                <a:spcPct val="0"/>
              </a:spcBef>
            </a:pPr>
            <a:r>
              <a:rPr lang="en-US" sz="6000" dirty="0">
                <a:solidFill>
                  <a:srgbClr val="222222"/>
                </a:solidFill>
                <a:latin typeface="Now Bold"/>
              </a:rPr>
              <a:t>PESTLE ANALYSIS – </a:t>
            </a:r>
            <a:r>
              <a:rPr lang="en-US" sz="6000" dirty="0">
                <a:latin typeface="Now Bold"/>
              </a:rPr>
              <a:t>BYD 2024</a:t>
            </a: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C7573CC9-E74E-E791-51C2-490A45D1E5B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178" y="754532"/>
            <a:ext cx="990991" cy="990991"/>
          </a:xfrm>
          <a:prstGeom prst="rect">
            <a:avLst/>
          </a:prstGeom>
        </p:spPr>
      </p:pic>
      <p:sp>
        <p:nvSpPr>
          <p:cNvPr id="20" name="TextBox 44">
            <a:extLst>
              <a:ext uri="{FF2B5EF4-FFF2-40B4-BE49-F238E27FC236}">
                <a16:creationId xmlns:a16="http://schemas.microsoft.com/office/drawing/2014/main" id="{74390F65-902D-9FA5-3F80-8061B7303DC0}"/>
              </a:ext>
            </a:extLst>
          </p:cNvPr>
          <p:cNvSpPr txBox="1"/>
          <p:nvPr/>
        </p:nvSpPr>
        <p:spPr>
          <a:xfrm>
            <a:off x="6178316" y="9684695"/>
            <a:ext cx="5514065" cy="3519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2364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222222"/>
                </a:solidFill>
                <a:latin typeface="Now"/>
              </a:rPr>
              <a:t>www.strategypunk.com</a:t>
            </a:r>
          </a:p>
        </p:txBody>
      </p:sp>
    </p:spTree>
    <p:extLst>
      <p:ext uri="{BB962C8B-B14F-4D97-AF65-F5344CB8AC3E}">
        <p14:creationId xmlns:p14="http://schemas.microsoft.com/office/powerpoint/2010/main" val="2262477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5D5903-6038-32E5-0B6D-7AF8D269FF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902E4DA7-2F57-D4FD-50D0-461B42553B0B}"/>
              </a:ext>
            </a:extLst>
          </p:cNvPr>
          <p:cNvSpPr/>
          <p:nvPr/>
        </p:nvSpPr>
        <p:spPr>
          <a:xfrm>
            <a:off x="573090" y="2254799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P</a:t>
            </a:r>
          </a:p>
          <a:p>
            <a:pPr algn="ctr"/>
            <a:r>
              <a:rPr lang="de-DE" sz="2600" dirty="0"/>
              <a:t>POLITICAL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BB3F330F-F253-C5DB-5763-100B6FB10450}"/>
              </a:ext>
            </a:extLst>
          </p:cNvPr>
          <p:cNvSpPr/>
          <p:nvPr/>
        </p:nvSpPr>
        <p:spPr>
          <a:xfrm>
            <a:off x="3503667" y="2264651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E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ECONOMIC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493B9393-7AE9-8188-E57B-4B4637C3D645}"/>
              </a:ext>
            </a:extLst>
          </p:cNvPr>
          <p:cNvSpPr/>
          <p:nvPr/>
        </p:nvSpPr>
        <p:spPr>
          <a:xfrm>
            <a:off x="593736" y="5800919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T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TECHNOLOGICAL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9D5CFF55-477A-64AE-C159-825740F8DA7F}"/>
              </a:ext>
            </a:extLst>
          </p:cNvPr>
          <p:cNvSpPr/>
          <p:nvPr/>
        </p:nvSpPr>
        <p:spPr>
          <a:xfrm>
            <a:off x="3524313" y="5800919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L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LEGAL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6C2B8B18-C781-E31E-6FCE-B51B4BC3D798}"/>
              </a:ext>
            </a:extLst>
          </p:cNvPr>
          <p:cNvSpPr/>
          <p:nvPr/>
        </p:nvSpPr>
        <p:spPr>
          <a:xfrm>
            <a:off x="9772737" y="2254799"/>
            <a:ext cx="7843683" cy="706905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rtlCol="0" anchor="ctr"/>
          <a:lstStyle/>
          <a:p>
            <a:pPr>
              <a:spcAft>
                <a:spcPts val="900"/>
              </a:spcAft>
            </a:pPr>
            <a:r>
              <a:rPr lang="de-DE" sz="2800" b="1" dirty="0"/>
              <a:t>ENVIRONMENTAL FACTORS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3C56C21C-41BB-D84C-6DA7-747347D241F6}"/>
              </a:ext>
            </a:extLst>
          </p:cNvPr>
          <p:cNvSpPr/>
          <p:nvPr/>
        </p:nvSpPr>
        <p:spPr>
          <a:xfrm>
            <a:off x="9772737" y="2961705"/>
            <a:ext cx="7843683" cy="579986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216000" rtlCol="0" anchor="t"/>
          <a:lstStyle/>
          <a:p>
            <a:pPr marL="361950" indent="-3619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</a:rPr>
              <a:t>Carbon Emission Targets</a:t>
            </a:r>
            <a:r>
              <a:rPr lang="en-US" sz="2400" dirty="0">
                <a:solidFill>
                  <a:schemeClr val="tx1"/>
                </a:solidFill>
              </a:rPr>
              <a:t>: Global carbon reduction targets drive the adoption of electric vehicles, benefiting BYD.</a:t>
            </a:r>
          </a:p>
          <a:p>
            <a:pPr marL="361950" indent="-3619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</a:rPr>
              <a:t>Waste Management and Recycling: </a:t>
            </a:r>
            <a:r>
              <a:rPr lang="en-US" sz="2400" dirty="0">
                <a:solidFill>
                  <a:schemeClr val="tx1"/>
                </a:solidFill>
              </a:rPr>
              <a:t>Efficient waste management and recycling practices for batteries and electronic components are crucial.</a:t>
            </a:r>
          </a:p>
          <a:p>
            <a:pPr marL="361950" indent="-3619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</a:rPr>
              <a:t>Renewable Energy Integration: </a:t>
            </a:r>
            <a:r>
              <a:rPr lang="en-US" sz="2400" dirty="0">
                <a:solidFill>
                  <a:schemeClr val="tx1"/>
                </a:solidFill>
              </a:rPr>
              <a:t>Utilizing renewable energy sources in manufacturing and operations can reduce costs and improve sustainability.</a:t>
            </a:r>
          </a:p>
          <a:p>
            <a:pPr marL="361950" indent="-3619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</a:rPr>
              <a:t>Ecosystem Impact: </a:t>
            </a:r>
            <a:r>
              <a:rPr lang="en-US" sz="2400" dirty="0">
                <a:solidFill>
                  <a:schemeClr val="tx1"/>
                </a:solidFill>
              </a:rPr>
              <a:t>Minimizing the environmental impact of manufacturing processes and vehicle emissions.</a:t>
            </a:r>
          </a:p>
          <a:p>
            <a:pPr marL="361950" indent="-3619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</a:rPr>
              <a:t>Sustainable Supply Chain Management: </a:t>
            </a:r>
            <a:r>
              <a:rPr lang="en-US" sz="2400" dirty="0">
                <a:solidFill>
                  <a:schemeClr val="tx1"/>
                </a:solidFill>
              </a:rPr>
              <a:t>Ensuring an environmentally responsible supply chain for raw materials like lithium is increasingly essential.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821A1EA0-E73F-9D92-0FD6-54AD877B37BF}"/>
              </a:ext>
            </a:extLst>
          </p:cNvPr>
          <p:cNvSpPr/>
          <p:nvPr/>
        </p:nvSpPr>
        <p:spPr>
          <a:xfrm>
            <a:off x="6434244" y="2264651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S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SOCIAL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C227B26C-1698-0E2C-09FA-81F02CA401FF}"/>
              </a:ext>
            </a:extLst>
          </p:cNvPr>
          <p:cNvSpPr/>
          <p:nvPr/>
        </p:nvSpPr>
        <p:spPr>
          <a:xfrm>
            <a:off x="6454890" y="5791572"/>
            <a:ext cx="2700000" cy="2970000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E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ENVIRONMENTAL</a:t>
            </a:r>
          </a:p>
        </p:txBody>
      </p:sp>
      <p:sp>
        <p:nvSpPr>
          <p:cNvPr id="18" name="TextBox 80">
            <a:extLst>
              <a:ext uri="{FF2B5EF4-FFF2-40B4-BE49-F238E27FC236}">
                <a16:creationId xmlns:a16="http://schemas.microsoft.com/office/drawing/2014/main" id="{C1C4B615-B606-E0BB-64B1-BBD3103B6B4A}"/>
              </a:ext>
            </a:extLst>
          </p:cNvPr>
          <p:cNvSpPr txBox="1"/>
          <p:nvPr/>
        </p:nvSpPr>
        <p:spPr>
          <a:xfrm>
            <a:off x="1949717" y="617640"/>
            <a:ext cx="14093685" cy="11926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0000"/>
              </a:lnSpc>
              <a:spcBef>
                <a:spcPct val="0"/>
              </a:spcBef>
            </a:pPr>
            <a:r>
              <a:rPr lang="en-US" sz="6000" dirty="0">
                <a:solidFill>
                  <a:srgbClr val="222222"/>
                </a:solidFill>
                <a:latin typeface="Now Bold"/>
              </a:rPr>
              <a:t>PESTLE ANALYSIS – </a:t>
            </a:r>
            <a:r>
              <a:rPr lang="en-US" sz="6000" dirty="0">
                <a:latin typeface="Now Bold"/>
              </a:rPr>
              <a:t>BYD 2024</a:t>
            </a: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B9545E82-6F31-8BE9-6646-1E111668C86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178" y="754532"/>
            <a:ext cx="990991" cy="990991"/>
          </a:xfrm>
          <a:prstGeom prst="rect">
            <a:avLst/>
          </a:prstGeom>
        </p:spPr>
      </p:pic>
      <p:sp>
        <p:nvSpPr>
          <p:cNvPr id="20" name="TextBox 44">
            <a:extLst>
              <a:ext uri="{FF2B5EF4-FFF2-40B4-BE49-F238E27FC236}">
                <a16:creationId xmlns:a16="http://schemas.microsoft.com/office/drawing/2014/main" id="{2C00116C-E805-B71E-49C8-2163FC030E08}"/>
              </a:ext>
            </a:extLst>
          </p:cNvPr>
          <p:cNvSpPr txBox="1"/>
          <p:nvPr/>
        </p:nvSpPr>
        <p:spPr>
          <a:xfrm>
            <a:off x="6178316" y="9684695"/>
            <a:ext cx="5514065" cy="3519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2364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222222"/>
                </a:solidFill>
                <a:latin typeface="Now"/>
              </a:rPr>
              <a:t>www.strategypunk.com</a:t>
            </a:r>
          </a:p>
        </p:txBody>
      </p:sp>
    </p:spTree>
    <p:extLst>
      <p:ext uri="{BB962C8B-B14F-4D97-AF65-F5344CB8AC3E}">
        <p14:creationId xmlns:p14="http://schemas.microsoft.com/office/powerpoint/2010/main" val="82356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717</Words>
  <Application>Microsoft Office PowerPoint</Application>
  <PresentationFormat>Benutzerdefiniert</PresentationFormat>
  <Paragraphs>125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Calibri</vt:lpstr>
      <vt:lpstr>Now Bold</vt:lpstr>
      <vt:lpstr>Arial</vt:lpstr>
      <vt:lpstr>Now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StrategyPunk.com - PESTLE Analysis</dc:title>
  <dc:creator>StrategyPunk.com</dc:creator>
  <cp:lastModifiedBy>Thomas Kriete</cp:lastModifiedBy>
  <cp:revision>43</cp:revision>
  <dcterms:created xsi:type="dcterms:W3CDTF">2006-08-16T00:00:00Z</dcterms:created>
  <dcterms:modified xsi:type="dcterms:W3CDTF">2024-03-10T20:04:16Z</dcterms:modified>
  <dc:identifier>DAF0xcmkBd8</dc:identifier>
</cp:coreProperties>
</file>