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4" r:id="rId2"/>
    <p:sldId id="256" r:id="rId3"/>
    <p:sldId id="392" r:id="rId4"/>
    <p:sldId id="393" r:id="rId5"/>
    <p:sldId id="394" r:id="rId6"/>
    <p:sldId id="395" r:id="rId7"/>
    <p:sldId id="396" r:id="rId8"/>
  </p:sldIdLst>
  <p:sldSz cx="18288000" cy="10287000"/>
  <p:notesSz cx="6858000" cy="9144000"/>
  <p:embeddedFontLst>
    <p:embeddedFont>
      <p:font typeface="Now" panose="020B0604020202020204" charset="0"/>
      <p:regular r:id="rId9"/>
    </p:embeddedFont>
    <p:embeddedFont>
      <p:font typeface="Now Bold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ABA7"/>
    <a:srgbClr val="0F171D"/>
    <a:srgbClr val="FF6B6B"/>
    <a:srgbClr val="E5EDF0"/>
    <a:srgbClr val="B8966A"/>
    <a:srgbClr val="D0472A"/>
    <a:srgbClr val="FFF9E7"/>
    <a:srgbClr val="60629F"/>
    <a:srgbClr val="F6F8F5"/>
    <a:srgbClr val="FBF0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5" d="100"/>
          <a:sy n="45" d="100"/>
        </p:scale>
        <p:origin x="5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AB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1"/>
          <p:cNvSpPr/>
          <p:nvPr/>
        </p:nvSpPr>
        <p:spPr>
          <a:xfrm>
            <a:off x="2450469" y="1174872"/>
            <a:ext cx="1578973" cy="545463"/>
          </a:xfrm>
          <a:custGeom>
            <a:avLst/>
            <a:gdLst/>
            <a:ahLst/>
            <a:cxnLst/>
            <a:rect l="l" t="t" r="r" b="b"/>
            <a:pathLst>
              <a:path w="1578973" h="545463">
                <a:moveTo>
                  <a:pt x="0" y="0"/>
                </a:moveTo>
                <a:lnTo>
                  <a:pt x="1578973" y="0"/>
                </a:lnTo>
                <a:lnTo>
                  <a:pt x="1578973" y="545464"/>
                </a:lnTo>
                <a:lnTo>
                  <a:pt x="0" y="5454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2" name="TextBox 42"/>
          <p:cNvSpPr txBox="1"/>
          <p:nvPr/>
        </p:nvSpPr>
        <p:spPr>
          <a:xfrm>
            <a:off x="1051918" y="2490098"/>
            <a:ext cx="8320681" cy="61170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>
              <a:lnSpc>
                <a:spcPts val="10000"/>
              </a:lnSpc>
              <a:spcBef>
                <a:spcPct val="0"/>
              </a:spcBef>
            </a:pPr>
            <a:r>
              <a:rPr lang="en-US" sz="8000" dirty="0">
                <a:latin typeface="Now Bold"/>
              </a:rPr>
              <a:t>PESTLE</a:t>
            </a:r>
          </a:p>
          <a:p>
            <a:pPr marL="0" lvl="0" indent="0">
              <a:lnSpc>
                <a:spcPts val="10000"/>
              </a:lnSpc>
              <a:spcBef>
                <a:spcPct val="0"/>
              </a:spcBef>
              <a:spcAft>
                <a:spcPts val="7800"/>
              </a:spcAft>
            </a:pPr>
            <a:r>
              <a:rPr lang="en-US" sz="8000" dirty="0">
                <a:latin typeface="Now Bold"/>
              </a:rPr>
              <a:t>ANALYSIS </a:t>
            </a:r>
          </a:p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8000" dirty="0">
                <a:latin typeface="Now Bold"/>
              </a:rPr>
              <a:t>Samsung</a:t>
            </a:r>
          </a:p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8000" dirty="0">
                <a:latin typeface="Now Bold"/>
              </a:rPr>
              <a:t>2024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051919" y="9082322"/>
            <a:ext cx="5514065" cy="3367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>
              <a:lnSpc>
                <a:spcPts val="2364"/>
              </a:lnSpc>
              <a:spcBef>
                <a:spcPct val="0"/>
              </a:spcBef>
            </a:pPr>
            <a:r>
              <a:rPr lang="en-US" sz="2800" b="1" dirty="0">
                <a:solidFill>
                  <a:schemeClr val="bg1"/>
                </a:solidFill>
                <a:latin typeface="Now"/>
              </a:rPr>
              <a:t>www.strategypunk.com</a:t>
            </a:r>
          </a:p>
        </p:txBody>
      </p:sp>
      <p:pic>
        <p:nvPicPr>
          <p:cNvPr id="46" name="Grafik 45">
            <a:extLst>
              <a:ext uri="{FF2B5EF4-FFF2-40B4-BE49-F238E27FC236}">
                <a16:creationId xmlns:a16="http://schemas.microsoft.com/office/drawing/2014/main" id="{6E3C43F4-D7B9-B7F8-EF1A-74D3D1FC2D4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609" y="952109"/>
            <a:ext cx="990991" cy="990991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E0860C79-8391-B398-9C7D-91CDE663ECA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6" t="3175" r="2598" b="7811"/>
          <a:stretch/>
        </p:blipFill>
        <p:spPr>
          <a:xfrm>
            <a:off x="6705600" y="1679843"/>
            <a:ext cx="11049000" cy="651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69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80"/>
          <p:cNvSpPr txBox="1"/>
          <p:nvPr/>
        </p:nvSpPr>
        <p:spPr>
          <a:xfrm>
            <a:off x="1949717" y="617640"/>
            <a:ext cx="17176483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</a:t>
            </a:r>
            <a:r>
              <a:rPr lang="en-US" sz="6000" dirty="0">
                <a:latin typeface="Now Bold"/>
              </a:rPr>
              <a:t>Samsung 2024</a:t>
            </a:r>
          </a:p>
        </p:txBody>
      </p:sp>
      <p:pic>
        <p:nvPicPr>
          <p:cNvPr id="92" name="Grafik 91">
            <a:extLst>
              <a:ext uri="{FF2B5EF4-FFF2-40B4-BE49-F238E27FC236}">
                <a16:creationId xmlns:a16="http://schemas.microsoft.com/office/drawing/2014/main" id="{245435F9-F464-EAD1-2573-B6666F3DE4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94" name="TextBox 44">
            <a:extLst>
              <a:ext uri="{FF2B5EF4-FFF2-40B4-BE49-F238E27FC236}">
                <a16:creationId xmlns:a16="http://schemas.microsoft.com/office/drawing/2014/main" id="{EB0998B9-F6A5-EA5E-E9BD-4A5C82DDF3D5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  <p:sp>
        <p:nvSpPr>
          <p:cNvPr id="98" name="Rechteck 97">
            <a:extLst>
              <a:ext uri="{FF2B5EF4-FFF2-40B4-BE49-F238E27FC236}">
                <a16:creationId xmlns:a16="http://schemas.microsoft.com/office/drawing/2014/main" id="{283BBD8C-1BE3-2DEE-2A66-81E4A8E83B6C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99" name="Rechteck 98">
            <a:extLst>
              <a:ext uri="{FF2B5EF4-FFF2-40B4-BE49-F238E27FC236}">
                <a16:creationId xmlns:a16="http://schemas.microsoft.com/office/drawing/2014/main" id="{397037BA-BD00-9DEC-2790-D8E4123C4376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100" name="Rechteck 99">
            <a:extLst>
              <a:ext uri="{FF2B5EF4-FFF2-40B4-BE49-F238E27FC236}">
                <a16:creationId xmlns:a16="http://schemas.microsoft.com/office/drawing/2014/main" id="{5C035713-CB24-1523-B87B-658AC362A4D0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101" name="Rechteck 100">
            <a:extLst>
              <a:ext uri="{FF2B5EF4-FFF2-40B4-BE49-F238E27FC236}">
                <a16:creationId xmlns:a16="http://schemas.microsoft.com/office/drawing/2014/main" id="{FB120940-EE6F-F3F1-19BE-3E7CF4588333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102" name="Rechteck 101">
            <a:extLst>
              <a:ext uri="{FF2B5EF4-FFF2-40B4-BE49-F238E27FC236}">
                <a16:creationId xmlns:a16="http://schemas.microsoft.com/office/drawing/2014/main" id="{11223C1A-8C83-A5E3-398C-95EE3C36B9AE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b="1" dirty="0"/>
              <a:t>POLITICAL FACTORS</a:t>
            </a:r>
          </a:p>
        </p:txBody>
      </p:sp>
      <p:sp>
        <p:nvSpPr>
          <p:cNvPr id="103" name="Rechteck 102">
            <a:extLst>
              <a:ext uri="{FF2B5EF4-FFF2-40B4-BE49-F238E27FC236}">
                <a16:creationId xmlns:a16="http://schemas.microsoft.com/office/drawing/2014/main" id="{7C5D564F-201C-9511-EF78-22D1A8C425A7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bIns="72000" rtlCol="0" anchor="t"/>
          <a:lstStyle/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Trade policies and tariffs: </a:t>
            </a:r>
            <a:r>
              <a:rPr lang="en-US" sz="2200" dirty="0">
                <a:solidFill>
                  <a:schemeClr val="tx1"/>
                </a:solidFill>
              </a:rPr>
              <a:t>Samsung's global operations are sensitive to changes in trade agreements and tariffs, particularly in major markets like the U.S. and China.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Geopolitical tensions: </a:t>
            </a:r>
            <a:r>
              <a:rPr lang="en-US" sz="2200" dirty="0">
                <a:solidFill>
                  <a:schemeClr val="tx1"/>
                </a:solidFill>
              </a:rPr>
              <a:t>Fluctuations in geopolitical relations can impact Samsung's supply chain and market access.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Regulatory environment: </a:t>
            </a:r>
            <a:r>
              <a:rPr lang="en-US" sz="2200" dirty="0">
                <a:solidFill>
                  <a:schemeClr val="tx1"/>
                </a:solidFill>
              </a:rPr>
              <a:t>Changes in technology and consumer electronics regulations can affect product features and marketability.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Government support for technology: </a:t>
            </a:r>
            <a:r>
              <a:rPr lang="en-US" sz="2200" dirty="0">
                <a:solidFill>
                  <a:schemeClr val="tx1"/>
                </a:solidFill>
              </a:rPr>
              <a:t>In countries with strong support for tech industries, Samsung can leverage incentives and infrastructure.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Intellectual property laws: </a:t>
            </a:r>
            <a:r>
              <a:rPr lang="en-US" sz="2200" dirty="0">
                <a:solidFill>
                  <a:schemeClr val="tx1"/>
                </a:solidFill>
              </a:rPr>
              <a:t>Varying strength of IP protection across countries influences Samsung’s innovation and global strategy.</a:t>
            </a:r>
          </a:p>
        </p:txBody>
      </p:sp>
      <p:sp>
        <p:nvSpPr>
          <p:cNvPr id="104" name="Rechteck 103">
            <a:extLst>
              <a:ext uri="{FF2B5EF4-FFF2-40B4-BE49-F238E27FC236}">
                <a16:creationId xmlns:a16="http://schemas.microsoft.com/office/drawing/2014/main" id="{1FC21891-A51D-796D-741A-BDC84D0373C1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105" name="Rechteck 104">
            <a:extLst>
              <a:ext uri="{FF2B5EF4-FFF2-40B4-BE49-F238E27FC236}">
                <a16:creationId xmlns:a16="http://schemas.microsoft.com/office/drawing/2014/main" id="{7205EED6-23AA-D3BE-914D-CB66E324D17B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BCBEC-5E41-8BDA-4E58-0CDD3B527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BC6E533D-6F1A-472F-F73A-EE3AD32FC6D3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AFB2518F-AC10-43D4-AEBE-CD0B8ADAB947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C71652D-8A6C-4569-54A7-16AF49FE7030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20E6BFE-9483-CD3B-800E-E77CCA3DE46F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FB882EE-9E62-E658-A2A1-09B62FB1C999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b="1" dirty="0"/>
              <a:t>ECONOMIC FACTORS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2EA9D4C-F5D9-C858-CA22-8F5622C4CBC7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tlCol="0" anchor="t"/>
          <a:lstStyle/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Global economic fluctuations: </a:t>
            </a:r>
            <a:r>
              <a:rPr lang="en-US" sz="2200" dirty="0">
                <a:solidFill>
                  <a:schemeClr val="tx1"/>
                </a:solidFill>
              </a:rPr>
              <a:t>Economic downturns and recoveries affect consumer purchasing power and demand for Samsung products.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Currency exchange rates: </a:t>
            </a:r>
            <a:r>
              <a:rPr lang="en-US" sz="2200" dirty="0">
                <a:solidFill>
                  <a:schemeClr val="tx1"/>
                </a:solidFill>
              </a:rPr>
              <a:t>Fluctuations can impact Samsung’s profitability and pricing strategies in international markets.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Market dynamics: </a:t>
            </a:r>
            <a:r>
              <a:rPr lang="en-US" sz="2200" dirty="0">
                <a:solidFill>
                  <a:schemeClr val="tx1"/>
                </a:solidFill>
              </a:rPr>
              <a:t>Competition and market saturation in the smartphone and consumer electronics sectors influence Samsung’s growth strategies.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Supply chain costs: </a:t>
            </a:r>
            <a:r>
              <a:rPr lang="en-US" sz="2200" dirty="0">
                <a:solidFill>
                  <a:schemeClr val="tx1"/>
                </a:solidFill>
              </a:rPr>
              <a:t>Changes in raw material costs and manufacturing expenses directly affect Samsung’s bottom line.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Emerging markets: </a:t>
            </a:r>
            <a:r>
              <a:rPr lang="en-US" sz="2200" dirty="0">
                <a:solidFill>
                  <a:schemeClr val="tx1"/>
                </a:solidFill>
              </a:rPr>
              <a:t>Economic growth in new markets presents opportunities for expansion and diversification.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3F022B9E-BE5C-AA9D-EBE9-84909C0CBCAC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7CFF587D-2714-B7E9-C29D-3CD07F0155DC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FAF3BEF6-A563-7310-9AB5-EDF16476F267}"/>
              </a:ext>
            </a:extLst>
          </p:cNvPr>
          <p:cNvSpPr txBox="1"/>
          <p:nvPr/>
        </p:nvSpPr>
        <p:spPr>
          <a:xfrm>
            <a:off x="1949717" y="617640"/>
            <a:ext cx="16490683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</a:t>
            </a:r>
            <a:r>
              <a:rPr lang="en-US" sz="6000" dirty="0">
                <a:latin typeface="Now Bold"/>
              </a:rPr>
              <a:t>Samsung 2024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81D78D9-D641-5534-B44A-13C957FB3C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12" name="TextBox 44">
            <a:extLst>
              <a:ext uri="{FF2B5EF4-FFF2-40B4-BE49-F238E27FC236}">
                <a16:creationId xmlns:a16="http://schemas.microsoft.com/office/drawing/2014/main" id="{F305D2BF-9BFD-09D0-5FAF-46FD5B942C0D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</p:spTree>
    <p:extLst>
      <p:ext uri="{BB962C8B-B14F-4D97-AF65-F5344CB8AC3E}">
        <p14:creationId xmlns:p14="http://schemas.microsoft.com/office/powerpoint/2010/main" val="2376845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61846-A523-ACE3-D1C9-67C2F38A6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BF966D8B-7F5A-5634-BDE6-B7DC4477C762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6F0402D9-3CD8-6906-018D-5D167B9D5CDB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E38BA8BD-C844-65AB-6E59-A4BE371F62AC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B27586CD-5168-1091-541D-B180CAA12810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C2D15B56-CF92-EB8E-F3A8-F1F4C2B02418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b="1" dirty="0"/>
              <a:t>SOCIAL FACTORS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9FF77A23-18E8-81B9-DCB5-9898F5BF69BC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tlCol="0" anchor="t"/>
          <a:lstStyle/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Consumer preferences: </a:t>
            </a:r>
            <a:r>
              <a:rPr lang="en-US" sz="2200" dirty="0">
                <a:solidFill>
                  <a:schemeClr val="tx1"/>
                </a:solidFill>
              </a:rPr>
              <a:t>Trends like increasing mobile usage and demand for high-quality electronics guide Samsung’s product development.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Digital transformation: </a:t>
            </a:r>
            <a:r>
              <a:rPr lang="en-US" sz="2200" dirty="0">
                <a:solidFill>
                  <a:schemeClr val="tx1"/>
                </a:solidFill>
              </a:rPr>
              <a:t>The accelerating shift towards digital services and products opens new avenues for expanding Samsung’s portfolio.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Environmental consciousness: </a:t>
            </a:r>
            <a:r>
              <a:rPr lang="en-US" sz="2200" dirty="0">
                <a:solidFill>
                  <a:schemeClr val="tx1"/>
                </a:solidFill>
              </a:rPr>
              <a:t>Growing consumer demand for sustainable and eco-friendly products influences Samsung’s design and manufacturing.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Demographic shifts: </a:t>
            </a:r>
            <a:r>
              <a:rPr lang="en-US" sz="2200" dirty="0">
                <a:solidFill>
                  <a:schemeClr val="tx1"/>
                </a:solidFill>
              </a:rPr>
              <a:t>Aging populations or youth bulges in different regions affect product demand and marketing strategies.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Cultural trends: </a:t>
            </a:r>
            <a:r>
              <a:rPr lang="en-US" sz="2200" dirty="0">
                <a:solidFill>
                  <a:schemeClr val="tx1"/>
                </a:solidFill>
              </a:rPr>
              <a:t>Local cultural factors can influence product acceptance and require tailored marketing approaches.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5F4A12D7-BF7E-5326-C2B6-E992639622E6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3D17F1ED-9B59-CFAD-7830-54B54C6F0C9D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  <p:sp>
        <p:nvSpPr>
          <p:cNvPr id="18" name="TextBox 80">
            <a:extLst>
              <a:ext uri="{FF2B5EF4-FFF2-40B4-BE49-F238E27FC236}">
                <a16:creationId xmlns:a16="http://schemas.microsoft.com/office/drawing/2014/main" id="{0540255D-30D2-69DB-8C2F-3F6704788B06}"/>
              </a:ext>
            </a:extLst>
          </p:cNvPr>
          <p:cNvSpPr txBox="1"/>
          <p:nvPr/>
        </p:nvSpPr>
        <p:spPr>
          <a:xfrm>
            <a:off x="1949717" y="617640"/>
            <a:ext cx="15765193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</a:t>
            </a:r>
            <a:r>
              <a:rPr lang="en-US" sz="6000" dirty="0">
                <a:latin typeface="Now Bold"/>
              </a:rPr>
              <a:t>Samsung 2024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5D7EBD16-C0B3-AA81-9351-F3F26EFCD5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20" name="TextBox 44">
            <a:extLst>
              <a:ext uri="{FF2B5EF4-FFF2-40B4-BE49-F238E27FC236}">
                <a16:creationId xmlns:a16="http://schemas.microsoft.com/office/drawing/2014/main" id="{9CC59459-1E43-5A9F-2B35-A563B9DA67D8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</p:spTree>
    <p:extLst>
      <p:ext uri="{BB962C8B-B14F-4D97-AF65-F5344CB8AC3E}">
        <p14:creationId xmlns:p14="http://schemas.microsoft.com/office/powerpoint/2010/main" val="2212746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26ABD-7871-033D-9872-01708C5B5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31FCD208-3524-E191-0AF3-AD6580DCAF78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7CE92500-8D87-2E73-CB5E-58DA63033CF1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CDC15C5-6063-DC73-BC88-E5E7222FAF13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17716B7-3950-EF2C-CFFD-2FE0CFBFFD22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C99F124-4ED6-5908-21E3-50E349AFAD4C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b="1" dirty="0"/>
              <a:t>TECHNOLOGICAL FACTORS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9AF2F5E6-6293-9D55-D2A3-2D0EFE410326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tlCol="0" anchor="t"/>
          <a:lstStyle/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Innovation pace: </a:t>
            </a:r>
            <a:r>
              <a:rPr lang="en-US" sz="2200" dirty="0">
                <a:solidFill>
                  <a:schemeClr val="tx1"/>
                </a:solidFill>
              </a:rPr>
              <a:t>Rapid technological advancements offer Samsung opportunities for leadership in emerging tech areas like 5G, AI, and IoT.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R&amp;D investment: </a:t>
            </a:r>
            <a:r>
              <a:rPr lang="en-US" sz="2200" dirty="0">
                <a:solidFill>
                  <a:schemeClr val="tx1"/>
                </a:solidFill>
              </a:rPr>
              <a:t>Continuous investment in research and development is crucial for maintaining competitive edge and innovation.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Cybersecurity: </a:t>
            </a:r>
            <a:r>
              <a:rPr lang="en-US" sz="2200" dirty="0">
                <a:solidFill>
                  <a:schemeClr val="tx1"/>
                </a:solidFill>
              </a:rPr>
              <a:t>Increasing digital product integration raises the importance of robust cybersecurity measures.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Manufacturing technology: </a:t>
            </a:r>
            <a:r>
              <a:rPr lang="en-US" sz="2200" dirty="0">
                <a:solidFill>
                  <a:schemeClr val="tx1"/>
                </a:solidFill>
              </a:rPr>
              <a:t>Advances in manufacturing efficiency and quality control are key to maintaining Samsung’s market position.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Tech ecosystem compatibility: </a:t>
            </a:r>
            <a:r>
              <a:rPr lang="en-US" sz="2200" dirty="0">
                <a:solidFill>
                  <a:schemeClr val="tx1"/>
                </a:solidFill>
              </a:rPr>
              <a:t>It is vital to ensure Samsung products integrate well with other devices and services in the tech ecosystem.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E1F9470-046A-04E3-7870-3F8DE893C996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7144BEDA-3D85-3025-61C2-66DFF3A4ACBE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  <p:sp>
        <p:nvSpPr>
          <p:cNvPr id="18" name="TextBox 80">
            <a:extLst>
              <a:ext uri="{FF2B5EF4-FFF2-40B4-BE49-F238E27FC236}">
                <a16:creationId xmlns:a16="http://schemas.microsoft.com/office/drawing/2014/main" id="{4EDF4EA0-CE31-801B-AAB4-3D92C46BBF2C}"/>
              </a:ext>
            </a:extLst>
          </p:cNvPr>
          <p:cNvSpPr txBox="1"/>
          <p:nvPr/>
        </p:nvSpPr>
        <p:spPr>
          <a:xfrm>
            <a:off x="1949717" y="617640"/>
            <a:ext cx="15957283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Samsung 2024</a:t>
            </a:r>
            <a:endParaRPr lang="en-US" sz="6000" dirty="0">
              <a:latin typeface="Now Bold"/>
            </a:endParaRP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9918EFC-3104-63F6-F0D7-2270C6F596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20" name="TextBox 44">
            <a:extLst>
              <a:ext uri="{FF2B5EF4-FFF2-40B4-BE49-F238E27FC236}">
                <a16:creationId xmlns:a16="http://schemas.microsoft.com/office/drawing/2014/main" id="{65152ED8-D2ED-733D-5E22-39F29511BFF5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</p:spTree>
    <p:extLst>
      <p:ext uri="{BB962C8B-B14F-4D97-AF65-F5344CB8AC3E}">
        <p14:creationId xmlns:p14="http://schemas.microsoft.com/office/powerpoint/2010/main" val="1432433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CD50F-C083-BF66-D838-217EF8CC2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609E079B-69B6-7E7D-E032-2C24E1446EA7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2EB5635E-FD1D-F253-DCF7-4F09FC998010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1722737A-65C6-3872-0351-8C2D5CE4740F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210DEA1-87D8-4A44-3766-7B74745974A8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7453A25D-20E7-F18F-A63F-C89BAAE8A1EC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b="1" dirty="0"/>
              <a:t>LEGAL FACTORS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566E8E4-D913-CD87-E255-4EABFB8DD934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tlCol="0" anchor="t"/>
          <a:lstStyle/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Compliance with international standards: </a:t>
            </a:r>
            <a:r>
              <a:rPr lang="en-US" sz="2200" dirty="0">
                <a:solidFill>
                  <a:schemeClr val="tx1"/>
                </a:solidFill>
              </a:rPr>
              <a:t>Samsung must navigate a complex web of global product safety, data protection, and labor laws and regulations.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Intellectual property rights: </a:t>
            </a:r>
            <a:r>
              <a:rPr lang="en-US" sz="2200" dirty="0">
                <a:solidFill>
                  <a:schemeClr val="tx1"/>
                </a:solidFill>
              </a:rPr>
              <a:t>Protecting patents and trademarks is critical in a highly competitive tech landscape.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Antitrust issues: </a:t>
            </a:r>
            <a:r>
              <a:rPr lang="en-US" sz="2200" dirty="0">
                <a:solidFill>
                  <a:schemeClr val="tx1"/>
                </a:solidFill>
              </a:rPr>
              <a:t>Compliance with antitrust and competition laws is essential for Samsung’s operations in various jurisdictions.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Product liability: </a:t>
            </a:r>
            <a:r>
              <a:rPr lang="en-US" sz="2200" dirty="0">
                <a:solidFill>
                  <a:schemeClr val="tx1"/>
                </a:solidFill>
              </a:rPr>
              <a:t>Stringent quality controls and legal compliance are necessary to mitigate product recalls and lawsuit risks.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Data privacy regulations: </a:t>
            </a:r>
            <a:r>
              <a:rPr lang="en-US" sz="2200" dirty="0">
                <a:solidFill>
                  <a:schemeClr val="tx1"/>
                </a:solidFill>
              </a:rPr>
              <a:t>Adhering to global data protection standards like GDPR is crucial for customer trust and legal compliance.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2E11C50A-DF55-BA15-1DFF-EB37496DADD1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164AADBF-89D1-9338-A596-328EE2EDA5BD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  <p:sp>
        <p:nvSpPr>
          <p:cNvPr id="18" name="TextBox 80">
            <a:extLst>
              <a:ext uri="{FF2B5EF4-FFF2-40B4-BE49-F238E27FC236}">
                <a16:creationId xmlns:a16="http://schemas.microsoft.com/office/drawing/2014/main" id="{6B621527-E9E2-DEA6-4AF3-20C8257CF46D}"/>
              </a:ext>
            </a:extLst>
          </p:cNvPr>
          <p:cNvSpPr txBox="1"/>
          <p:nvPr/>
        </p:nvSpPr>
        <p:spPr>
          <a:xfrm>
            <a:off x="1949717" y="617640"/>
            <a:ext cx="15709105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Samsung 2024</a:t>
            </a:r>
            <a:endParaRPr lang="en-US" sz="6000" dirty="0">
              <a:latin typeface="Now Bold"/>
            </a:endParaRP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7573CC9-E74E-E791-51C2-490A45D1E5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20" name="TextBox 44">
            <a:extLst>
              <a:ext uri="{FF2B5EF4-FFF2-40B4-BE49-F238E27FC236}">
                <a16:creationId xmlns:a16="http://schemas.microsoft.com/office/drawing/2014/main" id="{74390F65-902D-9FA5-3F80-8061B7303DC0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</p:spTree>
    <p:extLst>
      <p:ext uri="{BB962C8B-B14F-4D97-AF65-F5344CB8AC3E}">
        <p14:creationId xmlns:p14="http://schemas.microsoft.com/office/powerpoint/2010/main" val="2262477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D5903-6038-32E5-0B6D-7AF8D269F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902E4DA7-2F57-D4FD-50D0-461B42553B0B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BB3F330F-F253-C5DB-5763-100B6FB10450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493B9393-7AE9-8188-E57B-4B4637C3D645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D5CFF55-477A-64AE-C159-825740F8DA7F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6C2B8B18-C781-E31E-6FCE-B51B4BC3D798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b="1" dirty="0"/>
              <a:t>ENVIRONMENTAL FACTORS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C56C21C-41BB-D84C-6DA7-747347D241F6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tlCol="0" anchor="t"/>
          <a:lstStyle/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Sustainability initiatives: </a:t>
            </a:r>
            <a:r>
              <a:rPr lang="en-US" sz="2200" dirty="0">
                <a:solidFill>
                  <a:schemeClr val="tx1"/>
                </a:solidFill>
              </a:rPr>
              <a:t>Implementing and communicating sustainable manufacturing and product lifecycle practices is increasingly important.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Carbon footprint reduction: </a:t>
            </a:r>
            <a:r>
              <a:rPr lang="en-US" sz="2200" dirty="0">
                <a:solidFill>
                  <a:schemeClr val="tx1"/>
                </a:solidFill>
              </a:rPr>
              <a:t>Efforts to reduce emissions in operations and through product design are vital for environmental responsibility.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Recycling and waste management: </a:t>
            </a:r>
            <a:r>
              <a:rPr lang="en-US" sz="2200" dirty="0">
                <a:solidFill>
                  <a:schemeClr val="tx1"/>
                </a:solidFill>
              </a:rPr>
              <a:t>Developing effective recycling programs and reducing electronic waste contribute to environmental sustainability.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Energy efficiency: </a:t>
            </a:r>
            <a:r>
              <a:rPr lang="en-US" sz="2200" dirty="0">
                <a:solidFill>
                  <a:schemeClr val="tx1"/>
                </a:solidFill>
              </a:rPr>
              <a:t>Enhancing the energy efficiency of products meets regulatory demands and appeals to eco-conscious consumers.</a:t>
            </a:r>
          </a:p>
          <a:p>
            <a:pPr marL="361950" indent="-3619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Raw material sourcing: </a:t>
            </a:r>
            <a:r>
              <a:rPr lang="en-US" sz="2200" dirty="0">
                <a:solidFill>
                  <a:schemeClr val="tx1"/>
                </a:solidFill>
              </a:rPr>
              <a:t>Ethical and environmentally friendly sourcing practices are essential for sustainability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821A1EA0-E73F-9D92-0FD6-54AD877B37BF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227B26C-1698-0E2C-09FA-81F02CA401FF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  <p:sp>
        <p:nvSpPr>
          <p:cNvPr id="18" name="TextBox 80">
            <a:extLst>
              <a:ext uri="{FF2B5EF4-FFF2-40B4-BE49-F238E27FC236}">
                <a16:creationId xmlns:a16="http://schemas.microsoft.com/office/drawing/2014/main" id="{C1C4B615-B606-E0BB-64B1-BBD3103B6B4A}"/>
              </a:ext>
            </a:extLst>
          </p:cNvPr>
          <p:cNvSpPr txBox="1"/>
          <p:nvPr/>
        </p:nvSpPr>
        <p:spPr>
          <a:xfrm>
            <a:off x="1949717" y="617640"/>
            <a:ext cx="15804883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Samsung 2024</a:t>
            </a:r>
            <a:endParaRPr lang="en-US" sz="6000" dirty="0">
              <a:latin typeface="Now Bold"/>
            </a:endParaRP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9545E82-6F31-8BE9-6646-1E111668C8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20" name="TextBox 44">
            <a:extLst>
              <a:ext uri="{FF2B5EF4-FFF2-40B4-BE49-F238E27FC236}">
                <a16:creationId xmlns:a16="http://schemas.microsoft.com/office/drawing/2014/main" id="{2C00116C-E805-B71E-49C8-2163FC030E08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</p:spTree>
    <p:extLst>
      <p:ext uri="{BB962C8B-B14F-4D97-AF65-F5344CB8AC3E}">
        <p14:creationId xmlns:p14="http://schemas.microsoft.com/office/powerpoint/2010/main" val="82356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714</Words>
  <Application>Microsoft Office PowerPoint</Application>
  <PresentationFormat>Benutzerdefiniert</PresentationFormat>
  <Paragraphs>125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Now</vt:lpstr>
      <vt:lpstr>Calibri</vt:lpstr>
      <vt:lpstr>Now Bold</vt:lpstr>
      <vt:lpstr>Arial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PESTLE Analysis</dc:title>
  <dc:creator>StrategyPunk.com</dc:creator>
  <cp:lastModifiedBy>Thomas Kriete</cp:lastModifiedBy>
  <cp:revision>51</cp:revision>
  <dcterms:created xsi:type="dcterms:W3CDTF">2006-08-16T00:00:00Z</dcterms:created>
  <dcterms:modified xsi:type="dcterms:W3CDTF">2024-03-15T17:11:43Z</dcterms:modified>
  <dc:identifier>DAF0xcmkBd8</dc:identifier>
</cp:coreProperties>
</file>