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1" r:id="rId2"/>
    <p:sldId id="262" r:id="rId3"/>
    <p:sldId id="263" r:id="rId4"/>
    <p:sldId id="265" r:id="rId5"/>
    <p:sldId id="264" r:id="rId6"/>
  </p:sldIdLst>
  <p:sldSz cx="18288000" cy="10287000"/>
  <p:notesSz cx="6858000" cy="9144000"/>
  <p:embeddedFontLst>
    <p:embeddedFont>
      <p:font typeface="Canva Sans Bold" panose="020B0604020202020204" charset="0"/>
      <p:regular r:id="rId7"/>
    </p:embeddedFont>
    <p:embeddedFont>
      <p:font typeface="Muli Ultra-Bold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FEAB"/>
    <a:srgbClr val="FCF2BC"/>
    <a:srgbClr val="EA310F"/>
    <a:srgbClr val="F4BC1E"/>
    <a:srgbClr val="ABF021"/>
    <a:srgbClr val="FFFFFF"/>
    <a:srgbClr val="D9D9D9"/>
    <a:srgbClr val="FE4C00"/>
    <a:srgbClr val="306876"/>
    <a:srgbClr val="F49D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5" d="100"/>
          <a:sy n="45" d="100"/>
        </p:scale>
        <p:origin x="54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5972614" y="1"/>
            <a:ext cx="2315386" cy="2452386"/>
          </a:xfrm>
          <a:custGeom>
            <a:avLst/>
            <a:gdLst/>
            <a:ahLst/>
            <a:cxnLst/>
            <a:rect l="l" t="t" r="r" b="b"/>
            <a:pathLst>
              <a:path w="3698575" h="3698575">
                <a:moveTo>
                  <a:pt x="0" y="0"/>
                </a:moveTo>
                <a:lnTo>
                  <a:pt x="3698575" y="0"/>
                </a:lnTo>
                <a:lnTo>
                  <a:pt x="3698575" y="3698575"/>
                </a:lnTo>
                <a:lnTo>
                  <a:pt x="0" y="36985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" name="Freeform 3"/>
          <p:cNvSpPr/>
          <p:nvPr/>
        </p:nvSpPr>
        <p:spPr>
          <a:xfrm>
            <a:off x="16537681" y="351731"/>
            <a:ext cx="1494419" cy="1494419"/>
          </a:xfrm>
          <a:custGeom>
            <a:avLst/>
            <a:gdLst/>
            <a:ahLst/>
            <a:cxnLst/>
            <a:rect l="l" t="t" r="r" b="b"/>
            <a:pathLst>
              <a:path w="1494419" h="1494419">
                <a:moveTo>
                  <a:pt x="0" y="0"/>
                </a:moveTo>
                <a:lnTo>
                  <a:pt x="1494419" y="0"/>
                </a:lnTo>
                <a:lnTo>
                  <a:pt x="1494419" y="1494419"/>
                </a:lnTo>
                <a:lnTo>
                  <a:pt x="0" y="14944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0" name="TextBox 40"/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Multi-Chapter Growth Strategy Template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A Comprehensive Framework for Future Expansion</a:t>
            </a:r>
          </a:p>
        </p:txBody>
      </p:sp>
      <p:sp>
        <p:nvSpPr>
          <p:cNvPr id="54" name="Freeform 54"/>
          <p:cNvSpPr/>
          <p:nvPr/>
        </p:nvSpPr>
        <p:spPr>
          <a:xfrm>
            <a:off x="16537681" y="9345334"/>
            <a:ext cx="715269" cy="715269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/>
          <p:cNvSpPr txBox="1"/>
          <p:nvPr/>
        </p:nvSpPr>
        <p:spPr>
          <a:xfrm>
            <a:off x="13352761" y="9595784"/>
            <a:ext cx="3085951" cy="464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>
                <a:solidFill>
                  <a:srgbClr val="000000"/>
                </a:solidFill>
                <a:latin typeface="Canva Sans Bold"/>
              </a:rPr>
              <a:t>StrategyPunk.com</a:t>
            </a:r>
          </a:p>
        </p:txBody>
      </p:sp>
      <p:graphicFrame>
        <p:nvGraphicFramePr>
          <p:cNvPr id="59" name="Tabelle 58">
            <a:extLst>
              <a:ext uri="{FF2B5EF4-FFF2-40B4-BE49-F238E27FC236}">
                <a16:creationId xmlns:a16="http://schemas.microsoft.com/office/drawing/2014/main" id="{AFB38E5D-8386-C57B-23F9-3AF968D47C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843795"/>
              </p:ext>
            </p:extLst>
          </p:nvPr>
        </p:nvGraphicFramePr>
        <p:xfrm>
          <a:off x="744022" y="2705100"/>
          <a:ext cx="16508928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02976">
                  <a:extLst>
                    <a:ext uri="{9D8B030D-6E8A-4147-A177-3AD203B41FA5}">
                      <a16:colId xmlns:a16="http://schemas.microsoft.com/office/drawing/2014/main" val="2163337992"/>
                    </a:ext>
                  </a:extLst>
                </a:gridCol>
                <a:gridCol w="5502976">
                  <a:extLst>
                    <a:ext uri="{9D8B030D-6E8A-4147-A177-3AD203B41FA5}">
                      <a16:colId xmlns:a16="http://schemas.microsoft.com/office/drawing/2014/main" val="1006707960"/>
                    </a:ext>
                  </a:extLst>
                </a:gridCol>
                <a:gridCol w="5502976">
                  <a:extLst>
                    <a:ext uri="{9D8B030D-6E8A-4147-A177-3AD203B41FA5}">
                      <a16:colId xmlns:a16="http://schemas.microsoft.com/office/drawing/2014/main" val="1424907543"/>
                    </a:ext>
                  </a:extLst>
                </a:gridCol>
              </a:tblGrid>
              <a:tr h="21336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F02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9199869"/>
                  </a:ext>
                </a:extLst>
              </a:tr>
              <a:tr h="21336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C1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C1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7493327"/>
                  </a:ext>
                </a:extLst>
              </a:tr>
              <a:tr h="21336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310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310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31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11226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1A512076-3689-7C8C-A702-018969C5A254}"/>
              </a:ext>
            </a:extLst>
          </p:cNvPr>
          <p:cNvSpPr txBox="1"/>
          <p:nvPr/>
        </p:nvSpPr>
        <p:spPr>
          <a:xfrm>
            <a:off x="749338" y="2219509"/>
            <a:ext cx="1584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rgbClr val="000000"/>
                </a:solidFill>
                <a:latin typeface="Canva Sans Bold"/>
              </a:rPr>
              <a:t>current</a:t>
            </a:r>
            <a:r>
              <a:rPr lang="de-DE" sz="2800" dirty="0">
                <a:solidFill>
                  <a:srgbClr val="000000"/>
                </a:solidFill>
                <a:latin typeface="Canva Sans Bold"/>
              </a:rPr>
              <a:t>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D9952BC-4584-0158-D04B-C27386B6732A}"/>
              </a:ext>
            </a:extLst>
          </p:cNvPr>
          <p:cNvSpPr txBox="1"/>
          <p:nvPr/>
        </p:nvSpPr>
        <p:spPr>
          <a:xfrm>
            <a:off x="6228180" y="2219509"/>
            <a:ext cx="18229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rgbClr val="000000"/>
                </a:solidFill>
                <a:latin typeface="Canva Sans Bold"/>
              </a:rPr>
              <a:t>emerging</a:t>
            </a:r>
            <a:endParaRPr lang="de-DE" sz="2800" dirty="0">
              <a:solidFill>
                <a:srgbClr val="000000"/>
              </a:solidFill>
              <a:latin typeface="Canva Sans Bold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62F1A740-B30E-742C-9A85-51318F855DA9}"/>
              </a:ext>
            </a:extLst>
          </p:cNvPr>
          <p:cNvSpPr txBox="1"/>
          <p:nvPr/>
        </p:nvSpPr>
        <p:spPr>
          <a:xfrm>
            <a:off x="11929840" y="2219509"/>
            <a:ext cx="12859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rgbClr val="000000"/>
                </a:solidFill>
                <a:latin typeface="Canva Sans Bold"/>
              </a:rPr>
              <a:t>future</a:t>
            </a:r>
            <a:endParaRPr lang="de-DE" sz="2800" dirty="0">
              <a:solidFill>
                <a:srgbClr val="000000"/>
              </a:solidFill>
              <a:latin typeface="Canva Sans Bold"/>
            </a:endParaRPr>
          </a:p>
        </p:txBody>
      </p: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0519830C-9EA1-5DD4-3F86-90F7CA195586}"/>
              </a:ext>
            </a:extLst>
          </p:cNvPr>
          <p:cNvCxnSpPr>
            <a:cxnSpLocks/>
          </p:cNvCxnSpPr>
          <p:nvPr/>
        </p:nvCxnSpPr>
        <p:spPr>
          <a:xfrm>
            <a:off x="2242668" y="2465666"/>
            <a:ext cx="54591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9C651158-2F4C-7B98-7EA7-23BCBDC4F838}"/>
              </a:ext>
            </a:extLst>
          </p:cNvPr>
          <p:cNvCxnSpPr>
            <a:cxnSpLocks/>
          </p:cNvCxnSpPr>
          <p:nvPr/>
        </p:nvCxnSpPr>
        <p:spPr>
          <a:xfrm>
            <a:off x="8110068" y="2465666"/>
            <a:ext cx="54591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19A0D615-384D-9373-84ED-59956A35FCB5}"/>
              </a:ext>
            </a:extLst>
          </p:cNvPr>
          <p:cNvCxnSpPr>
            <a:cxnSpLocks/>
          </p:cNvCxnSpPr>
          <p:nvPr/>
        </p:nvCxnSpPr>
        <p:spPr>
          <a:xfrm>
            <a:off x="13246290" y="2465666"/>
            <a:ext cx="54591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6760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5972614" y="1"/>
            <a:ext cx="2315386" cy="2452386"/>
          </a:xfrm>
          <a:custGeom>
            <a:avLst/>
            <a:gdLst/>
            <a:ahLst/>
            <a:cxnLst/>
            <a:rect l="l" t="t" r="r" b="b"/>
            <a:pathLst>
              <a:path w="3698575" h="3698575">
                <a:moveTo>
                  <a:pt x="0" y="0"/>
                </a:moveTo>
                <a:lnTo>
                  <a:pt x="3698575" y="0"/>
                </a:lnTo>
                <a:lnTo>
                  <a:pt x="3698575" y="3698575"/>
                </a:lnTo>
                <a:lnTo>
                  <a:pt x="0" y="36985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" name="Freeform 3"/>
          <p:cNvSpPr/>
          <p:nvPr/>
        </p:nvSpPr>
        <p:spPr>
          <a:xfrm>
            <a:off x="16537681" y="351731"/>
            <a:ext cx="1494419" cy="1494419"/>
          </a:xfrm>
          <a:custGeom>
            <a:avLst/>
            <a:gdLst/>
            <a:ahLst/>
            <a:cxnLst/>
            <a:rect l="l" t="t" r="r" b="b"/>
            <a:pathLst>
              <a:path w="1494419" h="1494419">
                <a:moveTo>
                  <a:pt x="0" y="0"/>
                </a:moveTo>
                <a:lnTo>
                  <a:pt x="1494419" y="0"/>
                </a:lnTo>
                <a:lnTo>
                  <a:pt x="1494419" y="1494419"/>
                </a:lnTo>
                <a:lnTo>
                  <a:pt x="0" y="14944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0" name="TextBox 40"/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Multi-Chapter Growth Strategy Template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A Comprehensive Framework for Future Expansion</a:t>
            </a:r>
          </a:p>
        </p:txBody>
      </p:sp>
      <p:sp>
        <p:nvSpPr>
          <p:cNvPr id="54" name="Freeform 54"/>
          <p:cNvSpPr/>
          <p:nvPr/>
        </p:nvSpPr>
        <p:spPr>
          <a:xfrm>
            <a:off x="16537681" y="9345334"/>
            <a:ext cx="715269" cy="715269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/>
          <p:cNvSpPr txBox="1"/>
          <p:nvPr/>
        </p:nvSpPr>
        <p:spPr>
          <a:xfrm>
            <a:off x="13352761" y="9595784"/>
            <a:ext cx="3085951" cy="464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>
                <a:solidFill>
                  <a:srgbClr val="000000"/>
                </a:solidFill>
                <a:latin typeface="Canva Sans Bold"/>
              </a:rPr>
              <a:t>StrategyPunk.com</a:t>
            </a:r>
          </a:p>
        </p:txBody>
      </p:sp>
      <p:graphicFrame>
        <p:nvGraphicFramePr>
          <p:cNvPr id="59" name="Tabelle 58">
            <a:extLst>
              <a:ext uri="{FF2B5EF4-FFF2-40B4-BE49-F238E27FC236}">
                <a16:creationId xmlns:a16="http://schemas.microsoft.com/office/drawing/2014/main" id="{AFB38E5D-8386-C57B-23F9-3AF968D47CE4}"/>
              </a:ext>
            </a:extLst>
          </p:cNvPr>
          <p:cNvGraphicFramePr>
            <a:graphicFrameLocks noGrp="1"/>
          </p:cNvGraphicFramePr>
          <p:nvPr/>
        </p:nvGraphicFramePr>
        <p:xfrm>
          <a:off x="744022" y="2705100"/>
          <a:ext cx="16508928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02976">
                  <a:extLst>
                    <a:ext uri="{9D8B030D-6E8A-4147-A177-3AD203B41FA5}">
                      <a16:colId xmlns:a16="http://schemas.microsoft.com/office/drawing/2014/main" val="2163337992"/>
                    </a:ext>
                  </a:extLst>
                </a:gridCol>
                <a:gridCol w="5502976">
                  <a:extLst>
                    <a:ext uri="{9D8B030D-6E8A-4147-A177-3AD203B41FA5}">
                      <a16:colId xmlns:a16="http://schemas.microsoft.com/office/drawing/2014/main" val="1006707960"/>
                    </a:ext>
                  </a:extLst>
                </a:gridCol>
                <a:gridCol w="5502976">
                  <a:extLst>
                    <a:ext uri="{9D8B030D-6E8A-4147-A177-3AD203B41FA5}">
                      <a16:colId xmlns:a16="http://schemas.microsoft.com/office/drawing/2014/main" val="1424907543"/>
                    </a:ext>
                  </a:extLst>
                </a:gridCol>
              </a:tblGrid>
              <a:tr h="21336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F02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9199869"/>
                  </a:ext>
                </a:extLst>
              </a:tr>
              <a:tr h="21336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C1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C1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7493327"/>
                  </a:ext>
                </a:extLst>
              </a:tr>
              <a:tr h="21336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310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310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31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11226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1A512076-3689-7C8C-A702-018969C5A254}"/>
              </a:ext>
            </a:extLst>
          </p:cNvPr>
          <p:cNvSpPr txBox="1"/>
          <p:nvPr/>
        </p:nvSpPr>
        <p:spPr>
          <a:xfrm>
            <a:off x="749338" y="2219509"/>
            <a:ext cx="1584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rgbClr val="000000"/>
                </a:solidFill>
                <a:latin typeface="Canva Sans Bold"/>
              </a:rPr>
              <a:t>current</a:t>
            </a:r>
            <a:r>
              <a:rPr lang="de-DE" sz="2800" dirty="0">
                <a:solidFill>
                  <a:srgbClr val="000000"/>
                </a:solidFill>
                <a:latin typeface="Canva Sans Bold"/>
              </a:rPr>
              <a:t>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D9952BC-4584-0158-D04B-C27386B6732A}"/>
              </a:ext>
            </a:extLst>
          </p:cNvPr>
          <p:cNvSpPr txBox="1"/>
          <p:nvPr/>
        </p:nvSpPr>
        <p:spPr>
          <a:xfrm>
            <a:off x="6228180" y="2219509"/>
            <a:ext cx="18229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rgbClr val="000000"/>
                </a:solidFill>
                <a:latin typeface="Canva Sans Bold"/>
              </a:rPr>
              <a:t>emerging</a:t>
            </a:r>
            <a:endParaRPr lang="de-DE" sz="2800" dirty="0">
              <a:solidFill>
                <a:srgbClr val="000000"/>
              </a:solidFill>
              <a:latin typeface="Canva Sans Bold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62F1A740-B30E-742C-9A85-51318F855DA9}"/>
              </a:ext>
            </a:extLst>
          </p:cNvPr>
          <p:cNvSpPr txBox="1"/>
          <p:nvPr/>
        </p:nvSpPr>
        <p:spPr>
          <a:xfrm>
            <a:off x="11929840" y="2219509"/>
            <a:ext cx="12859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rgbClr val="000000"/>
                </a:solidFill>
                <a:latin typeface="Canva Sans Bold"/>
              </a:rPr>
              <a:t>future</a:t>
            </a:r>
            <a:endParaRPr lang="de-DE" sz="2800" dirty="0">
              <a:solidFill>
                <a:srgbClr val="000000"/>
              </a:solidFill>
              <a:latin typeface="Canva Sans Bold"/>
            </a:endParaRPr>
          </a:p>
        </p:txBody>
      </p: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0519830C-9EA1-5DD4-3F86-90F7CA195586}"/>
              </a:ext>
            </a:extLst>
          </p:cNvPr>
          <p:cNvCxnSpPr>
            <a:cxnSpLocks/>
          </p:cNvCxnSpPr>
          <p:nvPr/>
        </p:nvCxnSpPr>
        <p:spPr>
          <a:xfrm>
            <a:off x="2242668" y="2465666"/>
            <a:ext cx="54591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9C651158-2F4C-7B98-7EA7-23BCBDC4F838}"/>
              </a:ext>
            </a:extLst>
          </p:cNvPr>
          <p:cNvCxnSpPr>
            <a:cxnSpLocks/>
          </p:cNvCxnSpPr>
          <p:nvPr/>
        </p:nvCxnSpPr>
        <p:spPr>
          <a:xfrm>
            <a:off x="8110068" y="2465666"/>
            <a:ext cx="54591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19A0D615-384D-9373-84ED-59956A35FCB5}"/>
              </a:ext>
            </a:extLst>
          </p:cNvPr>
          <p:cNvCxnSpPr>
            <a:cxnSpLocks/>
          </p:cNvCxnSpPr>
          <p:nvPr/>
        </p:nvCxnSpPr>
        <p:spPr>
          <a:xfrm>
            <a:off x="13246290" y="2465666"/>
            <a:ext cx="54591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feld 7">
            <a:extLst>
              <a:ext uri="{FF2B5EF4-FFF2-40B4-BE49-F238E27FC236}">
                <a16:creationId xmlns:a16="http://schemas.microsoft.com/office/drawing/2014/main" id="{0C33595E-159F-C27C-E0B7-58F227905C8A}"/>
              </a:ext>
            </a:extLst>
          </p:cNvPr>
          <p:cNvSpPr txBox="1"/>
          <p:nvPr/>
        </p:nvSpPr>
        <p:spPr>
          <a:xfrm>
            <a:off x="12001163" y="2894290"/>
            <a:ext cx="27093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rgbClr val="000000"/>
                </a:solidFill>
                <a:latin typeface="Canva Sans Bold"/>
              </a:rPr>
              <a:t>User </a:t>
            </a:r>
            <a:r>
              <a:rPr lang="de-DE" sz="2800" dirty="0" err="1">
                <a:solidFill>
                  <a:srgbClr val="000000"/>
                </a:solidFill>
                <a:latin typeface="Canva Sans Bold"/>
              </a:rPr>
              <a:t>economy</a:t>
            </a:r>
            <a:endParaRPr lang="de-DE" sz="2800" dirty="0">
              <a:solidFill>
                <a:srgbClr val="000000"/>
              </a:solidFill>
              <a:latin typeface="Canva Sans Bold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D84EE84-EFC5-92F6-7B78-95BE13BFFD01}"/>
              </a:ext>
            </a:extLst>
          </p:cNvPr>
          <p:cNvSpPr txBox="1"/>
          <p:nvPr/>
        </p:nvSpPr>
        <p:spPr>
          <a:xfrm>
            <a:off x="6400800" y="5106700"/>
            <a:ext cx="23920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rgbClr val="000000"/>
                </a:solidFill>
                <a:latin typeface="Canva Sans Bold"/>
              </a:rPr>
              <a:t>Data </a:t>
            </a:r>
            <a:r>
              <a:rPr lang="de-DE" sz="2800" dirty="0" err="1">
                <a:solidFill>
                  <a:srgbClr val="000000"/>
                </a:solidFill>
                <a:latin typeface="Canva Sans Bold"/>
              </a:rPr>
              <a:t>models</a:t>
            </a:r>
            <a:endParaRPr lang="de-DE" sz="2800" dirty="0">
              <a:solidFill>
                <a:srgbClr val="000000"/>
              </a:solidFill>
              <a:latin typeface="Canva Sans Bold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F11FBA5-9240-0A32-9F4B-06E3536A67F6}"/>
              </a:ext>
            </a:extLst>
          </p:cNvPr>
          <p:cNvSpPr txBox="1"/>
          <p:nvPr/>
        </p:nvSpPr>
        <p:spPr>
          <a:xfrm>
            <a:off x="990600" y="7200900"/>
            <a:ext cx="2201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chemeClr val="bg1"/>
                </a:solidFill>
                <a:latin typeface="Canva Sans Bold"/>
              </a:rPr>
              <a:t>Advertising</a:t>
            </a:r>
          </a:p>
        </p:txBody>
      </p:sp>
    </p:spTree>
    <p:extLst>
      <p:ext uri="{BB962C8B-B14F-4D97-AF65-F5344CB8AC3E}">
        <p14:creationId xmlns:p14="http://schemas.microsoft.com/office/powerpoint/2010/main" val="1773418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5972614" y="1"/>
            <a:ext cx="2315386" cy="2452386"/>
          </a:xfrm>
          <a:custGeom>
            <a:avLst/>
            <a:gdLst/>
            <a:ahLst/>
            <a:cxnLst/>
            <a:rect l="l" t="t" r="r" b="b"/>
            <a:pathLst>
              <a:path w="3698575" h="3698575">
                <a:moveTo>
                  <a:pt x="0" y="0"/>
                </a:moveTo>
                <a:lnTo>
                  <a:pt x="3698575" y="0"/>
                </a:lnTo>
                <a:lnTo>
                  <a:pt x="3698575" y="3698575"/>
                </a:lnTo>
                <a:lnTo>
                  <a:pt x="0" y="36985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" name="Freeform 3"/>
          <p:cNvSpPr/>
          <p:nvPr/>
        </p:nvSpPr>
        <p:spPr>
          <a:xfrm>
            <a:off x="16537681" y="351731"/>
            <a:ext cx="1494419" cy="1494419"/>
          </a:xfrm>
          <a:custGeom>
            <a:avLst/>
            <a:gdLst/>
            <a:ahLst/>
            <a:cxnLst/>
            <a:rect l="l" t="t" r="r" b="b"/>
            <a:pathLst>
              <a:path w="1494419" h="1494419">
                <a:moveTo>
                  <a:pt x="0" y="0"/>
                </a:moveTo>
                <a:lnTo>
                  <a:pt x="1494419" y="0"/>
                </a:lnTo>
                <a:lnTo>
                  <a:pt x="1494419" y="1494419"/>
                </a:lnTo>
                <a:lnTo>
                  <a:pt x="0" y="14944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0" name="TextBox 40"/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Multi-Chapter Growth Strategy Template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A Comprehensive Framework for Future Expansion</a:t>
            </a:r>
          </a:p>
        </p:txBody>
      </p:sp>
      <p:sp>
        <p:nvSpPr>
          <p:cNvPr id="54" name="Freeform 54"/>
          <p:cNvSpPr/>
          <p:nvPr/>
        </p:nvSpPr>
        <p:spPr>
          <a:xfrm>
            <a:off x="16537681" y="9345334"/>
            <a:ext cx="715269" cy="715269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/>
          <p:cNvSpPr txBox="1"/>
          <p:nvPr/>
        </p:nvSpPr>
        <p:spPr>
          <a:xfrm>
            <a:off x="13352761" y="9595784"/>
            <a:ext cx="3085951" cy="464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>
                <a:solidFill>
                  <a:srgbClr val="000000"/>
                </a:solidFill>
                <a:latin typeface="Canva Sans Bold"/>
              </a:rPr>
              <a:t>StrategyPunk.com</a:t>
            </a:r>
          </a:p>
        </p:txBody>
      </p:sp>
      <p:graphicFrame>
        <p:nvGraphicFramePr>
          <p:cNvPr id="59" name="Tabelle 58">
            <a:extLst>
              <a:ext uri="{FF2B5EF4-FFF2-40B4-BE49-F238E27FC236}">
                <a16:creationId xmlns:a16="http://schemas.microsoft.com/office/drawing/2014/main" id="{AFB38E5D-8386-C57B-23F9-3AF968D47C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016647"/>
              </p:ext>
            </p:extLst>
          </p:nvPr>
        </p:nvGraphicFramePr>
        <p:xfrm>
          <a:off x="744022" y="2705100"/>
          <a:ext cx="16508928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02976">
                  <a:extLst>
                    <a:ext uri="{9D8B030D-6E8A-4147-A177-3AD203B41FA5}">
                      <a16:colId xmlns:a16="http://schemas.microsoft.com/office/drawing/2014/main" val="2163337992"/>
                    </a:ext>
                  </a:extLst>
                </a:gridCol>
                <a:gridCol w="5502976">
                  <a:extLst>
                    <a:ext uri="{9D8B030D-6E8A-4147-A177-3AD203B41FA5}">
                      <a16:colId xmlns:a16="http://schemas.microsoft.com/office/drawing/2014/main" val="1006707960"/>
                    </a:ext>
                  </a:extLst>
                </a:gridCol>
                <a:gridCol w="5502976">
                  <a:extLst>
                    <a:ext uri="{9D8B030D-6E8A-4147-A177-3AD203B41FA5}">
                      <a16:colId xmlns:a16="http://schemas.microsoft.com/office/drawing/2014/main" val="1424907543"/>
                    </a:ext>
                  </a:extLst>
                </a:gridCol>
              </a:tblGrid>
              <a:tr h="21336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E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E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F02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9199869"/>
                  </a:ext>
                </a:extLst>
              </a:tr>
              <a:tr h="21336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2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C1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C1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7493327"/>
                  </a:ext>
                </a:extLst>
              </a:tr>
              <a:tr h="21336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310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310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31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11226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1A512076-3689-7C8C-A702-018969C5A254}"/>
              </a:ext>
            </a:extLst>
          </p:cNvPr>
          <p:cNvSpPr txBox="1"/>
          <p:nvPr/>
        </p:nvSpPr>
        <p:spPr>
          <a:xfrm>
            <a:off x="749338" y="2219509"/>
            <a:ext cx="1584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rgbClr val="000000"/>
                </a:solidFill>
                <a:latin typeface="Canva Sans Bold"/>
              </a:rPr>
              <a:t>current</a:t>
            </a:r>
            <a:r>
              <a:rPr lang="de-DE" sz="2800" dirty="0">
                <a:solidFill>
                  <a:srgbClr val="000000"/>
                </a:solidFill>
                <a:latin typeface="Canva Sans Bold"/>
              </a:rPr>
              <a:t>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D9952BC-4584-0158-D04B-C27386B6732A}"/>
              </a:ext>
            </a:extLst>
          </p:cNvPr>
          <p:cNvSpPr txBox="1"/>
          <p:nvPr/>
        </p:nvSpPr>
        <p:spPr>
          <a:xfrm>
            <a:off x="6228180" y="2219509"/>
            <a:ext cx="18229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rgbClr val="000000"/>
                </a:solidFill>
                <a:latin typeface="Canva Sans Bold"/>
              </a:rPr>
              <a:t>emerging</a:t>
            </a:r>
            <a:endParaRPr lang="de-DE" sz="2800" dirty="0">
              <a:solidFill>
                <a:srgbClr val="000000"/>
              </a:solidFill>
              <a:latin typeface="Canva Sans Bold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62F1A740-B30E-742C-9A85-51318F855DA9}"/>
              </a:ext>
            </a:extLst>
          </p:cNvPr>
          <p:cNvSpPr txBox="1"/>
          <p:nvPr/>
        </p:nvSpPr>
        <p:spPr>
          <a:xfrm>
            <a:off x="11929840" y="2219509"/>
            <a:ext cx="12859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rgbClr val="000000"/>
                </a:solidFill>
                <a:latin typeface="Canva Sans Bold"/>
              </a:rPr>
              <a:t>future</a:t>
            </a:r>
            <a:endParaRPr lang="de-DE" sz="2800" dirty="0">
              <a:solidFill>
                <a:srgbClr val="000000"/>
              </a:solidFill>
              <a:latin typeface="Canva Sans Bold"/>
            </a:endParaRPr>
          </a:p>
        </p:txBody>
      </p: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0519830C-9EA1-5DD4-3F86-90F7CA195586}"/>
              </a:ext>
            </a:extLst>
          </p:cNvPr>
          <p:cNvCxnSpPr>
            <a:cxnSpLocks/>
          </p:cNvCxnSpPr>
          <p:nvPr/>
        </p:nvCxnSpPr>
        <p:spPr>
          <a:xfrm>
            <a:off x="2242668" y="2465666"/>
            <a:ext cx="54591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9C651158-2F4C-7B98-7EA7-23BCBDC4F838}"/>
              </a:ext>
            </a:extLst>
          </p:cNvPr>
          <p:cNvCxnSpPr>
            <a:cxnSpLocks/>
          </p:cNvCxnSpPr>
          <p:nvPr/>
        </p:nvCxnSpPr>
        <p:spPr>
          <a:xfrm>
            <a:off x="8110068" y="2465666"/>
            <a:ext cx="54591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19A0D615-384D-9373-84ED-59956A35FCB5}"/>
              </a:ext>
            </a:extLst>
          </p:cNvPr>
          <p:cNvCxnSpPr>
            <a:cxnSpLocks/>
          </p:cNvCxnSpPr>
          <p:nvPr/>
        </p:nvCxnSpPr>
        <p:spPr>
          <a:xfrm>
            <a:off x="13246290" y="2465666"/>
            <a:ext cx="54591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3570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5972614" y="1"/>
            <a:ext cx="2315386" cy="2452386"/>
          </a:xfrm>
          <a:custGeom>
            <a:avLst/>
            <a:gdLst/>
            <a:ahLst/>
            <a:cxnLst/>
            <a:rect l="l" t="t" r="r" b="b"/>
            <a:pathLst>
              <a:path w="3698575" h="3698575">
                <a:moveTo>
                  <a:pt x="0" y="0"/>
                </a:moveTo>
                <a:lnTo>
                  <a:pt x="3698575" y="0"/>
                </a:lnTo>
                <a:lnTo>
                  <a:pt x="3698575" y="3698575"/>
                </a:lnTo>
                <a:lnTo>
                  <a:pt x="0" y="36985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" name="Freeform 3"/>
          <p:cNvSpPr/>
          <p:nvPr/>
        </p:nvSpPr>
        <p:spPr>
          <a:xfrm>
            <a:off x="16537681" y="351731"/>
            <a:ext cx="1494419" cy="1494419"/>
          </a:xfrm>
          <a:custGeom>
            <a:avLst/>
            <a:gdLst/>
            <a:ahLst/>
            <a:cxnLst/>
            <a:rect l="l" t="t" r="r" b="b"/>
            <a:pathLst>
              <a:path w="1494419" h="1494419">
                <a:moveTo>
                  <a:pt x="0" y="0"/>
                </a:moveTo>
                <a:lnTo>
                  <a:pt x="1494419" y="0"/>
                </a:lnTo>
                <a:lnTo>
                  <a:pt x="1494419" y="1494419"/>
                </a:lnTo>
                <a:lnTo>
                  <a:pt x="0" y="14944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0" name="TextBox 40"/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Multi-Chapter Growth Strategy Template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A Comprehensive Framework for Future Expansion</a:t>
            </a:r>
          </a:p>
        </p:txBody>
      </p:sp>
      <p:sp>
        <p:nvSpPr>
          <p:cNvPr id="54" name="Freeform 54"/>
          <p:cNvSpPr/>
          <p:nvPr/>
        </p:nvSpPr>
        <p:spPr>
          <a:xfrm>
            <a:off x="16537681" y="9345334"/>
            <a:ext cx="715269" cy="715269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/>
          <p:cNvSpPr txBox="1"/>
          <p:nvPr/>
        </p:nvSpPr>
        <p:spPr>
          <a:xfrm>
            <a:off x="13352761" y="9595784"/>
            <a:ext cx="3085951" cy="464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>
                <a:solidFill>
                  <a:srgbClr val="000000"/>
                </a:solidFill>
                <a:latin typeface="Canva Sans Bold"/>
              </a:rPr>
              <a:t>StrategyPunk.com</a:t>
            </a:r>
          </a:p>
        </p:txBody>
      </p:sp>
      <p:graphicFrame>
        <p:nvGraphicFramePr>
          <p:cNvPr id="59" name="Tabelle 58">
            <a:extLst>
              <a:ext uri="{FF2B5EF4-FFF2-40B4-BE49-F238E27FC236}">
                <a16:creationId xmlns:a16="http://schemas.microsoft.com/office/drawing/2014/main" id="{AFB38E5D-8386-C57B-23F9-3AF968D47CE4}"/>
              </a:ext>
            </a:extLst>
          </p:cNvPr>
          <p:cNvGraphicFramePr>
            <a:graphicFrameLocks noGrp="1"/>
          </p:cNvGraphicFramePr>
          <p:nvPr/>
        </p:nvGraphicFramePr>
        <p:xfrm>
          <a:off x="744022" y="2705100"/>
          <a:ext cx="16508928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02976">
                  <a:extLst>
                    <a:ext uri="{9D8B030D-6E8A-4147-A177-3AD203B41FA5}">
                      <a16:colId xmlns:a16="http://schemas.microsoft.com/office/drawing/2014/main" val="2163337992"/>
                    </a:ext>
                  </a:extLst>
                </a:gridCol>
                <a:gridCol w="5502976">
                  <a:extLst>
                    <a:ext uri="{9D8B030D-6E8A-4147-A177-3AD203B41FA5}">
                      <a16:colId xmlns:a16="http://schemas.microsoft.com/office/drawing/2014/main" val="1006707960"/>
                    </a:ext>
                  </a:extLst>
                </a:gridCol>
                <a:gridCol w="5502976">
                  <a:extLst>
                    <a:ext uri="{9D8B030D-6E8A-4147-A177-3AD203B41FA5}">
                      <a16:colId xmlns:a16="http://schemas.microsoft.com/office/drawing/2014/main" val="1424907543"/>
                    </a:ext>
                  </a:extLst>
                </a:gridCol>
              </a:tblGrid>
              <a:tr h="21336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EAB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E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F02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9199869"/>
                  </a:ext>
                </a:extLst>
              </a:tr>
              <a:tr h="21336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2B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C1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C1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7493327"/>
                  </a:ext>
                </a:extLst>
              </a:tr>
              <a:tr h="21336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310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310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31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11226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1A512076-3689-7C8C-A702-018969C5A254}"/>
              </a:ext>
            </a:extLst>
          </p:cNvPr>
          <p:cNvSpPr txBox="1"/>
          <p:nvPr/>
        </p:nvSpPr>
        <p:spPr>
          <a:xfrm>
            <a:off x="749338" y="2219509"/>
            <a:ext cx="1584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rgbClr val="000000"/>
                </a:solidFill>
                <a:latin typeface="Canva Sans Bold"/>
              </a:rPr>
              <a:t>current</a:t>
            </a:r>
            <a:r>
              <a:rPr lang="de-DE" sz="2800" dirty="0">
                <a:solidFill>
                  <a:srgbClr val="000000"/>
                </a:solidFill>
                <a:latin typeface="Canva Sans Bold"/>
              </a:rPr>
              <a:t>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D9952BC-4584-0158-D04B-C27386B6732A}"/>
              </a:ext>
            </a:extLst>
          </p:cNvPr>
          <p:cNvSpPr txBox="1"/>
          <p:nvPr/>
        </p:nvSpPr>
        <p:spPr>
          <a:xfrm>
            <a:off x="6228180" y="2219509"/>
            <a:ext cx="18229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rgbClr val="000000"/>
                </a:solidFill>
                <a:latin typeface="Canva Sans Bold"/>
              </a:rPr>
              <a:t>emerging</a:t>
            </a:r>
            <a:endParaRPr lang="de-DE" sz="2800" dirty="0">
              <a:solidFill>
                <a:srgbClr val="000000"/>
              </a:solidFill>
              <a:latin typeface="Canva Sans Bold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62F1A740-B30E-742C-9A85-51318F855DA9}"/>
              </a:ext>
            </a:extLst>
          </p:cNvPr>
          <p:cNvSpPr txBox="1"/>
          <p:nvPr/>
        </p:nvSpPr>
        <p:spPr>
          <a:xfrm>
            <a:off x="11929840" y="2219509"/>
            <a:ext cx="12859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rgbClr val="000000"/>
                </a:solidFill>
                <a:latin typeface="Canva Sans Bold"/>
              </a:rPr>
              <a:t>future</a:t>
            </a:r>
            <a:endParaRPr lang="de-DE" sz="2800" dirty="0">
              <a:solidFill>
                <a:srgbClr val="000000"/>
              </a:solidFill>
              <a:latin typeface="Canva Sans Bold"/>
            </a:endParaRPr>
          </a:p>
        </p:txBody>
      </p: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0519830C-9EA1-5DD4-3F86-90F7CA195586}"/>
              </a:ext>
            </a:extLst>
          </p:cNvPr>
          <p:cNvCxnSpPr>
            <a:cxnSpLocks/>
          </p:cNvCxnSpPr>
          <p:nvPr/>
        </p:nvCxnSpPr>
        <p:spPr>
          <a:xfrm>
            <a:off x="2242668" y="2465666"/>
            <a:ext cx="54591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9C651158-2F4C-7B98-7EA7-23BCBDC4F838}"/>
              </a:ext>
            </a:extLst>
          </p:cNvPr>
          <p:cNvCxnSpPr>
            <a:cxnSpLocks/>
          </p:cNvCxnSpPr>
          <p:nvPr/>
        </p:nvCxnSpPr>
        <p:spPr>
          <a:xfrm>
            <a:off x="8110068" y="2465666"/>
            <a:ext cx="54591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19A0D615-384D-9373-84ED-59956A35FCB5}"/>
              </a:ext>
            </a:extLst>
          </p:cNvPr>
          <p:cNvCxnSpPr>
            <a:cxnSpLocks/>
          </p:cNvCxnSpPr>
          <p:nvPr/>
        </p:nvCxnSpPr>
        <p:spPr>
          <a:xfrm>
            <a:off x="13246290" y="2465666"/>
            <a:ext cx="54591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4934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5972614" y="1"/>
            <a:ext cx="2315386" cy="2452386"/>
          </a:xfrm>
          <a:custGeom>
            <a:avLst/>
            <a:gdLst/>
            <a:ahLst/>
            <a:cxnLst/>
            <a:rect l="l" t="t" r="r" b="b"/>
            <a:pathLst>
              <a:path w="3698575" h="3698575">
                <a:moveTo>
                  <a:pt x="0" y="0"/>
                </a:moveTo>
                <a:lnTo>
                  <a:pt x="3698575" y="0"/>
                </a:lnTo>
                <a:lnTo>
                  <a:pt x="3698575" y="3698575"/>
                </a:lnTo>
                <a:lnTo>
                  <a:pt x="0" y="36985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" name="Freeform 3"/>
          <p:cNvSpPr/>
          <p:nvPr/>
        </p:nvSpPr>
        <p:spPr>
          <a:xfrm>
            <a:off x="16537681" y="351731"/>
            <a:ext cx="1494419" cy="1494419"/>
          </a:xfrm>
          <a:custGeom>
            <a:avLst/>
            <a:gdLst/>
            <a:ahLst/>
            <a:cxnLst/>
            <a:rect l="l" t="t" r="r" b="b"/>
            <a:pathLst>
              <a:path w="1494419" h="1494419">
                <a:moveTo>
                  <a:pt x="0" y="0"/>
                </a:moveTo>
                <a:lnTo>
                  <a:pt x="1494419" y="0"/>
                </a:lnTo>
                <a:lnTo>
                  <a:pt x="1494419" y="1494419"/>
                </a:lnTo>
                <a:lnTo>
                  <a:pt x="0" y="14944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0" name="TextBox 40"/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Multi-Chapter Growth Strategy Template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A Comprehensive Framework for Future Expansion</a:t>
            </a:r>
          </a:p>
        </p:txBody>
      </p:sp>
      <p:sp>
        <p:nvSpPr>
          <p:cNvPr id="54" name="Freeform 54"/>
          <p:cNvSpPr/>
          <p:nvPr/>
        </p:nvSpPr>
        <p:spPr>
          <a:xfrm>
            <a:off x="16537681" y="9345334"/>
            <a:ext cx="715269" cy="715269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/>
          <p:cNvSpPr txBox="1"/>
          <p:nvPr/>
        </p:nvSpPr>
        <p:spPr>
          <a:xfrm>
            <a:off x="13352761" y="9595784"/>
            <a:ext cx="3085951" cy="464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>
                <a:solidFill>
                  <a:srgbClr val="000000"/>
                </a:solidFill>
                <a:latin typeface="Canva Sans Bold"/>
              </a:rPr>
              <a:t>StrategyPunk.com</a:t>
            </a:r>
          </a:p>
        </p:txBody>
      </p:sp>
      <p:graphicFrame>
        <p:nvGraphicFramePr>
          <p:cNvPr id="59" name="Tabelle 58">
            <a:extLst>
              <a:ext uri="{FF2B5EF4-FFF2-40B4-BE49-F238E27FC236}">
                <a16:creationId xmlns:a16="http://schemas.microsoft.com/office/drawing/2014/main" id="{AFB38E5D-8386-C57B-23F9-3AF968D47C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281603"/>
              </p:ext>
            </p:extLst>
          </p:nvPr>
        </p:nvGraphicFramePr>
        <p:xfrm>
          <a:off x="744022" y="2705100"/>
          <a:ext cx="16508928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02976">
                  <a:extLst>
                    <a:ext uri="{9D8B030D-6E8A-4147-A177-3AD203B41FA5}">
                      <a16:colId xmlns:a16="http://schemas.microsoft.com/office/drawing/2014/main" val="2163337992"/>
                    </a:ext>
                  </a:extLst>
                </a:gridCol>
                <a:gridCol w="5502976">
                  <a:extLst>
                    <a:ext uri="{9D8B030D-6E8A-4147-A177-3AD203B41FA5}">
                      <a16:colId xmlns:a16="http://schemas.microsoft.com/office/drawing/2014/main" val="1006707960"/>
                    </a:ext>
                  </a:extLst>
                </a:gridCol>
                <a:gridCol w="5502976">
                  <a:extLst>
                    <a:ext uri="{9D8B030D-6E8A-4147-A177-3AD203B41FA5}">
                      <a16:colId xmlns:a16="http://schemas.microsoft.com/office/drawing/2014/main" val="1424907543"/>
                    </a:ext>
                  </a:extLst>
                </a:gridCol>
              </a:tblGrid>
              <a:tr h="21336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EAB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E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F02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9199869"/>
                  </a:ext>
                </a:extLst>
              </a:tr>
              <a:tr h="21336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2B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C1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C1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7493327"/>
                  </a:ext>
                </a:extLst>
              </a:tr>
              <a:tr h="21336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310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310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31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11226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1A512076-3689-7C8C-A702-018969C5A254}"/>
              </a:ext>
            </a:extLst>
          </p:cNvPr>
          <p:cNvSpPr txBox="1"/>
          <p:nvPr/>
        </p:nvSpPr>
        <p:spPr>
          <a:xfrm>
            <a:off x="749338" y="2219509"/>
            <a:ext cx="1584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rgbClr val="000000"/>
                </a:solidFill>
                <a:latin typeface="Canva Sans Bold"/>
              </a:rPr>
              <a:t>current</a:t>
            </a:r>
            <a:r>
              <a:rPr lang="de-DE" sz="2800" dirty="0">
                <a:solidFill>
                  <a:srgbClr val="000000"/>
                </a:solidFill>
                <a:latin typeface="Canva Sans Bold"/>
              </a:rPr>
              <a:t>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D9952BC-4584-0158-D04B-C27386B6732A}"/>
              </a:ext>
            </a:extLst>
          </p:cNvPr>
          <p:cNvSpPr txBox="1"/>
          <p:nvPr/>
        </p:nvSpPr>
        <p:spPr>
          <a:xfrm>
            <a:off x="6228180" y="2219509"/>
            <a:ext cx="18229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rgbClr val="000000"/>
                </a:solidFill>
                <a:latin typeface="Canva Sans Bold"/>
              </a:rPr>
              <a:t>emerging</a:t>
            </a:r>
            <a:endParaRPr lang="de-DE" sz="2800" dirty="0">
              <a:solidFill>
                <a:srgbClr val="000000"/>
              </a:solidFill>
              <a:latin typeface="Canva Sans Bold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62F1A740-B30E-742C-9A85-51318F855DA9}"/>
              </a:ext>
            </a:extLst>
          </p:cNvPr>
          <p:cNvSpPr txBox="1"/>
          <p:nvPr/>
        </p:nvSpPr>
        <p:spPr>
          <a:xfrm>
            <a:off x="11929840" y="2219509"/>
            <a:ext cx="12859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rgbClr val="000000"/>
                </a:solidFill>
                <a:latin typeface="Canva Sans Bold"/>
              </a:rPr>
              <a:t>future</a:t>
            </a:r>
            <a:endParaRPr lang="de-DE" sz="2800" dirty="0">
              <a:solidFill>
                <a:srgbClr val="000000"/>
              </a:solidFill>
              <a:latin typeface="Canva Sans Bold"/>
            </a:endParaRPr>
          </a:p>
        </p:txBody>
      </p: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0519830C-9EA1-5DD4-3F86-90F7CA195586}"/>
              </a:ext>
            </a:extLst>
          </p:cNvPr>
          <p:cNvCxnSpPr>
            <a:cxnSpLocks/>
          </p:cNvCxnSpPr>
          <p:nvPr/>
        </p:nvCxnSpPr>
        <p:spPr>
          <a:xfrm>
            <a:off x="2242668" y="2465666"/>
            <a:ext cx="54591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9C651158-2F4C-7B98-7EA7-23BCBDC4F838}"/>
              </a:ext>
            </a:extLst>
          </p:cNvPr>
          <p:cNvCxnSpPr>
            <a:cxnSpLocks/>
          </p:cNvCxnSpPr>
          <p:nvPr/>
        </p:nvCxnSpPr>
        <p:spPr>
          <a:xfrm>
            <a:off x="8110068" y="2465666"/>
            <a:ext cx="54591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19A0D615-384D-9373-84ED-59956A35FCB5}"/>
              </a:ext>
            </a:extLst>
          </p:cNvPr>
          <p:cNvCxnSpPr>
            <a:cxnSpLocks/>
          </p:cNvCxnSpPr>
          <p:nvPr/>
        </p:nvCxnSpPr>
        <p:spPr>
          <a:xfrm>
            <a:off x="13246290" y="2465666"/>
            <a:ext cx="54591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feld 3">
            <a:extLst>
              <a:ext uri="{FF2B5EF4-FFF2-40B4-BE49-F238E27FC236}">
                <a16:creationId xmlns:a16="http://schemas.microsoft.com/office/drawing/2014/main" id="{E406839C-A297-B4F5-982D-9C9E14E5B018}"/>
              </a:ext>
            </a:extLst>
          </p:cNvPr>
          <p:cNvSpPr txBox="1"/>
          <p:nvPr/>
        </p:nvSpPr>
        <p:spPr>
          <a:xfrm>
            <a:off x="12001163" y="2894290"/>
            <a:ext cx="27093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rgbClr val="000000"/>
                </a:solidFill>
                <a:latin typeface="Canva Sans Bold"/>
              </a:rPr>
              <a:t>User </a:t>
            </a:r>
            <a:r>
              <a:rPr lang="de-DE" sz="2800" dirty="0" err="1">
                <a:solidFill>
                  <a:srgbClr val="000000"/>
                </a:solidFill>
                <a:latin typeface="Canva Sans Bold"/>
              </a:rPr>
              <a:t>economy</a:t>
            </a:r>
            <a:endParaRPr lang="de-DE" sz="2800" dirty="0">
              <a:solidFill>
                <a:srgbClr val="000000"/>
              </a:solidFill>
              <a:latin typeface="Canva Sans Bold"/>
            </a:endParaRPr>
          </a:p>
          <a:p>
            <a:endParaRPr lang="de-DE" sz="2800" dirty="0">
              <a:solidFill>
                <a:srgbClr val="000000"/>
              </a:solidFill>
              <a:latin typeface="Canva Sans Bold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00896BFA-8279-1087-12C2-42A1828C7B42}"/>
              </a:ext>
            </a:extLst>
          </p:cNvPr>
          <p:cNvSpPr txBox="1"/>
          <p:nvPr/>
        </p:nvSpPr>
        <p:spPr>
          <a:xfrm>
            <a:off x="6400800" y="5106700"/>
            <a:ext cx="23920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rgbClr val="000000"/>
                </a:solidFill>
                <a:latin typeface="Canva Sans Bold"/>
              </a:rPr>
              <a:t>Data </a:t>
            </a:r>
            <a:r>
              <a:rPr lang="de-DE" sz="2800" dirty="0" err="1">
                <a:solidFill>
                  <a:srgbClr val="000000"/>
                </a:solidFill>
                <a:latin typeface="Canva Sans Bold"/>
              </a:rPr>
              <a:t>models</a:t>
            </a:r>
            <a:endParaRPr lang="de-DE" sz="2800" dirty="0">
              <a:solidFill>
                <a:srgbClr val="000000"/>
              </a:solidFill>
              <a:latin typeface="Canva Sans Bold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3BA175C-702B-2F9B-25E4-C5434D9630DF}"/>
              </a:ext>
            </a:extLst>
          </p:cNvPr>
          <p:cNvSpPr txBox="1"/>
          <p:nvPr/>
        </p:nvSpPr>
        <p:spPr>
          <a:xfrm>
            <a:off x="990600" y="7200900"/>
            <a:ext cx="2201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chemeClr val="bg1"/>
                </a:solidFill>
                <a:latin typeface="Canva Sans Bold"/>
              </a:rPr>
              <a:t>Advertising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382BFBD8-8212-15B4-7BD8-5936867B35E8}"/>
              </a:ext>
            </a:extLst>
          </p:cNvPr>
          <p:cNvSpPr txBox="1"/>
          <p:nvPr/>
        </p:nvSpPr>
        <p:spPr>
          <a:xfrm>
            <a:off x="12001163" y="3399910"/>
            <a:ext cx="2626040" cy="14311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000000"/>
                </a:solidFill>
                <a:latin typeface="Canva Sans Bold"/>
              </a:rPr>
              <a:t>Put </a:t>
            </a:r>
            <a:r>
              <a:rPr lang="de-DE" dirty="0" err="1">
                <a:solidFill>
                  <a:srgbClr val="000000"/>
                </a:solidFill>
                <a:latin typeface="Canva Sans Bold"/>
              </a:rPr>
              <a:t>your</a:t>
            </a:r>
            <a:r>
              <a:rPr lang="de-DE" dirty="0">
                <a:solidFill>
                  <a:srgbClr val="000000"/>
                </a:solidFill>
                <a:latin typeface="Canva Sans Bold"/>
              </a:rPr>
              <a:t> </a:t>
            </a:r>
            <a:r>
              <a:rPr lang="de-DE" dirty="0" err="1">
                <a:solidFill>
                  <a:srgbClr val="000000"/>
                </a:solidFill>
                <a:latin typeface="Canva Sans Bold"/>
              </a:rPr>
              <a:t>text</a:t>
            </a:r>
            <a:r>
              <a:rPr lang="de-DE" dirty="0">
                <a:solidFill>
                  <a:srgbClr val="000000"/>
                </a:solidFill>
                <a:latin typeface="Canva Sans Bold"/>
              </a:rPr>
              <a:t> </a:t>
            </a:r>
            <a:r>
              <a:rPr lang="de-DE" dirty="0" err="1">
                <a:solidFill>
                  <a:srgbClr val="000000"/>
                </a:solidFill>
                <a:latin typeface="Canva Sans Bold"/>
              </a:rPr>
              <a:t>here</a:t>
            </a:r>
            <a:r>
              <a:rPr lang="de-DE" dirty="0">
                <a:solidFill>
                  <a:srgbClr val="000000"/>
                </a:solidFill>
                <a:latin typeface="Canva Sans Bold"/>
              </a:rPr>
              <a:t> </a:t>
            </a:r>
          </a:p>
          <a:p>
            <a:pPr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000000"/>
                </a:solidFill>
                <a:latin typeface="Canva Sans Bold"/>
              </a:rPr>
              <a:t>Put </a:t>
            </a:r>
            <a:r>
              <a:rPr lang="de-DE" dirty="0" err="1">
                <a:solidFill>
                  <a:srgbClr val="000000"/>
                </a:solidFill>
                <a:latin typeface="Canva Sans Bold"/>
              </a:rPr>
              <a:t>your</a:t>
            </a:r>
            <a:r>
              <a:rPr lang="de-DE" dirty="0">
                <a:solidFill>
                  <a:srgbClr val="000000"/>
                </a:solidFill>
                <a:latin typeface="Canva Sans Bold"/>
              </a:rPr>
              <a:t> </a:t>
            </a:r>
            <a:r>
              <a:rPr lang="de-DE" dirty="0" err="1">
                <a:solidFill>
                  <a:srgbClr val="000000"/>
                </a:solidFill>
                <a:latin typeface="Canva Sans Bold"/>
              </a:rPr>
              <a:t>text</a:t>
            </a:r>
            <a:r>
              <a:rPr lang="de-DE" dirty="0">
                <a:solidFill>
                  <a:srgbClr val="000000"/>
                </a:solidFill>
                <a:latin typeface="Canva Sans Bold"/>
              </a:rPr>
              <a:t> </a:t>
            </a:r>
            <a:r>
              <a:rPr lang="de-DE" dirty="0" err="1">
                <a:solidFill>
                  <a:srgbClr val="000000"/>
                </a:solidFill>
                <a:latin typeface="Canva Sans Bold"/>
              </a:rPr>
              <a:t>here</a:t>
            </a:r>
            <a:endParaRPr lang="de-DE" dirty="0">
              <a:solidFill>
                <a:srgbClr val="000000"/>
              </a:solidFill>
              <a:latin typeface="Canva Sans Bold"/>
            </a:endParaRPr>
          </a:p>
          <a:p>
            <a:pPr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000000"/>
                </a:solidFill>
                <a:latin typeface="Canva Sans Bold"/>
              </a:rPr>
              <a:t>Put </a:t>
            </a:r>
            <a:r>
              <a:rPr lang="de-DE" dirty="0" err="1">
                <a:solidFill>
                  <a:srgbClr val="000000"/>
                </a:solidFill>
                <a:latin typeface="Canva Sans Bold"/>
              </a:rPr>
              <a:t>your</a:t>
            </a:r>
            <a:r>
              <a:rPr lang="de-DE" dirty="0">
                <a:solidFill>
                  <a:srgbClr val="000000"/>
                </a:solidFill>
                <a:latin typeface="Canva Sans Bold"/>
              </a:rPr>
              <a:t> </a:t>
            </a:r>
            <a:r>
              <a:rPr lang="de-DE" dirty="0" err="1">
                <a:solidFill>
                  <a:srgbClr val="000000"/>
                </a:solidFill>
                <a:latin typeface="Canva Sans Bold"/>
              </a:rPr>
              <a:t>text</a:t>
            </a:r>
            <a:r>
              <a:rPr lang="de-DE" dirty="0">
                <a:solidFill>
                  <a:srgbClr val="000000"/>
                </a:solidFill>
                <a:latin typeface="Canva Sans Bold"/>
              </a:rPr>
              <a:t> </a:t>
            </a:r>
            <a:r>
              <a:rPr lang="de-DE" dirty="0" err="1">
                <a:solidFill>
                  <a:srgbClr val="000000"/>
                </a:solidFill>
                <a:latin typeface="Canva Sans Bold"/>
              </a:rPr>
              <a:t>here</a:t>
            </a:r>
            <a:endParaRPr lang="de-DE" dirty="0">
              <a:solidFill>
                <a:srgbClr val="000000"/>
              </a:solidFill>
              <a:latin typeface="Canva Sans Bold"/>
            </a:endParaRPr>
          </a:p>
          <a:p>
            <a:pPr indent="-285750">
              <a:buFont typeface="Arial" panose="020B0604020202020204" pitchFamily="34" charset="0"/>
              <a:buChar char="•"/>
            </a:pPr>
            <a:endParaRPr lang="de-DE" dirty="0">
              <a:solidFill>
                <a:srgbClr val="000000"/>
              </a:solidFill>
              <a:latin typeface="Canva Sans Bold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3256709-52D1-09AE-A316-E0A749C29BA2}"/>
              </a:ext>
            </a:extLst>
          </p:cNvPr>
          <p:cNvSpPr txBox="1"/>
          <p:nvPr/>
        </p:nvSpPr>
        <p:spPr>
          <a:xfrm>
            <a:off x="6400800" y="5630806"/>
            <a:ext cx="2626040" cy="14311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000000"/>
                </a:solidFill>
                <a:latin typeface="Canva Sans Bold"/>
              </a:rPr>
              <a:t>Put </a:t>
            </a:r>
            <a:r>
              <a:rPr lang="de-DE" dirty="0" err="1">
                <a:solidFill>
                  <a:srgbClr val="000000"/>
                </a:solidFill>
                <a:latin typeface="Canva Sans Bold"/>
              </a:rPr>
              <a:t>your</a:t>
            </a:r>
            <a:r>
              <a:rPr lang="de-DE" dirty="0">
                <a:solidFill>
                  <a:srgbClr val="000000"/>
                </a:solidFill>
                <a:latin typeface="Canva Sans Bold"/>
              </a:rPr>
              <a:t> </a:t>
            </a:r>
            <a:r>
              <a:rPr lang="de-DE" dirty="0" err="1">
                <a:solidFill>
                  <a:srgbClr val="000000"/>
                </a:solidFill>
                <a:latin typeface="Canva Sans Bold"/>
              </a:rPr>
              <a:t>text</a:t>
            </a:r>
            <a:r>
              <a:rPr lang="de-DE" dirty="0">
                <a:solidFill>
                  <a:srgbClr val="000000"/>
                </a:solidFill>
                <a:latin typeface="Canva Sans Bold"/>
              </a:rPr>
              <a:t> </a:t>
            </a:r>
            <a:r>
              <a:rPr lang="de-DE" dirty="0" err="1">
                <a:solidFill>
                  <a:srgbClr val="000000"/>
                </a:solidFill>
                <a:latin typeface="Canva Sans Bold"/>
              </a:rPr>
              <a:t>here</a:t>
            </a:r>
            <a:r>
              <a:rPr lang="de-DE" dirty="0">
                <a:solidFill>
                  <a:srgbClr val="000000"/>
                </a:solidFill>
                <a:latin typeface="Canva Sans Bold"/>
              </a:rPr>
              <a:t> </a:t>
            </a:r>
          </a:p>
          <a:p>
            <a:pPr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000000"/>
                </a:solidFill>
                <a:latin typeface="Canva Sans Bold"/>
              </a:rPr>
              <a:t>Put </a:t>
            </a:r>
            <a:r>
              <a:rPr lang="de-DE" dirty="0" err="1">
                <a:solidFill>
                  <a:srgbClr val="000000"/>
                </a:solidFill>
                <a:latin typeface="Canva Sans Bold"/>
              </a:rPr>
              <a:t>your</a:t>
            </a:r>
            <a:r>
              <a:rPr lang="de-DE" dirty="0">
                <a:solidFill>
                  <a:srgbClr val="000000"/>
                </a:solidFill>
                <a:latin typeface="Canva Sans Bold"/>
              </a:rPr>
              <a:t> </a:t>
            </a:r>
            <a:r>
              <a:rPr lang="de-DE" dirty="0" err="1">
                <a:solidFill>
                  <a:srgbClr val="000000"/>
                </a:solidFill>
                <a:latin typeface="Canva Sans Bold"/>
              </a:rPr>
              <a:t>text</a:t>
            </a:r>
            <a:r>
              <a:rPr lang="de-DE" dirty="0">
                <a:solidFill>
                  <a:srgbClr val="000000"/>
                </a:solidFill>
                <a:latin typeface="Canva Sans Bold"/>
              </a:rPr>
              <a:t> </a:t>
            </a:r>
            <a:r>
              <a:rPr lang="de-DE" dirty="0" err="1">
                <a:solidFill>
                  <a:srgbClr val="000000"/>
                </a:solidFill>
                <a:latin typeface="Canva Sans Bold"/>
              </a:rPr>
              <a:t>here</a:t>
            </a:r>
            <a:endParaRPr lang="de-DE" dirty="0">
              <a:solidFill>
                <a:srgbClr val="000000"/>
              </a:solidFill>
              <a:latin typeface="Canva Sans Bold"/>
            </a:endParaRPr>
          </a:p>
          <a:p>
            <a:pPr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000000"/>
                </a:solidFill>
                <a:latin typeface="Canva Sans Bold"/>
              </a:rPr>
              <a:t>Put </a:t>
            </a:r>
            <a:r>
              <a:rPr lang="de-DE" dirty="0" err="1">
                <a:solidFill>
                  <a:srgbClr val="000000"/>
                </a:solidFill>
                <a:latin typeface="Canva Sans Bold"/>
              </a:rPr>
              <a:t>your</a:t>
            </a:r>
            <a:r>
              <a:rPr lang="de-DE" dirty="0">
                <a:solidFill>
                  <a:srgbClr val="000000"/>
                </a:solidFill>
                <a:latin typeface="Canva Sans Bold"/>
              </a:rPr>
              <a:t> </a:t>
            </a:r>
            <a:r>
              <a:rPr lang="de-DE" dirty="0" err="1">
                <a:solidFill>
                  <a:srgbClr val="000000"/>
                </a:solidFill>
                <a:latin typeface="Canva Sans Bold"/>
              </a:rPr>
              <a:t>text</a:t>
            </a:r>
            <a:r>
              <a:rPr lang="de-DE" dirty="0">
                <a:solidFill>
                  <a:srgbClr val="000000"/>
                </a:solidFill>
                <a:latin typeface="Canva Sans Bold"/>
              </a:rPr>
              <a:t> </a:t>
            </a:r>
            <a:r>
              <a:rPr lang="de-DE" dirty="0" err="1">
                <a:solidFill>
                  <a:srgbClr val="000000"/>
                </a:solidFill>
                <a:latin typeface="Canva Sans Bold"/>
              </a:rPr>
              <a:t>here</a:t>
            </a:r>
            <a:endParaRPr lang="de-DE" dirty="0">
              <a:solidFill>
                <a:srgbClr val="000000"/>
              </a:solidFill>
              <a:latin typeface="Canva Sans Bold"/>
            </a:endParaRPr>
          </a:p>
          <a:p>
            <a:pPr indent="-285750">
              <a:buFont typeface="Arial" panose="020B0604020202020204" pitchFamily="34" charset="0"/>
              <a:buChar char="•"/>
            </a:pPr>
            <a:endParaRPr lang="de-DE" dirty="0">
              <a:solidFill>
                <a:srgbClr val="000000"/>
              </a:solidFill>
              <a:latin typeface="Canva Sans Bold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0A31C98C-F461-5691-07EA-CA1FC1361C6C}"/>
              </a:ext>
            </a:extLst>
          </p:cNvPr>
          <p:cNvSpPr txBox="1"/>
          <p:nvPr/>
        </p:nvSpPr>
        <p:spPr>
          <a:xfrm>
            <a:off x="990600" y="7794456"/>
            <a:ext cx="2626040" cy="14311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bg1"/>
                </a:solidFill>
                <a:latin typeface="Canva Sans Bold"/>
              </a:rPr>
              <a:t>Put </a:t>
            </a:r>
            <a:r>
              <a:rPr lang="de-DE" dirty="0" err="1">
                <a:solidFill>
                  <a:schemeClr val="bg1"/>
                </a:solidFill>
                <a:latin typeface="Canva Sans Bold"/>
              </a:rPr>
              <a:t>your</a:t>
            </a:r>
            <a:r>
              <a:rPr lang="de-DE" dirty="0">
                <a:solidFill>
                  <a:schemeClr val="bg1"/>
                </a:solidFill>
                <a:latin typeface="Canva Sans Bold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Canva Sans Bold"/>
              </a:rPr>
              <a:t>text</a:t>
            </a:r>
            <a:r>
              <a:rPr lang="de-DE" dirty="0">
                <a:solidFill>
                  <a:schemeClr val="bg1"/>
                </a:solidFill>
                <a:latin typeface="Canva Sans Bold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Canva Sans Bold"/>
              </a:rPr>
              <a:t>here</a:t>
            </a:r>
            <a:r>
              <a:rPr lang="de-DE" dirty="0">
                <a:solidFill>
                  <a:schemeClr val="bg1"/>
                </a:solidFill>
                <a:latin typeface="Canva Sans Bold"/>
              </a:rPr>
              <a:t> </a:t>
            </a:r>
          </a:p>
          <a:p>
            <a:pPr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bg1"/>
                </a:solidFill>
                <a:latin typeface="Canva Sans Bold"/>
              </a:rPr>
              <a:t>Put </a:t>
            </a:r>
            <a:r>
              <a:rPr lang="de-DE" dirty="0" err="1">
                <a:solidFill>
                  <a:schemeClr val="bg1"/>
                </a:solidFill>
                <a:latin typeface="Canva Sans Bold"/>
              </a:rPr>
              <a:t>your</a:t>
            </a:r>
            <a:r>
              <a:rPr lang="de-DE" dirty="0">
                <a:solidFill>
                  <a:schemeClr val="bg1"/>
                </a:solidFill>
                <a:latin typeface="Canva Sans Bold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Canva Sans Bold"/>
              </a:rPr>
              <a:t>text</a:t>
            </a:r>
            <a:r>
              <a:rPr lang="de-DE" dirty="0">
                <a:solidFill>
                  <a:schemeClr val="bg1"/>
                </a:solidFill>
                <a:latin typeface="Canva Sans Bold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Canva Sans Bold"/>
              </a:rPr>
              <a:t>here</a:t>
            </a:r>
            <a:endParaRPr lang="de-DE" dirty="0">
              <a:solidFill>
                <a:schemeClr val="bg1"/>
              </a:solidFill>
              <a:latin typeface="Canva Sans Bold"/>
            </a:endParaRPr>
          </a:p>
          <a:p>
            <a:pPr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bg1"/>
                </a:solidFill>
                <a:latin typeface="Canva Sans Bold"/>
              </a:rPr>
              <a:t>Put </a:t>
            </a:r>
            <a:r>
              <a:rPr lang="de-DE" dirty="0" err="1">
                <a:solidFill>
                  <a:schemeClr val="bg1"/>
                </a:solidFill>
                <a:latin typeface="Canva Sans Bold"/>
              </a:rPr>
              <a:t>your</a:t>
            </a:r>
            <a:r>
              <a:rPr lang="de-DE" dirty="0">
                <a:solidFill>
                  <a:schemeClr val="bg1"/>
                </a:solidFill>
                <a:latin typeface="Canva Sans Bold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Canva Sans Bold"/>
              </a:rPr>
              <a:t>text</a:t>
            </a:r>
            <a:r>
              <a:rPr lang="de-DE" dirty="0">
                <a:solidFill>
                  <a:schemeClr val="bg1"/>
                </a:solidFill>
                <a:latin typeface="Canva Sans Bold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Canva Sans Bold"/>
              </a:rPr>
              <a:t>here</a:t>
            </a:r>
            <a:endParaRPr lang="de-DE" dirty="0">
              <a:solidFill>
                <a:schemeClr val="bg1"/>
              </a:solidFill>
              <a:latin typeface="Canva Sans Bold"/>
            </a:endParaRPr>
          </a:p>
          <a:p>
            <a:pPr indent="-285750">
              <a:buFont typeface="Arial" panose="020B0604020202020204" pitchFamily="34" charset="0"/>
              <a:buChar char="•"/>
            </a:pPr>
            <a:endParaRPr lang="de-DE" dirty="0">
              <a:solidFill>
                <a:schemeClr val="bg1"/>
              </a:solidFill>
              <a:latin typeface="Canva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387234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Office PowerPoint</Application>
  <PresentationFormat>Benutzerdefiniert</PresentationFormat>
  <Paragraphs>45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Muli Ultra-Bold</vt:lpstr>
      <vt:lpstr>Calibri</vt:lpstr>
      <vt:lpstr>Arial</vt:lpstr>
      <vt:lpstr>Canva Sans Bold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Multi-chapter growth strategy template</dc:title>
  <dc:creator>StrategyPunk.com</dc:creator>
  <cp:lastModifiedBy>Thomas Kriete</cp:lastModifiedBy>
  <cp:revision>8</cp:revision>
  <dcterms:created xsi:type="dcterms:W3CDTF">2006-08-16T00:00:00Z</dcterms:created>
  <dcterms:modified xsi:type="dcterms:W3CDTF">2024-07-24T17:32:07Z</dcterms:modified>
  <dc:identifier>DAFs1ugOQp4</dc:identifier>
</cp:coreProperties>
</file>