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1" r:id="rId2"/>
    <p:sldId id="266" r:id="rId3"/>
    <p:sldId id="268" r:id="rId4"/>
    <p:sldId id="267" r:id="rId5"/>
  </p:sldIdLst>
  <p:sldSz cx="18288000" cy="10287000"/>
  <p:notesSz cx="6858000" cy="9144000"/>
  <p:embeddedFontLst>
    <p:embeddedFont>
      <p:font typeface="Canva Sans Bold" panose="020B0604020202020204" charset="0"/>
      <p:regular r:id="rId6"/>
    </p:embeddedFont>
    <p:embeddedFont>
      <p:font typeface="Muli Ultra-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EAB"/>
    <a:srgbClr val="FCF2BC"/>
    <a:srgbClr val="EA310F"/>
    <a:srgbClr val="F4BC1E"/>
    <a:srgbClr val="ABF021"/>
    <a:srgbClr val="FFFFFF"/>
    <a:srgbClr val="D9D9D9"/>
    <a:srgbClr val="FE4C00"/>
    <a:srgbClr val="306876"/>
    <a:srgbClr val="F49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45" d="100"/>
          <a:sy n="45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Impact Leadership Framework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Comprehensive Guide to Driving Business Growth and Sustainability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50D934C-11D4-3C20-35A9-1D54C0C02661}"/>
              </a:ext>
            </a:extLst>
          </p:cNvPr>
          <p:cNvSpPr txBox="1"/>
          <p:nvPr/>
        </p:nvSpPr>
        <p:spPr>
          <a:xfrm>
            <a:off x="838201" y="2705100"/>
            <a:ext cx="1641475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4800"/>
              </a:spcAft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rgbClr val="000000"/>
                </a:solidFill>
                <a:latin typeface="Canva Sans "/>
              </a:rPr>
              <a:t>An Impact Leadership Strategy is a comprehensive plan designed to align the company’s vision, mission, and values with its strategic objectives to drive sustainable growth.</a:t>
            </a:r>
          </a:p>
          <a:p>
            <a:pPr marL="457200" indent="-457200">
              <a:spcAft>
                <a:spcPts val="4800"/>
              </a:spcAft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rgbClr val="000000"/>
                </a:solidFill>
                <a:latin typeface="Canva Sans "/>
              </a:rPr>
              <a:t>This framework helps organizations achieve long-term success while integrating core financial targets, sustainability, and innovation.</a:t>
            </a:r>
          </a:p>
          <a:p>
            <a:pPr marL="457200" indent="-457200">
              <a:spcAft>
                <a:spcPts val="4800"/>
              </a:spcAft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rgbClr val="000000"/>
                </a:solidFill>
                <a:latin typeface="Canva Sans "/>
              </a:rPr>
              <a:t>It is adaptable to any organization, ensuring strategic alignment with both internal and external stakeholders.</a:t>
            </a:r>
          </a:p>
        </p:txBody>
      </p:sp>
    </p:spTree>
    <p:extLst>
      <p:ext uri="{BB962C8B-B14F-4D97-AF65-F5344CB8AC3E}">
        <p14:creationId xmlns:p14="http://schemas.microsoft.com/office/powerpoint/2010/main" val="248676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Impact Leadership Framework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clear and structured outline for the Impact Leadership Strategy framework 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F318583B-5D48-CC67-B83F-ED643220C0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73562"/>
              </p:ext>
            </p:extLst>
          </p:nvPr>
        </p:nvGraphicFramePr>
        <p:xfrm>
          <a:off x="744022" y="2424920"/>
          <a:ext cx="16508927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7978">
                  <a:extLst>
                    <a:ext uri="{9D8B030D-6E8A-4147-A177-3AD203B41FA5}">
                      <a16:colId xmlns:a16="http://schemas.microsoft.com/office/drawing/2014/main" val="3743188446"/>
                    </a:ext>
                  </a:extLst>
                </a:gridCol>
                <a:gridCol w="12680949">
                  <a:extLst>
                    <a:ext uri="{9D8B030D-6E8A-4147-A177-3AD203B41FA5}">
                      <a16:colId xmlns:a16="http://schemas.microsoft.com/office/drawing/2014/main" val="2501547393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r>
                        <a:rPr sz="3200" dirty="0">
                          <a:latin typeface="Canva Sans "/>
                        </a:rPr>
                        <a:t>Component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3200" dirty="0">
                          <a:latin typeface="Canva Sans "/>
                        </a:rPr>
                        <a:t>Description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68233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sz="3600" b="1" dirty="0">
                          <a:latin typeface="Canva Sans "/>
                        </a:rPr>
                        <a:t>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3200" dirty="0">
                          <a:latin typeface="Canva Sans "/>
                        </a:rPr>
                        <a:t>Overall purpose and long-term goal.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85737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sz="3600" b="1" dirty="0">
                          <a:latin typeface="Canva Sans "/>
                        </a:rPr>
                        <a:t>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3200" dirty="0">
                          <a:latin typeface="Canva Sans "/>
                        </a:rPr>
                        <a:t>Core purpose and operational goals; commitments to customers, employees, and stakeholders.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92222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sz="3600" b="1">
                          <a:latin typeface="Canva Sans "/>
                        </a:rPr>
                        <a:t>Financial Targets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3200" dirty="0">
                          <a:latin typeface="Canva Sans "/>
                        </a:rPr>
                        <a:t>Measurable financial goals to be achieved within a set business cycle.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32749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sz="3600" b="1" dirty="0">
                          <a:latin typeface="Canva Sans "/>
                        </a:rPr>
                        <a:t>Strategic Objectives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3200" dirty="0">
                          <a:latin typeface="Canva Sans "/>
                        </a:rPr>
                        <a:t>Primary objectives focused on driving growth and competitiveness.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53305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sz="3600" b="1" dirty="0">
                          <a:latin typeface="Canva Sans "/>
                        </a:rPr>
                        <a:t>Strategic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3200" dirty="0">
                          <a:latin typeface="Canva Sans "/>
                        </a:rPr>
                        <a:t>Actions and initiatives that will help achieve strategic objectives.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05171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sz="3600" b="1" dirty="0">
                          <a:latin typeface="Canva Sans "/>
                        </a:rPr>
                        <a:t>Sustainability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3200" dirty="0">
                          <a:latin typeface="Canva Sans "/>
                        </a:rPr>
                        <a:t>Commitment to sustainability and its integration into business operations.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30992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sz="3600" b="1" dirty="0">
                          <a:latin typeface="Canva Sans "/>
                        </a:rPr>
                        <a:t>Core Values and Beliefs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3200" dirty="0">
                          <a:latin typeface="Canva Sans "/>
                        </a:rPr>
                        <a:t>Fundamental principles guiding company culture and decision-making.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657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01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Impact Leadership Framework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One-Pager Template (w/ description) 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AFB38E5D-8386-C57B-23F9-3AF968D47CE4}"/>
              </a:ext>
            </a:extLst>
          </p:cNvPr>
          <p:cNvGraphicFramePr>
            <a:graphicFrameLocks noGrp="1"/>
          </p:cNvGraphicFramePr>
          <p:nvPr/>
        </p:nvGraphicFramePr>
        <p:xfrm>
          <a:off x="749338" y="4398300"/>
          <a:ext cx="16503612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1204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5501204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5501204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</a:tblGrid>
              <a:tr h="270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10800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1226"/>
                  </a:ext>
                </a:extLst>
              </a:tr>
              <a:tr h="10800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64581"/>
                  </a:ext>
                </a:extLst>
              </a:tr>
            </a:tbl>
          </a:graphicData>
        </a:graphic>
      </p:graphicFrame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CB395288-16FF-6494-C97E-BA9A04090D9C}"/>
              </a:ext>
            </a:extLst>
          </p:cNvPr>
          <p:cNvSpPr/>
          <p:nvPr/>
        </p:nvSpPr>
        <p:spPr>
          <a:xfrm>
            <a:off x="742081" y="1772234"/>
            <a:ext cx="16402919" cy="260071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6323036-A104-FA0E-C284-9E3526E7839F}"/>
              </a:ext>
            </a:extLst>
          </p:cNvPr>
          <p:cNvSpPr txBox="1"/>
          <p:nvPr/>
        </p:nvSpPr>
        <p:spPr>
          <a:xfrm>
            <a:off x="8274126" y="3321691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Mission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A1FF203-E485-1387-FEC7-B5DE4B42713A}"/>
              </a:ext>
            </a:extLst>
          </p:cNvPr>
          <p:cNvSpPr txBox="1"/>
          <p:nvPr/>
        </p:nvSpPr>
        <p:spPr>
          <a:xfrm>
            <a:off x="1905000" y="4650395"/>
            <a:ext cx="2683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Financial </a:t>
            </a:r>
            <a:r>
              <a:rPr lang="de-DE" sz="2400" dirty="0" err="1">
                <a:solidFill>
                  <a:srgbClr val="000000"/>
                </a:solidFill>
                <a:latin typeface="Canva Sans Bold"/>
              </a:rPr>
              <a:t>targets</a:t>
            </a:r>
            <a:endParaRPr lang="de-DE" sz="24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A512076-3689-7C8C-A702-018969C5A254}"/>
              </a:ext>
            </a:extLst>
          </p:cNvPr>
          <p:cNvSpPr txBox="1"/>
          <p:nvPr/>
        </p:nvSpPr>
        <p:spPr>
          <a:xfrm>
            <a:off x="8387939" y="2250198"/>
            <a:ext cx="1111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Vision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CE923E7-C86D-3CAD-61F8-305F57AA5642}"/>
              </a:ext>
            </a:extLst>
          </p:cNvPr>
          <p:cNvSpPr txBox="1"/>
          <p:nvPr/>
        </p:nvSpPr>
        <p:spPr>
          <a:xfrm>
            <a:off x="7353200" y="4650396"/>
            <a:ext cx="3180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Strategic </a:t>
            </a:r>
            <a:r>
              <a:rPr lang="de-DE" sz="2400" dirty="0" err="1">
                <a:solidFill>
                  <a:srgbClr val="000000"/>
                </a:solidFill>
                <a:latin typeface="Canva Sans Bold"/>
              </a:rPr>
              <a:t>objectives</a:t>
            </a:r>
            <a:endParaRPr lang="de-DE" sz="24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DCF22C8-94D9-A201-7051-7D27559D64D5}"/>
              </a:ext>
            </a:extLst>
          </p:cNvPr>
          <p:cNvSpPr txBox="1"/>
          <p:nvPr/>
        </p:nvSpPr>
        <p:spPr>
          <a:xfrm>
            <a:off x="12982274" y="4681835"/>
            <a:ext cx="3002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Strategic activities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D70CC34-9C96-E980-3C31-829172842961}"/>
              </a:ext>
            </a:extLst>
          </p:cNvPr>
          <p:cNvSpPr txBox="1"/>
          <p:nvPr/>
        </p:nvSpPr>
        <p:spPr>
          <a:xfrm>
            <a:off x="7871668" y="7237195"/>
            <a:ext cx="2258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Sustainability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5BEA76D8-64CD-37D4-63A5-7877D23DE44C}"/>
              </a:ext>
            </a:extLst>
          </p:cNvPr>
          <p:cNvSpPr txBox="1"/>
          <p:nvPr/>
        </p:nvSpPr>
        <p:spPr>
          <a:xfrm>
            <a:off x="7084697" y="8291021"/>
            <a:ext cx="3717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Core Values and Beliefs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64576239-58CB-FFC8-8B63-A5E6FA298093}"/>
              </a:ext>
            </a:extLst>
          </p:cNvPr>
          <p:cNvSpPr txBox="1"/>
          <p:nvPr/>
        </p:nvSpPr>
        <p:spPr>
          <a:xfrm>
            <a:off x="7160775" y="2792968"/>
            <a:ext cx="3565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nva Sans "/>
              </a:rPr>
              <a:t>Overall purpose and long-term goal.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A5E987D-B0C7-CCAC-E424-32DC207256D9}"/>
              </a:ext>
            </a:extLst>
          </p:cNvPr>
          <p:cNvSpPr txBox="1"/>
          <p:nvPr/>
        </p:nvSpPr>
        <p:spPr>
          <a:xfrm>
            <a:off x="4429258" y="3815834"/>
            <a:ext cx="9028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nva Sans "/>
              </a:rPr>
              <a:t>Core purpose and operational goals; commitments to customers, employees, and stakeholders.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1848F2E-1D58-B35C-6BA7-1D439C5180BA}"/>
              </a:ext>
            </a:extLst>
          </p:cNvPr>
          <p:cNvSpPr txBox="1"/>
          <p:nvPr/>
        </p:nvSpPr>
        <p:spPr>
          <a:xfrm>
            <a:off x="694174" y="5113404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i="1" dirty="0">
                <a:latin typeface="Canva Sans "/>
              </a:rPr>
              <a:t>Core Measurable financial goals to be achieved within a set business cycle.</a:t>
            </a:r>
          </a:p>
          <a:p>
            <a:pPr algn="ctr"/>
            <a:endParaRPr lang="en-US" sz="1800" i="1" dirty="0">
              <a:latin typeface="Canva Sans 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5D83375-4BDE-E53D-9639-3EF23D580A7D}"/>
              </a:ext>
            </a:extLst>
          </p:cNvPr>
          <p:cNvSpPr txBox="1"/>
          <p:nvPr/>
        </p:nvSpPr>
        <p:spPr>
          <a:xfrm>
            <a:off x="6390839" y="513457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i="1" dirty="0">
                <a:latin typeface="Canva Sans "/>
              </a:rPr>
              <a:t>Primary objectives focused on driving growth and competitiveness.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76211B0-887C-ADBF-E2FC-93F7FA0ED632}"/>
              </a:ext>
            </a:extLst>
          </p:cNvPr>
          <p:cNvSpPr txBox="1"/>
          <p:nvPr/>
        </p:nvSpPr>
        <p:spPr>
          <a:xfrm>
            <a:off x="11930946" y="513457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i="1" dirty="0">
                <a:latin typeface="Canva Sans "/>
              </a:rPr>
              <a:t>Actions and initiatives that will help achieve strategic objectives.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BEB24EF-DD87-706F-B2EF-6958CECB9B5C}"/>
              </a:ext>
            </a:extLst>
          </p:cNvPr>
          <p:cNvSpPr txBox="1"/>
          <p:nvPr/>
        </p:nvSpPr>
        <p:spPr>
          <a:xfrm>
            <a:off x="5461424" y="7667470"/>
            <a:ext cx="7079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nva Sans "/>
              </a:rPr>
              <a:t>Commitment to sustainability and its integration into business operations.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1830DE4-B92C-AC8C-5329-B548CBE6A2CD}"/>
              </a:ext>
            </a:extLst>
          </p:cNvPr>
          <p:cNvSpPr txBox="1"/>
          <p:nvPr/>
        </p:nvSpPr>
        <p:spPr>
          <a:xfrm>
            <a:off x="5619481" y="8715557"/>
            <a:ext cx="6763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nva Sans "/>
              </a:rPr>
              <a:t>Fundamental principles guiding company culture and decision-making.</a:t>
            </a:r>
          </a:p>
        </p:txBody>
      </p:sp>
    </p:spTree>
    <p:extLst>
      <p:ext uri="{BB962C8B-B14F-4D97-AF65-F5344CB8AC3E}">
        <p14:creationId xmlns:p14="http://schemas.microsoft.com/office/powerpoint/2010/main" val="905090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Impact Leadership Framework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One-Pager Template 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AFB38E5D-8386-C57B-23F9-3AF968D47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072001"/>
              </p:ext>
            </p:extLst>
          </p:nvPr>
        </p:nvGraphicFramePr>
        <p:xfrm>
          <a:off x="749338" y="4398300"/>
          <a:ext cx="16503612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1204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5501204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5501204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</a:tblGrid>
              <a:tr h="270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10800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1226"/>
                  </a:ext>
                </a:extLst>
              </a:tr>
              <a:tr h="10800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80233"/>
                        </a:solidFill>
                        <a:effectLst/>
                        <a:uLnTx/>
                        <a:uFillTx/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64581"/>
                  </a:ext>
                </a:extLst>
              </a:tr>
            </a:tbl>
          </a:graphicData>
        </a:graphic>
      </p:graphicFrame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CB395288-16FF-6494-C97E-BA9A04090D9C}"/>
              </a:ext>
            </a:extLst>
          </p:cNvPr>
          <p:cNvSpPr/>
          <p:nvPr/>
        </p:nvSpPr>
        <p:spPr>
          <a:xfrm>
            <a:off x="742081" y="1772234"/>
            <a:ext cx="16402919" cy="260071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6323036-A104-FA0E-C284-9E3526E7839F}"/>
              </a:ext>
            </a:extLst>
          </p:cNvPr>
          <p:cNvSpPr txBox="1"/>
          <p:nvPr/>
        </p:nvSpPr>
        <p:spPr>
          <a:xfrm>
            <a:off x="8274126" y="3321691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Mission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A1FF203-E485-1387-FEC7-B5DE4B42713A}"/>
              </a:ext>
            </a:extLst>
          </p:cNvPr>
          <p:cNvSpPr txBox="1"/>
          <p:nvPr/>
        </p:nvSpPr>
        <p:spPr>
          <a:xfrm>
            <a:off x="1905000" y="4650395"/>
            <a:ext cx="2683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Financial </a:t>
            </a:r>
            <a:r>
              <a:rPr lang="de-DE" sz="2400" dirty="0" err="1">
                <a:solidFill>
                  <a:srgbClr val="000000"/>
                </a:solidFill>
                <a:latin typeface="Canva Sans Bold"/>
              </a:rPr>
              <a:t>targets</a:t>
            </a:r>
            <a:endParaRPr lang="de-DE" sz="24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A512076-3689-7C8C-A702-018969C5A254}"/>
              </a:ext>
            </a:extLst>
          </p:cNvPr>
          <p:cNvSpPr txBox="1"/>
          <p:nvPr/>
        </p:nvSpPr>
        <p:spPr>
          <a:xfrm>
            <a:off x="8387939" y="2250198"/>
            <a:ext cx="1111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Vision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CE923E7-C86D-3CAD-61F8-305F57AA5642}"/>
              </a:ext>
            </a:extLst>
          </p:cNvPr>
          <p:cNvSpPr txBox="1"/>
          <p:nvPr/>
        </p:nvSpPr>
        <p:spPr>
          <a:xfrm>
            <a:off x="7353200" y="4650396"/>
            <a:ext cx="3180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Strategic </a:t>
            </a:r>
            <a:r>
              <a:rPr lang="de-DE" sz="2400" dirty="0" err="1">
                <a:solidFill>
                  <a:srgbClr val="000000"/>
                </a:solidFill>
                <a:latin typeface="Canva Sans Bold"/>
              </a:rPr>
              <a:t>objectives</a:t>
            </a:r>
            <a:endParaRPr lang="de-DE" sz="24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DCF22C8-94D9-A201-7051-7D27559D64D5}"/>
              </a:ext>
            </a:extLst>
          </p:cNvPr>
          <p:cNvSpPr txBox="1"/>
          <p:nvPr/>
        </p:nvSpPr>
        <p:spPr>
          <a:xfrm>
            <a:off x="12982274" y="4681835"/>
            <a:ext cx="3002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Strategic activities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D70CC34-9C96-E980-3C31-829172842961}"/>
              </a:ext>
            </a:extLst>
          </p:cNvPr>
          <p:cNvSpPr txBox="1"/>
          <p:nvPr/>
        </p:nvSpPr>
        <p:spPr>
          <a:xfrm>
            <a:off x="7871668" y="7237195"/>
            <a:ext cx="2258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Sustainability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5BEA76D8-64CD-37D4-63A5-7877D23DE44C}"/>
              </a:ext>
            </a:extLst>
          </p:cNvPr>
          <p:cNvSpPr txBox="1"/>
          <p:nvPr/>
        </p:nvSpPr>
        <p:spPr>
          <a:xfrm>
            <a:off x="7084697" y="8291021"/>
            <a:ext cx="3717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  <a:latin typeface="Canva Sans Bold"/>
              </a:rPr>
              <a:t>Core Values and Beliefs</a:t>
            </a:r>
          </a:p>
        </p:txBody>
      </p:sp>
    </p:spTree>
    <p:extLst>
      <p:ext uri="{BB962C8B-B14F-4D97-AF65-F5344CB8AC3E}">
        <p14:creationId xmlns:p14="http://schemas.microsoft.com/office/powerpoint/2010/main" val="477622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Benutzerdefiniert</PresentationFormat>
  <Paragraphs>52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Muli Ultra-Bold</vt:lpstr>
      <vt:lpstr>Wingdings</vt:lpstr>
      <vt:lpstr>Canva Sans Bold</vt:lpstr>
      <vt:lpstr>Arial</vt:lpstr>
      <vt:lpstr>Calibri</vt:lpstr>
      <vt:lpstr>Canva Sans 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Impact Leadership Template</dc:title>
  <dc:creator>StrategyPunk.com</dc:creator>
  <cp:lastModifiedBy>Thomas Kriete</cp:lastModifiedBy>
  <cp:revision>9</cp:revision>
  <dcterms:created xsi:type="dcterms:W3CDTF">2006-08-16T00:00:00Z</dcterms:created>
  <dcterms:modified xsi:type="dcterms:W3CDTF">2024-09-27T18:59:16Z</dcterms:modified>
  <dc:identifier>DAFs1ugOQp4</dc:identifier>
</cp:coreProperties>
</file>