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7" r:id="rId2"/>
  </p:sldIdLst>
  <p:sldSz cx="18288000" cy="10287000"/>
  <p:notesSz cx="6858000" cy="9144000"/>
  <p:embeddedFontLst>
    <p:embeddedFont>
      <p:font typeface="Canva Sans Bold" panose="020B0604020202020204" charset="0"/>
      <p:regular r:id="rId3"/>
    </p:embeddedFont>
    <p:embeddedFont>
      <p:font typeface="Muli Ultra-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392F"/>
    <a:srgbClr val="F29B26"/>
    <a:srgbClr val="9BBB5C"/>
    <a:srgbClr val="1EA185"/>
    <a:srgbClr val="1F497D"/>
    <a:srgbClr val="4E4E4E"/>
    <a:srgbClr val="EEFEAB"/>
    <a:srgbClr val="FCF2BC"/>
    <a:srgbClr val="EA310F"/>
    <a:srgbClr val="F4B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CAB55-F6E3-4660-4E84-4E3DD5C39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6A3D3B05-655B-C295-9EC2-FE1ABE3E12E5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Three Phases of the Innovation Cycle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9BA2939A-D014-28D1-003A-7F299D9F0EF0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Mastering the three fundamental phases of the innovation: Strategize, Create, and Scale.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B7E7BF7A-B92C-535C-4BB3-524C10BC5870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03EF729F-103D-D648-33A6-821767F75332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0EE835F2-4A90-7441-8919-0BE4B88700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501825"/>
              </p:ext>
            </p:extLst>
          </p:nvPr>
        </p:nvGraphicFramePr>
        <p:xfrm>
          <a:off x="775818" y="2247900"/>
          <a:ext cx="16736364" cy="7332590"/>
        </p:xfrm>
        <a:graphic>
          <a:graphicData uri="http://schemas.openxmlformats.org/drawingml/2006/table">
            <a:tbl>
              <a:tblPr/>
              <a:tblGrid>
                <a:gridCol w="5578788">
                  <a:extLst>
                    <a:ext uri="{9D8B030D-6E8A-4147-A177-3AD203B41FA5}">
                      <a16:colId xmlns:a16="http://schemas.microsoft.com/office/drawing/2014/main" val="1683414897"/>
                    </a:ext>
                  </a:extLst>
                </a:gridCol>
                <a:gridCol w="5578788">
                  <a:extLst>
                    <a:ext uri="{9D8B030D-6E8A-4147-A177-3AD203B41FA5}">
                      <a16:colId xmlns:a16="http://schemas.microsoft.com/office/drawing/2014/main" val="1539643699"/>
                    </a:ext>
                  </a:extLst>
                </a:gridCol>
                <a:gridCol w="5578788">
                  <a:extLst>
                    <a:ext uri="{9D8B030D-6E8A-4147-A177-3AD203B41FA5}">
                      <a16:colId xmlns:a16="http://schemas.microsoft.com/office/drawing/2014/main" val="808678447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/>
                        <a:t>Strategize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/>
                        <a:t>Create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/>
                        <a:t>Scale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39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08888"/>
                  </a:ext>
                </a:extLst>
              </a:tr>
              <a:tr h="1021451">
                <a:tc>
                  <a:txBody>
                    <a:bodyPr/>
                    <a:lstStyle/>
                    <a:p>
                      <a:r>
                        <a:rPr lang="en-US" sz="2400" b="1" dirty="0"/>
                        <a:t>Definition:</a:t>
                      </a:r>
                      <a:r>
                        <a:rPr lang="en-US" sz="2400" dirty="0"/>
                        <a:t> Setting strategic foundation and aligning innovation with business goals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Definition:</a:t>
                      </a:r>
                      <a:r>
                        <a:rPr lang="en-US" sz="2400" dirty="0"/>
                        <a:t> Generating, testing, and refining new ideas and solutions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Definition:</a:t>
                      </a:r>
                      <a:r>
                        <a:rPr lang="en-US" sz="2400" dirty="0"/>
                        <a:t> Transforming validated innovations into market-ready solutions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830980"/>
                  </a:ext>
                </a:extLst>
              </a:tr>
              <a:tr h="548711">
                <a:tc>
                  <a:txBody>
                    <a:bodyPr/>
                    <a:lstStyle/>
                    <a:p>
                      <a:r>
                        <a:rPr lang="de-DE" sz="2400" b="1" dirty="0"/>
                        <a:t>Key </a:t>
                      </a:r>
                      <a:r>
                        <a:rPr lang="de-DE" sz="2400" b="1" dirty="0" err="1"/>
                        <a:t>Activities</a:t>
                      </a:r>
                      <a:r>
                        <a:rPr lang="de-DE" sz="2400" b="1" dirty="0"/>
                        <a:t>: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Key </a:t>
                      </a:r>
                      <a:r>
                        <a:rPr lang="de-DE" sz="2400" b="1" dirty="0" err="1"/>
                        <a:t>Activities</a:t>
                      </a:r>
                      <a:r>
                        <a:rPr lang="de-DE" sz="2400" b="1" dirty="0"/>
                        <a:t>: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Key </a:t>
                      </a:r>
                      <a:r>
                        <a:rPr lang="de-DE" sz="2400" b="1" dirty="0" err="1"/>
                        <a:t>Activities</a:t>
                      </a:r>
                      <a:r>
                        <a:rPr lang="de-DE" sz="2400" b="1" dirty="0"/>
                        <a:t>: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050625"/>
                  </a:ext>
                </a:extLst>
              </a:tr>
              <a:tr h="1021451">
                <a:tc>
                  <a:txBody>
                    <a:bodyPr/>
                    <a:lstStyle/>
                    <a:p>
                      <a:pPr marL="182563" indent="-182563"/>
                      <a:r>
                        <a:rPr lang="en-US" sz="2400" dirty="0"/>
                        <a:t>•Defining innovation objectives and ambitions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/>
                        <a:t>• Brainstorming and concept development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/>
                        <a:t>• Establishing scalable production/delivery processes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1786225"/>
                  </a:ext>
                </a:extLst>
              </a:tr>
              <a:tr h="548711">
                <a:tc>
                  <a:txBody>
                    <a:bodyPr/>
                    <a:lstStyle/>
                    <a:p>
                      <a:r>
                        <a:rPr lang="de-DE" sz="2400" dirty="0"/>
                        <a:t>• </a:t>
                      </a:r>
                      <a:r>
                        <a:rPr lang="de-DE" sz="2400" dirty="0" err="1"/>
                        <a:t>Identifying</a:t>
                      </a:r>
                      <a:r>
                        <a:rPr lang="de-DE" sz="2400" dirty="0"/>
                        <a:t> promising </a:t>
                      </a:r>
                      <a:r>
                        <a:rPr lang="de-DE" sz="2400" dirty="0" err="1"/>
                        <a:t>innovation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domains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• Building and </a:t>
                      </a:r>
                      <a:r>
                        <a:rPr lang="de-DE" sz="2400" dirty="0" err="1"/>
                        <a:t>testing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prototypes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/>
                        <a:t>• Developing go-to-market strategies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4794618"/>
                  </a:ext>
                </a:extLst>
              </a:tr>
              <a:tr h="548711">
                <a:tc>
                  <a:txBody>
                    <a:bodyPr/>
                    <a:lstStyle/>
                    <a:p>
                      <a:r>
                        <a:rPr lang="de-DE" sz="2400" dirty="0"/>
                        <a:t>• </a:t>
                      </a:r>
                      <a:r>
                        <a:rPr lang="de-DE" sz="2400" dirty="0" err="1"/>
                        <a:t>Creating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resource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allocation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framework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• Gathering </a:t>
                      </a:r>
                      <a:r>
                        <a:rPr lang="de-DE" sz="2400" dirty="0" err="1"/>
                        <a:t>user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feedback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/>
                        <a:t>• Setting up distribution channels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454706"/>
                  </a:ext>
                </a:extLst>
              </a:tr>
              <a:tr h="548711">
                <a:tc>
                  <a:txBody>
                    <a:bodyPr/>
                    <a:lstStyle/>
                    <a:p>
                      <a:r>
                        <a:rPr lang="de-DE" sz="2400" dirty="0"/>
                        <a:t>• </a:t>
                      </a:r>
                      <a:r>
                        <a:rPr lang="de-DE" sz="2400" dirty="0" err="1"/>
                        <a:t>Establishing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innovation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portfolio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structure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• Iterative design </a:t>
                      </a:r>
                      <a:r>
                        <a:rPr lang="de-DE" sz="2400" dirty="0" err="1"/>
                        <a:t>refinement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• </a:t>
                      </a:r>
                      <a:r>
                        <a:rPr lang="de-DE" sz="2400" dirty="0" err="1"/>
                        <a:t>Implementing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marketing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plans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7034720"/>
                  </a:ext>
                </a:extLst>
              </a:tr>
              <a:tr h="548711">
                <a:tc>
                  <a:txBody>
                    <a:bodyPr/>
                    <a:lstStyle/>
                    <a:p>
                      <a:r>
                        <a:rPr lang="de-DE" sz="2400" b="1" dirty="0" err="1"/>
                        <a:t>Success</a:t>
                      </a:r>
                      <a:r>
                        <a:rPr lang="de-DE" sz="2400" b="1" dirty="0"/>
                        <a:t> </a:t>
                      </a:r>
                      <a:r>
                        <a:rPr lang="de-DE" sz="2400" b="1" dirty="0" err="1"/>
                        <a:t>Factors</a:t>
                      </a:r>
                      <a:r>
                        <a:rPr lang="de-DE" sz="2400" b="1" dirty="0"/>
                        <a:t>: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 err="1"/>
                        <a:t>Success</a:t>
                      </a:r>
                      <a:r>
                        <a:rPr lang="de-DE" sz="2400" b="1" dirty="0"/>
                        <a:t> </a:t>
                      </a:r>
                      <a:r>
                        <a:rPr lang="de-DE" sz="2400" b="1" dirty="0" err="1"/>
                        <a:t>Factors</a:t>
                      </a:r>
                      <a:r>
                        <a:rPr lang="de-DE" sz="2400" b="1" dirty="0"/>
                        <a:t>: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 err="1"/>
                        <a:t>Success</a:t>
                      </a:r>
                      <a:r>
                        <a:rPr lang="de-DE" sz="2400" b="1" dirty="0"/>
                        <a:t> </a:t>
                      </a:r>
                      <a:r>
                        <a:rPr lang="de-DE" sz="2400" b="1" dirty="0" err="1"/>
                        <a:t>Factors</a:t>
                      </a:r>
                      <a:r>
                        <a:rPr lang="de-DE" sz="2400" b="1" dirty="0"/>
                        <a:t>: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395712"/>
                  </a:ext>
                </a:extLst>
              </a:tr>
              <a:tr h="548711">
                <a:tc>
                  <a:txBody>
                    <a:bodyPr/>
                    <a:lstStyle/>
                    <a:p>
                      <a:r>
                        <a:rPr lang="en-US" sz="2400" dirty="0"/>
                        <a:t>• Clear alignment with business strategy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• Strong </a:t>
                      </a:r>
                      <a:r>
                        <a:rPr lang="de-DE" sz="2400" dirty="0" err="1"/>
                        <a:t>ideation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processes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• </a:t>
                      </a:r>
                      <a:r>
                        <a:rPr lang="de-DE" sz="2400" dirty="0" err="1"/>
                        <a:t>Efficient</a:t>
                      </a:r>
                      <a:r>
                        <a:rPr lang="de-DE" sz="2400" dirty="0"/>
                        <a:t> operational </a:t>
                      </a:r>
                      <a:r>
                        <a:rPr lang="de-DE" sz="2400" dirty="0" err="1"/>
                        <a:t>systems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3091497"/>
                  </a:ext>
                </a:extLst>
              </a:tr>
              <a:tr h="548711">
                <a:tc>
                  <a:txBody>
                    <a:bodyPr/>
                    <a:lstStyle/>
                    <a:p>
                      <a:r>
                        <a:rPr lang="de-DE" sz="2400" dirty="0"/>
                        <a:t>• Well-</a:t>
                      </a:r>
                      <a:r>
                        <a:rPr lang="de-DE" sz="2400" dirty="0" err="1"/>
                        <a:t>defined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objectives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/>
                        <a:t>• Rapid prototyping capabilities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• </a:t>
                      </a:r>
                      <a:r>
                        <a:rPr lang="de-DE" sz="2400" dirty="0" err="1"/>
                        <a:t>Effective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commercialization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547366"/>
                  </a:ext>
                </a:extLst>
              </a:tr>
              <a:tr h="548711">
                <a:tc>
                  <a:txBody>
                    <a:bodyPr/>
                    <a:lstStyle/>
                    <a:p>
                      <a:r>
                        <a:rPr lang="de-DE" sz="2400"/>
                        <a:t>• Balanced portfolio approach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/>
                        <a:t>• User-centered design focus</a:t>
                      </a:r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• </a:t>
                      </a:r>
                      <a:r>
                        <a:rPr lang="de-DE" sz="2400" dirty="0" err="1"/>
                        <a:t>Continuous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monitoring</a:t>
                      </a:r>
                      <a:r>
                        <a:rPr lang="de-DE" sz="2400" dirty="0"/>
                        <a:t> and </a:t>
                      </a:r>
                      <a:r>
                        <a:rPr lang="de-DE" sz="2400" dirty="0" err="1"/>
                        <a:t>optimization</a:t>
                      </a:r>
                      <a:endParaRPr lang="de-DE" sz="2400" dirty="0"/>
                    </a:p>
                  </a:txBody>
                  <a:tcPr marL="58779" marR="58779" marT="29389" marB="293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739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36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Benutzerdefiniert</PresentationFormat>
  <Paragraphs>36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Muli Ultra-Bold</vt:lpstr>
      <vt:lpstr>Arial</vt:lpstr>
      <vt:lpstr>Calibri</vt:lpstr>
      <vt:lpstr>Canva Sans Bold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- 5 Phases of Innovation</dc:title>
  <dc:creator>StrategyPunk.com</dc:creator>
  <cp:lastModifiedBy>Thomas Kriete</cp:lastModifiedBy>
  <cp:revision>17</cp:revision>
  <dcterms:created xsi:type="dcterms:W3CDTF">2006-08-16T00:00:00Z</dcterms:created>
  <dcterms:modified xsi:type="dcterms:W3CDTF">2024-10-06T13:43:05Z</dcterms:modified>
  <dc:identifier>DAFs1ugOQp4</dc:identifier>
</cp:coreProperties>
</file>