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7" r:id="rId2"/>
    <p:sldId id="270" r:id="rId3"/>
    <p:sldId id="272" r:id="rId4"/>
    <p:sldId id="273" r:id="rId5"/>
    <p:sldId id="274" r:id="rId6"/>
    <p:sldId id="275" r:id="rId7"/>
    <p:sldId id="276" r:id="rId8"/>
    <p:sldId id="271" r:id="rId9"/>
  </p:sldIdLst>
  <p:sldSz cx="18288000" cy="10287000"/>
  <p:notesSz cx="6858000" cy="9144000"/>
  <p:embeddedFontLst>
    <p:embeddedFont>
      <p:font typeface="Arial Narrow" panose="020B0606020202030204" pitchFamily="34" charset="0"/>
      <p:regular r:id="rId10"/>
      <p:bold r:id="rId11"/>
      <p:italic r:id="rId12"/>
      <p:boldItalic r:id="rId13"/>
    </p:embeddedFont>
    <p:embeddedFont>
      <p:font typeface="Canva Sans Bold" panose="020B0604020202020204" charset="0"/>
      <p:regular r:id="rId14"/>
    </p:embeddedFont>
    <p:embeddedFont>
      <p:font typeface="Muli Ultra-Bold" panose="020B0604020202020204" charset="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C"/>
    <a:srgbClr val="1EA185"/>
    <a:srgbClr val="1F497D"/>
    <a:srgbClr val="BD392F"/>
    <a:srgbClr val="F29B26"/>
    <a:srgbClr val="4E4E4E"/>
    <a:srgbClr val="EEFEAB"/>
    <a:srgbClr val="FCF2BC"/>
    <a:srgbClr val="EA310F"/>
    <a:srgbClr val="F4BC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8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5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CAB55-F6E3-4660-4E84-4E3DD5C39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6A3D3B05-655B-C295-9EC2-FE1ABE3E12E5}"/>
              </a:ext>
            </a:extLst>
          </p:cNvPr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5 Steps to Develop a Growth Strategy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9BA2939A-D014-28D1-003A-7F299D9F0EF0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From Objective to Implementation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B7E7BF7A-B92C-535C-4BB3-524C10BC5870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03EF729F-103D-D648-33A6-821767F75332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CBCB63A-5733-6052-0C80-DD66E98EC7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262174"/>
              </p:ext>
            </p:extLst>
          </p:nvPr>
        </p:nvGraphicFramePr>
        <p:xfrm>
          <a:off x="782358" y="2055089"/>
          <a:ext cx="16702720" cy="72032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40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0544">
                  <a:extLst>
                    <a:ext uri="{9D8B030D-6E8A-4147-A177-3AD203B41FA5}">
                      <a16:colId xmlns:a16="http://schemas.microsoft.com/office/drawing/2014/main" val="3024379545"/>
                    </a:ext>
                  </a:extLst>
                </a:gridCol>
                <a:gridCol w="3340544">
                  <a:extLst>
                    <a:ext uri="{9D8B030D-6E8A-4147-A177-3AD203B41FA5}">
                      <a16:colId xmlns:a16="http://schemas.microsoft.com/office/drawing/2014/main" val="3845153424"/>
                    </a:ext>
                  </a:extLst>
                </a:gridCol>
                <a:gridCol w="3340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05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0333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Set 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24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Clear Objectives</a:t>
                      </a:r>
                    </a:p>
                  </a:txBody>
                  <a:tcPr marL="137162" marR="137162" marT="68580" marB="162000" anchor="b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A18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Assess 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24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Current Position</a:t>
                      </a:r>
                    </a:p>
                  </a:txBody>
                  <a:tcPr marL="137162" marR="137162" marT="68580" marB="162000" anchor="b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Market 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24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Analysis</a:t>
                      </a:r>
                    </a:p>
                  </a:txBody>
                  <a:tcPr marL="137162" marR="137162" marT="68580" marB="162000" anchor="b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9B2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Determine 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24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Growth Strategy</a:t>
                      </a:r>
                    </a:p>
                  </a:txBody>
                  <a:tcPr marL="137162" marR="137162" marT="68580" marB="162000" anchor="b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392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Implementation</a:t>
                      </a:r>
                    </a:p>
                  </a:txBody>
                  <a:tcPr marL="137162" marR="137162" marT="68580" marB="162000" anchor="b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9872">
                <a:tc>
                  <a:txBody>
                    <a:bodyPr/>
                    <a:lstStyle/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elitr</a:t>
                      </a: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ipsum dolor sit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elitr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ipsum dolor sit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elitr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endParaRPr lang="en-US" sz="2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137162" marR="137162" marT="216000" marB="68580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elitr</a:t>
                      </a: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ipsum dolor sit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elitr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elitr</a:t>
                      </a: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ipsum dolor sit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elitr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37162" marR="137162" marT="216000" marB="68580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elitr</a:t>
                      </a: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ipsum dolor sit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elitr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elitr</a:t>
                      </a:r>
                    </a:p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endParaRPr lang="de-DE" sz="200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37162" marR="137162" marT="216000" marB="68580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elitr</a:t>
                      </a: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ipsum dolor sit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elitr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elitr</a:t>
                      </a: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ipsum dolor sit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elitr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37162" marR="137162" marT="216000" marB="68580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elitr</a:t>
                      </a: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ipsum dolor sit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elitr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elitr</a:t>
                      </a:r>
                    </a:p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37162" marR="137162" marT="216000" marB="68580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" name="Grafik 1">
            <a:extLst>
              <a:ext uri="{FF2B5EF4-FFF2-40B4-BE49-F238E27FC236}">
                <a16:creationId xmlns:a16="http://schemas.microsoft.com/office/drawing/2014/main" id="{4D1BFBF0-7EE7-BE72-83C0-820334E74C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57400" y="2242522"/>
            <a:ext cx="828000" cy="82800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79D7A92C-D27D-7D4E-8FDE-05B6BD626CB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10200" y="2242522"/>
            <a:ext cx="828000" cy="82800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AB4B754C-F14D-7DD3-65D9-CB7AAE5E2B9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688920" y="2242522"/>
            <a:ext cx="910159" cy="910159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D216A0B7-6D69-2795-983E-3FA5040B7EE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2036623" y="2242522"/>
            <a:ext cx="872800" cy="8728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19FF4D47-FFDC-F17B-5F4B-D1FADE699BA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5397502" y="2242522"/>
            <a:ext cx="910159" cy="910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364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890DE-74A5-9C43-FE18-3956D9FB9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B172C85D-4936-F5C6-F450-4D3516B3F8FD}"/>
              </a:ext>
            </a:extLst>
          </p:cNvPr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5 Steps to Develop a Growth Strategy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B29C881D-7A69-8CC2-F58A-F196A1B8D90F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From Objective to Implementation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5C1543B2-2A03-9B7F-A4FC-EA9E859FC776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1CC38C03-7566-7E69-0C9C-24DF53E74B0B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72A7EBF-BA06-1FD4-99EF-2279B6B585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616452"/>
              </p:ext>
            </p:extLst>
          </p:nvPr>
        </p:nvGraphicFramePr>
        <p:xfrm>
          <a:off x="782358" y="2055089"/>
          <a:ext cx="16702720" cy="72032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40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0544">
                  <a:extLst>
                    <a:ext uri="{9D8B030D-6E8A-4147-A177-3AD203B41FA5}">
                      <a16:colId xmlns:a16="http://schemas.microsoft.com/office/drawing/2014/main" val="3024379545"/>
                    </a:ext>
                  </a:extLst>
                </a:gridCol>
                <a:gridCol w="3340544">
                  <a:extLst>
                    <a:ext uri="{9D8B030D-6E8A-4147-A177-3AD203B41FA5}">
                      <a16:colId xmlns:a16="http://schemas.microsoft.com/office/drawing/2014/main" val="3845153424"/>
                    </a:ext>
                  </a:extLst>
                </a:gridCol>
                <a:gridCol w="3340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05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0333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Set 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32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Clear Objectives</a:t>
                      </a:r>
                    </a:p>
                  </a:txBody>
                  <a:tcPr marL="137162" marR="137162" marT="68580" marB="162000" anchor="ctr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A18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Assess 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32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Current Position</a:t>
                      </a:r>
                    </a:p>
                  </a:txBody>
                  <a:tcPr marL="137162" marR="137162" marT="68580" marB="162000" anchor="ctr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Market 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32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Analysis</a:t>
                      </a:r>
                    </a:p>
                  </a:txBody>
                  <a:tcPr marL="137162" marR="137162" marT="68580" marB="162000" anchor="ctr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9B2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Determine 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32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Growth Strategy</a:t>
                      </a:r>
                    </a:p>
                  </a:txBody>
                  <a:tcPr marL="137162" marR="137162" marT="68580" marB="162000" anchor="ctr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392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Implementation</a:t>
                      </a:r>
                    </a:p>
                  </a:txBody>
                  <a:tcPr marL="137162" marR="137162" marT="68580" marB="162000" anchor="ctr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9872">
                <a:tc>
                  <a:txBody>
                    <a:bodyPr/>
                    <a:lstStyle/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elitr</a:t>
                      </a: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ipsum dolor sit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elitr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ipsum dolor sit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elitr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endParaRPr lang="en-US" sz="2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137162" marR="137162" marT="216000" marB="68580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elitr</a:t>
                      </a: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ipsum dolor sit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elitr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elitr</a:t>
                      </a: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ipsum dolor sit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elitr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37162" marR="137162" marT="216000" marB="68580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elitr</a:t>
                      </a: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ipsum dolor sit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elitr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elitr</a:t>
                      </a:r>
                    </a:p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endParaRPr lang="de-DE" sz="200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37162" marR="137162" marT="216000" marB="68580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elitr</a:t>
                      </a: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ipsum dolor sit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elitr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elitr</a:t>
                      </a: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ipsum dolor sit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elitr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37162" marR="137162" marT="216000" marB="68580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elitr</a:t>
                      </a: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ipsum dolor sit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elitr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marL="182563" indent="-182563" algn="l"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Lorem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consetetur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0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sadipscing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elitr</a:t>
                      </a:r>
                    </a:p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37162" marR="137162" marT="216000" marB="68580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4223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02B708-7030-5D6D-3DB7-56153ED11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027F0E61-BA19-B393-503E-33675DA7DB38}"/>
              </a:ext>
            </a:extLst>
          </p:cNvPr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5 Steps to Develop a Growth Strategy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6122EB61-EB15-6868-AE6A-946902302EB6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From Objective to Implementation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BF8EF05C-C4D9-7662-21E9-FF161AA586DE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8AFAFB1F-C7DC-F105-0AE6-0F1F36A66AF9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2D13305-001D-C690-2630-93BD4E4C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700366"/>
              </p:ext>
            </p:extLst>
          </p:nvPr>
        </p:nvGraphicFramePr>
        <p:xfrm>
          <a:off x="762000" y="2095500"/>
          <a:ext cx="16723076" cy="75959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723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20000">
                <a:tc>
                  <a:txBody>
                    <a:bodyPr/>
                    <a:lstStyle/>
                    <a:p>
                      <a:pPr marL="2236788" indent="0" algn="l" defTabSz="914400" rtl="0" eaLnBrk="1" latinLnBrk="0" hangingPunct="1"/>
                      <a:r>
                        <a:rPr lang="en-US" sz="44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Set Clear Objectives</a:t>
                      </a:r>
                    </a:p>
                  </a:txBody>
                  <a:tcPr marL="137162" marR="137162" marT="68580" marB="162000" anchor="ctr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A1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9175">
                <a:tc>
                  <a:txBody>
                    <a:bodyPr/>
                    <a:lstStyle/>
                    <a:p>
                      <a:pPr marL="365125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Introduction: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You wouldn't start a road trip without knowing where you're going. The same applies to your business growth.</a:t>
                      </a:r>
                    </a:p>
                    <a:p>
                      <a:pPr marL="365125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Key Question: 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What do we want to achieve?</a:t>
                      </a:r>
                    </a:p>
                    <a:p>
                      <a:pPr marL="365125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Examples of Objectives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822325" lvl="1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Double your revenue in 18 months</a:t>
                      </a:r>
                    </a:p>
                    <a:p>
                      <a:pPr marL="822325" lvl="1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Expand into three new markets</a:t>
                      </a:r>
                    </a:p>
                    <a:p>
                      <a:pPr marL="822325" lvl="1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Launch two new product lines</a:t>
                      </a:r>
                    </a:p>
                    <a:p>
                      <a:pPr marL="822325" lvl="1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Increase your customer base by 50%</a:t>
                      </a:r>
                    </a:p>
                    <a:p>
                      <a:pPr marL="365125" lvl="0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Reminder: 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Make it specific, measurable, and realistic.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37162" marR="137162" marT="360000" marB="68580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8" name="Grafik 7">
            <a:extLst>
              <a:ext uri="{FF2B5EF4-FFF2-40B4-BE49-F238E27FC236}">
                <a16:creationId xmlns:a16="http://schemas.microsoft.com/office/drawing/2014/main" id="{C251E0FD-0B97-BD03-283B-6936BD48CF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24000" y="238710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323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258F57-3161-82EB-F283-BD7A363F2A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5AA73D50-6119-FA11-5A8C-A26C92353BE0}"/>
              </a:ext>
            </a:extLst>
          </p:cNvPr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5 Steps to Develop a Growth Strategy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F5F173C0-BEEC-9C7C-2045-738E22D005DF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From Objective to Implementation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463223A1-1BD7-8177-E80E-2A86A08B9021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BCB509C7-0B0B-FAC9-2EB4-C0DFE009B834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8D128C04-E92A-E11C-07B3-F34D432826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328096"/>
              </p:ext>
            </p:extLst>
          </p:nvPr>
        </p:nvGraphicFramePr>
        <p:xfrm>
          <a:off x="762000" y="2095500"/>
          <a:ext cx="16723076" cy="73991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723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20000">
                <a:tc>
                  <a:txBody>
                    <a:bodyPr/>
                    <a:lstStyle/>
                    <a:p>
                      <a:pPr marL="2236788" indent="0" algn="l" defTabSz="914400" rtl="0" eaLnBrk="1" latinLnBrk="0" hangingPunct="1"/>
                      <a:r>
                        <a:rPr lang="en-US" sz="44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Assess Current Position</a:t>
                      </a:r>
                    </a:p>
                  </a:txBody>
                  <a:tcPr marL="137162" marR="137162" marT="68580" marB="162000" anchor="ctr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9175">
                <a:tc>
                  <a:txBody>
                    <a:bodyPr/>
                    <a:lstStyle/>
                    <a:p>
                      <a:pPr marL="365125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Introduction: </a:t>
                      </a: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Before you can move forward, you need to know exactly where you are.</a:t>
                      </a:r>
                    </a:p>
                    <a:p>
                      <a:pPr marL="365125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Key Questions:</a:t>
                      </a:r>
                    </a:p>
                    <a:p>
                      <a:pPr marL="822325" lvl="1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What makes us different from our competitors?</a:t>
                      </a:r>
                    </a:p>
                    <a:p>
                      <a:pPr marL="822325" lvl="1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Where do we excel, and where do we fall short?</a:t>
                      </a:r>
                    </a:p>
                    <a:p>
                      <a:pPr marL="822325" lvl="1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Do we have enough resources to grow?</a:t>
                      </a:r>
                    </a:p>
                    <a:p>
                      <a:pPr marL="822325" lvl="1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How do we stack up against our competitors?</a:t>
                      </a:r>
                    </a:p>
                    <a:p>
                      <a:pPr marL="365125" lvl="0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Pro Tip: </a:t>
                      </a: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Don't sugar-coat this part. Your weaknesses are opportunities for improvement.</a:t>
                      </a:r>
                      <a:endParaRPr lang="en-US" sz="32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37162" marR="137162" marT="360000" marB="68580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2" name="Grafik 11">
            <a:extLst>
              <a:ext uri="{FF2B5EF4-FFF2-40B4-BE49-F238E27FC236}">
                <a16:creationId xmlns:a16="http://schemas.microsoft.com/office/drawing/2014/main" id="{2715CF70-B90E-B804-8660-F400AC039A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47800" y="2400300"/>
            <a:ext cx="1008000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58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E40DEE-0F77-57D4-95D1-0980966ACD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13A69868-A5BE-7499-F4B6-3155689CF79A}"/>
              </a:ext>
            </a:extLst>
          </p:cNvPr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5 Steps to Develop a Growth Strategy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8F969E4D-80A0-7D9E-17D0-4567FA755061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From Objective to Implementation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B5A1FDB8-2DA6-8F96-11F9-210E13099A76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5C3DB24C-7493-F37B-C85C-F44EC4A69F3E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BCEE5FD2-F7DC-08E8-FF05-7C844E19F2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071015"/>
              </p:ext>
            </p:extLst>
          </p:nvPr>
        </p:nvGraphicFramePr>
        <p:xfrm>
          <a:off x="762000" y="2095500"/>
          <a:ext cx="16723076" cy="73991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723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20000">
                <a:tc>
                  <a:txBody>
                    <a:bodyPr/>
                    <a:lstStyle/>
                    <a:p>
                      <a:pPr marL="2236788" indent="0" algn="l" defTabSz="914400" rtl="0" eaLnBrk="1" latinLnBrk="0" hangingPunct="1"/>
                      <a:r>
                        <a:rPr lang="en-US" sz="44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Market Analysis</a:t>
                      </a:r>
                    </a:p>
                  </a:txBody>
                  <a:tcPr marL="137162" marR="137162" marT="68580" marB="162000" anchor="ctr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9B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9175">
                <a:tc>
                  <a:txBody>
                    <a:bodyPr/>
                    <a:lstStyle/>
                    <a:p>
                      <a:pPr marL="365125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Introduction: </a:t>
                      </a: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The business world isn't static. It's constantly evolving, and you need to grow with it.</a:t>
                      </a:r>
                    </a:p>
                    <a:p>
                      <a:pPr marL="365125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Key Areas to Analyze:</a:t>
                      </a:r>
                    </a:p>
                    <a:p>
                      <a:pPr marL="822325" lvl="1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Shifts in customer needs</a:t>
                      </a:r>
                    </a:p>
                    <a:p>
                      <a:pPr marL="822325" lvl="1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New technologies disrupting your industry</a:t>
                      </a:r>
                    </a:p>
                    <a:p>
                      <a:pPr marL="822325" lvl="1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Trends shaping your market</a:t>
                      </a:r>
                    </a:p>
                    <a:p>
                      <a:pPr marL="365125" lvl="0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Example: </a:t>
                      </a: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A retail client ignored the e-commerce trend, thinking their loyal customers would always prefer in-store shopping. They were wrong.</a:t>
                      </a:r>
                      <a:endParaRPr lang="en-US" sz="32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37162" marR="137162" marT="360000" marB="68580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8" name="Grafik 7">
            <a:extLst>
              <a:ext uri="{FF2B5EF4-FFF2-40B4-BE49-F238E27FC236}">
                <a16:creationId xmlns:a16="http://schemas.microsoft.com/office/drawing/2014/main" id="{A6FD4195-A222-6255-D50F-03E167ED62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24000" y="2400300"/>
            <a:ext cx="1008000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702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8AD42-4016-5A88-4BFE-CCDCDE934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D2C8D52B-01C2-44B0-B904-9191148D091C}"/>
              </a:ext>
            </a:extLst>
          </p:cNvPr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5 Steps to Develop a Growth Strategy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ACB08996-C8CA-4285-0E52-7C65A9E6C2CB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From Objective to Implementation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CB8DB90C-9423-ED16-60A6-D7AC6AE87B88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0D353C52-3712-7035-BE0E-23D7A7B7F15F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AC29A540-94FB-265E-CD12-A87AC8B099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949614"/>
              </p:ext>
            </p:extLst>
          </p:nvPr>
        </p:nvGraphicFramePr>
        <p:xfrm>
          <a:off x="762000" y="2095500"/>
          <a:ext cx="16723076" cy="73991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723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20000">
                <a:tc>
                  <a:txBody>
                    <a:bodyPr/>
                    <a:lstStyle/>
                    <a:p>
                      <a:pPr marL="2236788" indent="0" algn="l" defTabSz="914400" rtl="0" eaLnBrk="1" latinLnBrk="0" hangingPunct="1"/>
                      <a:r>
                        <a:rPr lang="en-US" sz="44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Determine Growth Strategy</a:t>
                      </a:r>
                    </a:p>
                  </a:txBody>
                  <a:tcPr marL="137162" marR="137162" marT="68580" marB="162000" anchor="ctr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39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9175">
                <a:tc>
                  <a:txBody>
                    <a:bodyPr/>
                    <a:lstStyle/>
                    <a:p>
                      <a:pPr marL="365125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Introduction: </a:t>
                      </a: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Now comes the exciting part - choosing your growth strategy.</a:t>
                      </a:r>
                    </a:p>
                    <a:p>
                      <a:pPr marL="365125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Key Considerations:</a:t>
                      </a:r>
                    </a:p>
                    <a:p>
                      <a:pPr marL="822325" lvl="1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Does your team have the expertise to execute this strategy?</a:t>
                      </a:r>
                    </a:p>
                    <a:p>
                      <a:pPr marL="822325" lvl="1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Can you afford to implement it correctly?</a:t>
                      </a:r>
                    </a:p>
                    <a:p>
                      <a:pPr marL="822325" lvl="1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Do you have enough people to make it happen?</a:t>
                      </a:r>
                    </a:p>
                    <a:p>
                      <a:pPr marL="365125" lvl="0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Reality Check: </a:t>
                      </a: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The best strategy isn't the most ambitious one; it's the one you can execute with your current resources.</a:t>
                      </a:r>
                      <a:endParaRPr lang="en-US" sz="32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37162" marR="137162" marT="360000" marB="68580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1E48BC0F-884E-E037-7DCE-5A59104280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24000" y="2324100"/>
            <a:ext cx="1044000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281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30742E-4B2F-76CE-BB6F-FD242036E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974CB139-4A89-3B8D-715C-23E7857D0D20}"/>
              </a:ext>
            </a:extLst>
          </p:cNvPr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5 Steps to Develop a Growth Strategy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BDD0C8FB-EEA8-A2A3-2F35-733AB42A969D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From Objective to Implementation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AF32371B-75B5-42ED-44EF-5B4C16D9B84D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D0EDE2FB-7009-BF71-3608-506A6143DC95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9673694F-E1B6-AEFE-68E9-3D56099011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584494"/>
              </p:ext>
            </p:extLst>
          </p:nvPr>
        </p:nvGraphicFramePr>
        <p:xfrm>
          <a:off x="762000" y="2095500"/>
          <a:ext cx="16723076" cy="73991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723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20000">
                <a:tc>
                  <a:txBody>
                    <a:bodyPr/>
                    <a:lstStyle/>
                    <a:p>
                      <a:pPr marL="2236788" indent="0" algn="l" defTabSz="914400" rtl="0" eaLnBrk="1" latinLnBrk="0" hangingPunct="1"/>
                      <a:r>
                        <a:rPr lang="en-US" sz="4400" b="1" kern="120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Implementation</a:t>
                      </a:r>
                    </a:p>
                  </a:txBody>
                  <a:tcPr marL="137162" marR="137162" marT="68580" marB="162000" anchor="ctr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9175">
                <a:tc>
                  <a:txBody>
                    <a:bodyPr/>
                    <a:lstStyle/>
                    <a:p>
                      <a:pPr marL="365125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Introduction: </a:t>
                      </a: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The best strategy in the world is useless without proper implementation.</a:t>
                      </a:r>
                    </a:p>
                    <a:p>
                      <a:pPr marL="365125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Implementation Plan Essentials:</a:t>
                      </a:r>
                    </a:p>
                    <a:p>
                      <a:pPr marL="822325" lvl="1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Clear timelines</a:t>
                      </a:r>
                    </a:p>
                    <a:p>
                      <a:pPr marL="822325" lvl="1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Specific responsibilities</a:t>
                      </a:r>
                    </a:p>
                    <a:p>
                      <a:pPr marL="822325" lvl="1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Measurable milestones</a:t>
                      </a:r>
                    </a:p>
                    <a:p>
                      <a:pPr marL="822325" lvl="1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Regular check-ins</a:t>
                      </a:r>
                    </a:p>
                    <a:p>
                      <a:pPr marL="822325" lvl="1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Flexibility for adjustments</a:t>
                      </a:r>
                    </a:p>
                    <a:p>
                      <a:pPr marL="365125" lvl="0" indent="-365125" algn="l" defTabSz="914400" rtl="0" eaLnBrk="1" latinLnBrk="0" hangingPunct="1"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Closing Thought: </a:t>
                      </a:r>
                      <a:r>
                        <a:rPr lang="en-US" sz="280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Implementation isn't a straight line. What matters is how you respond to challenges.</a:t>
                      </a:r>
                      <a:endParaRPr lang="en-US" sz="32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37162" marR="137162" marT="360000" marB="68580">
                    <a:lnL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Grafik 3">
            <a:extLst>
              <a:ext uri="{FF2B5EF4-FFF2-40B4-BE49-F238E27FC236}">
                <a16:creationId xmlns:a16="http://schemas.microsoft.com/office/drawing/2014/main" id="{F2F751A8-15F1-A24A-993F-C37EBC961B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47800" y="2400300"/>
            <a:ext cx="1044000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49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F2C4D9-831A-3DAF-BE57-613974B63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9328CDD7-E66A-88FE-C9CB-FBB4600696DD}"/>
              </a:ext>
            </a:extLst>
          </p:cNvPr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5 Steps to Develop a Growth Strategy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49D88E98-2411-830E-67AE-692891E5C7D8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>
                <a:solidFill>
                  <a:srgbClr val="000000"/>
                </a:solidFill>
                <a:latin typeface="Canva Sans Bold"/>
              </a:rPr>
              <a:t>From Objective to Implementation</a:t>
            </a:r>
            <a:endParaRPr lang="en-US" sz="2599" dirty="0">
              <a:solidFill>
                <a:srgbClr val="000000"/>
              </a:solidFill>
              <a:latin typeface="Canva Sans Bold"/>
            </a:endParaRP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9558F87B-C533-4CE7-7E16-EA415C4F25D9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3E9BD9F1-32AD-CC8F-BB92-FA413ECF6648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55E19BC1-855E-C1DE-DBCB-382D2D8152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280561"/>
              </p:ext>
            </p:extLst>
          </p:nvPr>
        </p:nvGraphicFramePr>
        <p:xfrm>
          <a:off x="777177" y="2281010"/>
          <a:ext cx="16707899" cy="7135895"/>
        </p:xfrm>
        <a:graphic>
          <a:graphicData uri="http://schemas.openxmlformats.org/drawingml/2006/table">
            <a:tbl>
              <a:tblPr/>
              <a:tblGrid>
                <a:gridCol w="868648">
                  <a:extLst>
                    <a:ext uri="{9D8B030D-6E8A-4147-A177-3AD203B41FA5}">
                      <a16:colId xmlns:a16="http://schemas.microsoft.com/office/drawing/2014/main" val="2788641062"/>
                    </a:ext>
                  </a:extLst>
                </a:gridCol>
                <a:gridCol w="2697575">
                  <a:extLst>
                    <a:ext uri="{9D8B030D-6E8A-4147-A177-3AD203B41FA5}">
                      <a16:colId xmlns:a16="http://schemas.microsoft.com/office/drawing/2014/main" val="1395433697"/>
                    </a:ext>
                  </a:extLst>
                </a:gridCol>
                <a:gridCol w="6771592">
                  <a:extLst>
                    <a:ext uri="{9D8B030D-6E8A-4147-A177-3AD203B41FA5}">
                      <a16:colId xmlns:a16="http://schemas.microsoft.com/office/drawing/2014/main" val="2247025315"/>
                    </a:ext>
                  </a:extLst>
                </a:gridCol>
                <a:gridCol w="6370084">
                  <a:extLst>
                    <a:ext uri="{9D8B030D-6E8A-4147-A177-3AD203B41FA5}">
                      <a16:colId xmlns:a16="http://schemas.microsoft.com/office/drawing/2014/main" val="885894517"/>
                    </a:ext>
                  </a:extLst>
                </a:gridCol>
              </a:tblGrid>
              <a:tr h="656511">
                <a:tc>
                  <a:txBody>
                    <a:bodyPr/>
                    <a:lstStyle/>
                    <a:p>
                      <a:pPr algn="ctr" fontAlgn="t"/>
                      <a:r>
                        <a:rPr lang="de-DE" sz="2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Step</a:t>
                      </a:r>
                      <a:endParaRPr lang="de-DE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87" marR="6687" marT="6687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 Focus</a:t>
                      </a:r>
                    </a:p>
                  </a:txBody>
                  <a:tcPr marL="6687" marR="6687" marT="6687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 Components</a:t>
                      </a:r>
                    </a:p>
                  </a:txBody>
                  <a:tcPr marL="6687" marR="6687" marT="6687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2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Important</a:t>
                      </a:r>
                      <a:r>
                        <a:rPr lang="de-DE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Considerations</a:t>
                      </a:r>
                    </a:p>
                  </a:txBody>
                  <a:tcPr marL="6687" marR="6687" marT="6687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801394"/>
                  </a:ext>
                </a:extLst>
              </a:tr>
              <a:tr h="1302892"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687" marR="6687" marT="6687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 Clear </a:t>
                      </a:r>
                      <a:r>
                        <a:rPr lang="de-DE" sz="2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Objectives</a:t>
                      </a:r>
                      <a:endParaRPr lang="de-DE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87" marR="6687" marT="6687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Revenue targets</a:t>
                      </a:r>
                    </a:p>
                    <a:p>
                      <a:pPr marL="342900" indent="-342900" algn="l" fontAlgn="b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 expansion plans</a:t>
                      </a:r>
                    </a:p>
                    <a:p>
                      <a:pPr marL="342900" indent="-342900" algn="l" fontAlgn="b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 development goals</a:t>
                      </a:r>
                    </a:p>
                    <a:p>
                      <a:pPr marL="342900" indent="-342900" algn="l" fontAlgn="b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Customer base growth</a:t>
                      </a:r>
                    </a:p>
                  </a:txBody>
                  <a:tcPr marL="216000" marR="6687" marT="36000" marB="3600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Must be specific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Must be measurable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Must be realistic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Should have clear timeframes</a:t>
                      </a:r>
                    </a:p>
                  </a:txBody>
                  <a:tcPr marL="216000" marR="6687" marT="36000" marB="3600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7834432"/>
                  </a:ext>
                </a:extLst>
              </a:tr>
              <a:tr h="1302892"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687" marR="6687" marT="6687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Assess</a:t>
                      </a:r>
                      <a:r>
                        <a:rPr lang="de-DE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DE" sz="2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  <a:r>
                        <a:rPr lang="de-DE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Position</a:t>
                      </a:r>
                    </a:p>
                  </a:txBody>
                  <a:tcPr marL="6687" marR="6687" marT="6687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Competitive advantages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Core strengths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Resource availability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Market position</a:t>
                      </a:r>
                    </a:p>
                  </a:txBody>
                  <a:tcPr marL="216000" marR="6687" marT="36000" marB="3600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Be honest about weaknesses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Compare with competitors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Identify resource gaps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View weaknesses as opportunities</a:t>
                      </a:r>
                    </a:p>
                  </a:txBody>
                  <a:tcPr marL="216000" marR="6687" marT="36000" marB="3600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442808"/>
                  </a:ext>
                </a:extLst>
              </a:tr>
              <a:tr h="933531"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687" marR="6687" marT="6687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 </a:t>
                      </a:r>
                    </a:p>
                    <a:p>
                      <a:pPr algn="ctr" fontAlgn="b"/>
                      <a:r>
                        <a:rPr lang="de-DE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Analysis</a:t>
                      </a:r>
                    </a:p>
                  </a:txBody>
                  <a:tcPr marL="6687" marR="6687" marT="6687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Customer needs evolution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Technological disruptions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Market trends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Industry changes</a:t>
                      </a:r>
                    </a:p>
                  </a:txBody>
                  <a:tcPr marL="216000" marR="6687" marT="36000" marB="3600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Stay ahead of trends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Monitor market changes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Track customer behavior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Watch technological advances</a:t>
                      </a:r>
                    </a:p>
                  </a:txBody>
                  <a:tcPr marL="216000" marR="6687" marT="36000" marB="3600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3114305"/>
                  </a:ext>
                </a:extLst>
              </a:tr>
              <a:tr h="933531"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687" marR="6687" marT="6687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Strategy</a:t>
                      </a:r>
                      <a:r>
                        <a:rPr lang="de-DE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de-DE" sz="2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Selection</a:t>
                      </a:r>
                      <a:endParaRPr lang="de-DE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87" marR="6687" marT="6687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de-DE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Team </a:t>
                      </a:r>
                      <a:r>
                        <a:rPr lang="de-DE" sz="20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capabilities</a:t>
                      </a:r>
                      <a:endParaRPr lang="de-DE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de-DE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Financial </a:t>
                      </a:r>
                      <a:r>
                        <a:rPr lang="de-DE" sz="20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resources</a:t>
                      </a:r>
                      <a:endParaRPr lang="de-DE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de-DE" sz="20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Personnel</a:t>
                      </a:r>
                      <a:r>
                        <a:rPr lang="de-DE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requirements</a:t>
                      </a:r>
                      <a:endParaRPr lang="de-DE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de-DE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Implementation </a:t>
                      </a:r>
                      <a:r>
                        <a:rPr lang="de-DE" sz="20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feasibility</a:t>
                      </a:r>
                      <a:endParaRPr lang="de-DE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216000" marR="6687" marT="36000" marB="3600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Match strategy to resources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Consider current capabilities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Be realistic about scope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Focus on executable plans</a:t>
                      </a:r>
                    </a:p>
                  </a:txBody>
                  <a:tcPr marL="216000" marR="6687" marT="36000" marB="3600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9310943"/>
                  </a:ext>
                </a:extLst>
              </a:tr>
              <a:tr h="933531"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687" marR="6687" marT="6687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Implementation</a:t>
                      </a:r>
                    </a:p>
                  </a:txBody>
                  <a:tcPr marL="6687" marR="6687" marT="6687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Timeline development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Role assignments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Progress tracking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Regular reviews</a:t>
                      </a:r>
                    </a:p>
                  </a:txBody>
                  <a:tcPr marL="216000" marR="6687" marT="36000" marB="3600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Set clear milestones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Define responsibilities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Build in flexibility</a:t>
                      </a:r>
                    </a:p>
                    <a:p>
                      <a:pPr marL="342900" indent="-342900" algn="l" defTabSz="914400" rtl="0" eaLnBrk="1" fontAlgn="b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Maintain regular check-ins</a:t>
                      </a:r>
                    </a:p>
                  </a:txBody>
                  <a:tcPr marL="216000" marR="6687" marT="36000" marB="3600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3832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9836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922</Words>
  <Application>Microsoft Office PowerPoint</Application>
  <PresentationFormat>Benutzerdefiniert</PresentationFormat>
  <Paragraphs>172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5" baseType="lpstr">
      <vt:lpstr>Muli Ultra-Bold</vt:lpstr>
      <vt:lpstr>Wingdings</vt:lpstr>
      <vt:lpstr>Arial</vt:lpstr>
      <vt:lpstr>Calibri</vt:lpstr>
      <vt:lpstr>Canva Sans Bold</vt:lpstr>
      <vt:lpstr>Arial Narrow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- 5 Steps Growth Strategy</dc:title>
  <dc:creator>StrategyPunk.com</dc:creator>
  <cp:lastModifiedBy>Thomas Kriete</cp:lastModifiedBy>
  <cp:revision>16</cp:revision>
  <dcterms:created xsi:type="dcterms:W3CDTF">2006-08-16T00:00:00Z</dcterms:created>
  <dcterms:modified xsi:type="dcterms:W3CDTF">2024-10-06T09:51:12Z</dcterms:modified>
  <dc:identifier>DAFs1ugOQp4</dc:identifier>
</cp:coreProperties>
</file>