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78" r:id="rId2"/>
    <p:sldId id="279" r:id="rId3"/>
    <p:sldId id="281" r:id="rId4"/>
    <p:sldId id="282" r:id="rId5"/>
  </p:sldIdLst>
  <p:sldSz cx="18288000" cy="10287000"/>
  <p:notesSz cx="6858000" cy="9144000"/>
  <p:embeddedFontLst>
    <p:embeddedFont>
      <p:font typeface="Canva Sans Bold" panose="020B0604020202020204" charset="0"/>
      <p:regular r:id="rId6"/>
    </p:embeddedFont>
    <p:embeddedFont>
      <p:font typeface="Muli Ultra-Bold" panose="020B0604020202020204" charset="0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D392F"/>
    <a:srgbClr val="F29B26"/>
    <a:srgbClr val="1EA185"/>
    <a:srgbClr val="9BBB5C"/>
    <a:srgbClr val="1F497D"/>
    <a:srgbClr val="4E4E4E"/>
    <a:srgbClr val="EEFEAB"/>
    <a:srgbClr val="FCF2BC"/>
    <a:srgbClr val="EA310F"/>
    <a:srgbClr val="F4BC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68" d="100"/>
          <a:sy n="68" d="100"/>
        </p:scale>
        <p:origin x="8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sv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svg"/><Relationship Id="rId4" Type="http://schemas.openxmlformats.org/officeDocument/2006/relationships/image" Target="../media/image3.sv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51C834-105E-8CC2-2DD6-9AE1E95CAF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1B08DC44-E6A8-F7BC-7AD2-4567E7EFDC64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TOWS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76476A8A-49A8-2056-51A7-9B000F194637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Framework for Decision-Making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DE648E94-BAA5-1DF8-9D63-C5018D2B5731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3606DFFE-F8E4-DB08-7B1E-D6CF64E334F0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672E0690-D37D-951A-581A-05C226A9B6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911F04F8-13D5-0C3F-7251-B5C5DC15353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04CD0F1C-AF75-30A3-57FF-7F02421915D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5452D3C3-FDD8-46B1-594E-62AE535F1B8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BDD890B-77B9-DA05-0CA0-4FC2064A647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BAD388F6-531D-7285-5EDB-72BF242A65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985649"/>
              </p:ext>
            </p:extLst>
          </p:nvPr>
        </p:nvGraphicFramePr>
        <p:xfrm>
          <a:off x="457199" y="2929414"/>
          <a:ext cx="17027877" cy="5400000"/>
        </p:xfrm>
        <a:graphic>
          <a:graphicData uri="http://schemas.openxmlformats.org/drawingml/2006/table">
            <a:tbl>
              <a:tblPr/>
              <a:tblGrid>
                <a:gridCol w="5675959">
                  <a:extLst>
                    <a:ext uri="{9D8B030D-6E8A-4147-A177-3AD203B41FA5}">
                      <a16:colId xmlns:a16="http://schemas.microsoft.com/office/drawing/2014/main" val="248572450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4085337167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892853960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Opportunities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Threats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53734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Strengths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SO Strategies</a:t>
                      </a:r>
                    </a:p>
                    <a:p>
                      <a:pPr algn="ctr"/>
                      <a:r>
                        <a:rPr lang="en-US" sz="3200" dirty="0"/>
                        <a:t>Use strengths to capitalize on opportunities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ST Strategies</a:t>
                      </a:r>
                    </a:p>
                    <a:p>
                      <a:pPr algn="ctr"/>
                      <a:r>
                        <a:rPr lang="en-US" sz="3200" dirty="0"/>
                        <a:t>Use strengths to mitigate </a:t>
                      </a:r>
                    </a:p>
                    <a:p>
                      <a:pPr algn="ctr"/>
                      <a:r>
                        <a:rPr lang="en-US" sz="3200" dirty="0"/>
                        <a:t>threats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756362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Weaknesses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WO Strategies</a:t>
                      </a:r>
                    </a:p>
                    <a:p>
                      <a:pPr algn="ctr"/>
                      <a:r>
                        <a:rPr lang="en-US" sz="3200" dirty="0"/>
                        <a:t>Overcome weaknesses by taking advantage of opportunities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WT Strategies</a:t>
                      </a:r>
                    </a:p>
                    <a:p>
                      <a:pPr algn="ctr"/>
                      <a:r>
                        <a:rPr lang="en-US" sz="3200" dirty="0"/>
                        <a:t>Minimize weaknesses to avoid threats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652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2605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190B7-39F2-CD6B-9BCB-F1A9C34BA5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283E3A80-0CC1-EDCC-5C29-42E340955F7B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TOWS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413B4B2E-BDB0-2017-3A3A-0AC214425EC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Framework for Decision-Making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A17E1EE1-FD8A-0055-2905-432E2C665CC1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1A7F6C6D-9B77-21E8-52FD-1F566BF31913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91034BD5-76A5-7266-36F2-E12874CAA9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015A368A-4FB1-FE2F-B7CD-1B6EA9DE63B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5F9CBC76-0EA0-60B1-9AF7-5E394A7A152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00738FBC-1592-799F-88FD-0592E631BF9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1314EB8-626E-E8AE-EC67-4C56C773CA2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9C37AEF6-8FA0-E7AD-09EC-94E144ED2A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3764852"/>
              </p:ext>
            </p:extLst>
          </p:nvPr>
        </p:nvGraphicFramePr>
        <p:xfrm>
          <a:off x="457199" y="2929414"/>
          <a:ext cx="17027877" cy="5400000"/>
        </p:xfrm>
        <a:graphic>
          <a:graphicData uri="http://schemas.openxmlformats.org/drawingml/2006/table">
            <a:tbl>
              <a:tblPr/>
              <a:tblGrid>
                <a:gridCol w="5675959">
                  <a:extLst>
                    <a:ext uri="{9D8B030D-6E8A-4147-A177-3AD203B41FA5}">
                      <a16:colId xmlns:a16="http://schemas.microsoft.com/office/drawing/2014/main" val="248572450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4085337167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892853960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Opportunities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Threats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53734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Strengths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SO Strategies</a:t>
                      </a:r>
                    </a:p>
                    <a:p>
                      <a:pPr algn="ctr"/>
                      <a:r>
                        <a:rPr lang="en-US" sz="3200" dirty="0"/>
                        <a:t>Use strengths to capitalize on opportunities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ST Strategies</a:t>
                      </a:r>
                    </a:p>
                    <a:p>
                      <a:pPr algn="ctr"/>
                      <a:r>
                        <a:rPr lang="en-US" sz="3200" dirty="0"/>
                        <a:t>Use strengths to mitigate </a:t>
                      </a:r>
                    </a:p>
                    <a:p>
                      <a:pPr algn="ctr"/>
                      <a:r>
                        <a:rPr lang="en-US" sz="3200" dirty="0"/>
                        <a:t>threats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756362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Weaknesses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A18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WO Strategies</a:t>
                      </a:r>
                    </a:p>
                    <a:p>
                      <a:pPr algn="ctr"/>
                      <a:r>
                        <a:rPr lang="en-US" sz="3200" dirty="0"/>
                        <a:t>Overcome weaknesses by taking advantage of opportunities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/>
                        <a:t>WT Strategies</a:t>
                      </a:r>
                    </a:p>
                    <a:p>
                      <a:pPr algn="ctr"/>
                      <a:r>
                        <a:rPr lang="en-US" sz="3200" dirty="0"/>
                        <a:t>Minimize weaknesses to avoid threats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652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752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767B4D-B9A7-3609-1F85-6A1A4704A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CA0A2AA2-92BD-9397-2F1A-3C05865456E0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TOWS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74EE82C0-5B89-7148-2BD2-D630D6F5140D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A Framework for Decision-Making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E3F86B95-ED5D-6B11-A0A6-4A16A4D882C3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A356C14C-DA07-E2E2-A118-E723C53E153F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EA4FA42A-77CF-6918-477C-CB98B5E9F6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CB6A43E9-156A-352E-B48F-D3A026D5B1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30E1D0E3-37CE-9834-86C4-9209A56AE6C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9A4FABF3-1F9A-FAB6-504C-E72F42B8D0D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AAF85BD3-B63E-1D27-C802-5A77319DCEB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8" name="Tabelle 7">
            <a:extLst>
              <a:ext uri="{FF2B5EF4-FFF2-40B4-BE49-F238E27FC236}">
                <a16:creationId xmlns:a16="http://schemas.microsoft.com/office/drawing/2014/main" id="{19B135FC-5FEA-6795-8F9F-DBF9C29EB8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277141"/>
              </p:ext>
            </p:extLst>
          </p:nvPr>
        </p:nvGraphicFramePr>
        <p:xfrm>
          <a:off x="457199" y="2929414"/>
          <a:ext cx="17027877" cy="5400000"/>
        </p:xfrm>
        <a:graphic>
          <a:graphicData uri="http://schemas.openxmlformats.org/drawingml/2006/table">
            <a:tbl>
              <a:tblPr/>
              <a:tblGrid>
                <a:gridCol w="5675959">
                  <a:extLst>
                    <a:ext uri="{9D8B030D-6E8A-4147-A177-3AD203B41FA5}">
                      <a16:colId xmlns:a16="http://schemas.microsoft.com/office/drawing/2014/main" val="248572450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4085337167"/>
                    </a:ext>
                  </a:extLst>
                </a:gridCol>
                <a:gridCol w="5675959">
                  <a:extLst>
                    <a:ext uri="{9D8B030D-6E8A-4147-A177-3AD203B41FA5}">
                      <a16:colId xmlns:a16="http://schemas.microsoft.com/office/drawing/2014/main" val="892853960"/>
                    </a:ext>
                  </a:extLst>
                </a:gridCol>
              </a:tblGrid>
              <a:tr h="1800000">
                <a:tc>
                  <a:txBody>
                    <a:bodyPr/>
                    <a:lstStyle/>
                    <a:p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Opportunities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9B2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Threats</a:t>
                      </a:r>
                      <a:r>
                        <a:rPr lang="de-DE" sz="3200" b="1" dirty="0"/>
                        <a:t> (External)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392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53734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Strengths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BBB5C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274638" algn="l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 ipsum dolor sit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2746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ipsum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274638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 ipsum dolor sit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2746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ipsum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7756362"/>
                  </a:ext>
                </a:extLst>
              </a:tr>
              <a:tr h="1800000">
                <a:tc>
                  <a:txBody>
                    <a:bodyPr/>
                    <a:lstStyle/>
                    <a:p>
                      <a:pPr algn="ctr"/>
                      <a:r>
                        <a:rPr lang="de-DE" sz="3200" b="1" dirty="0" err="1"/>
                        <a:t>Weaknesses</a:t>
                      </a:r>
                      <a:r>
                        <a:rPr lang="de-DE" sz="3200" b="1" dirty="0"/>
                        <a:t> (Internal)</a:t>
                      </a:r>
                      <a:endParaRPr lang="de-DE" sz="3200" dirty="0"/>
                    </a:p>
                  </a:txBody>
                  <a:tcPr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A185"/>
                    </a:solidFill>
                  </a:tcPr>
                </a:tc>
                <a:tc>
                  <a:txBody>
                    <a:bodyPr/>
                    <a:lstStyle/>
                    <a:p>
                      <a:pPr marL="457200" indent="-274638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 ipsum dolor sit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2746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ipsum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457200" indent="-274638" algn="l" defTabSz="914400" rtl="0" eaLnBrk="1" latinLnBrk="0" hangingPunct="1">
                        <a:buFont typeface="Wingdings" panose="05000000000000000000" pitchFamily="2" charset="2"/>
                        <a:buChar char="§"/>
                      </a:pP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 ipsum dolor sit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en-US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en-US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457200" marR="0" lvl="0" indent="-2746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§"/>
                        <a:tabLst/>
                        <a:defRPr/>
                      </a:pP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Lorem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ipsum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consetetur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sadipscing</a:t>
                      </a:r>
                      <a:r>
                        <a:rPr lang="de-DE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DE" sz="2000" b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elitr</a:t>
                      </a:r>
                      <a:endParaRPr lang="de-DE" sz="2000" b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7200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9652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254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897757-646A-6DFE-4184-AD2024FD74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extBox 40">
            <a:extLst>
              <a:ext uri="{FF2B5EF4-FFF2-40B4-BE49-F238E27FC236}">
                <a16:creationId xmlns:a16="http://schemas.microsoft.com/office/drawing/2014/main" id="{3DC3C1D8-1439-C684-C134-3D9C1DEFF96A}"/>
              </a:ext>
            </a:extLst>
          </p:cNvPr>
          <p:cNvSpPr txBox="1"/>
          <p:nvPr/>
        </p:nvSpPr>
        <p:spPr>
          <a:xfrm>
            <a:off x="744023" y="638808"/>
            <a:ext cx="14153084" cy="7907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6490"/>
              </a:lnSpc>
            </a:pPr>
            <a:r>
              <a:rPr lang="en-US" sz="5400" dirty="0">
                <a:solidFill>
                  <a:srgbClr val="000000"/>
                </a:solidFill>
                <a:latin typeface="Muli Ultra-Bold"/>
              </a:rPr>
              <a:t>SWOT Analysis vs TOWS Matrix</a:t>
            </a:r>
          </a:p>
        </p:txBody>
      </p:sp>
      <p:sp>
        <p:nvSpPr>
          <p:cNvPr id="53" name="TextBox 53">
            <a:extLst>
              <a:ext uri="{FF2B5EF4-FFF2-40B4-BE49-F238E27FC236}">
                <a16:creationId xmlns:a16="http://schemas.microsoft.com/office/drawing/2014/main" id="{78EA3832-8F09-A0ED-8D5B-A255FC5A1EE0}"/>
              </a:ext>
            </a:extLst>
          </p:cNvPr>
          <p:cNvSpPr txBox="1"/>
          <p:nvPr/>
        </p:nvSpPr>
        <p:spPr>
          <a:xfrm>
            <a:off x="744023" y="1494790"/>
            <a:ext cx="15391283" cy="44831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639"/>
              </a:lnSpc>
            </a:pPr>
            <a:r>
              <a:rPr lang="en-US" sz="2599" dirty="0">
                <a:solidFill>
                  <a:srgbClr val="000000"/>
                </a:solidFill>
                <a:latin typeface="Canva Sans Bold"/>
              </a:rPr>
              <a:t>Comparison Table</a:t>
            </a:r>
          </a:p>
        </p:txBody>
      </p:sp>
      <p:sp>
        <p:nvSpPr>
          <p:cNvPr id="54" name="Freeform 54">
            <a:extLst>
              <a:ext uri="{FF2B5EF4-FFF2-40B4-BE49-F238E27FC236}">
                <a16:creationId xmlns:a16="http://schemas.microsoft.com/office/drawing/2014/main" id="{9C41B91A-067C-42D2-D1C7-D8B3EBA3D1E7}"/>
              </a:ext>
            </a:extLst>
          </p:cNvPr>
          <p:cNvSpPr/>
          <p:nvPr/>
        </p:nvSpPr>
        <p:spPr>
          <a:xfrm>
            <a:off x="16081076" y="389260"/>
            <a:ext cx="1404000" cy="1404000"/>
          </a:xfrm>
          <a:custGeom>
            <a:avLst/>
            <a:gdLst/>
            <a:ahLst/>
            <a:cxnLst/>
            <a:rect l="l" t="t" r="r" b="b"/>
            <a:pathLst>
              <a:path w="715269" h="715269">
                <a:moveTo>
                  <a:pt x="0" y="0"/>
                </a:moveTo>
                <a:lnTo>
                  <a:pt x="715269" y="0"/>
                </a:lnTo>
                <a:lnTo>
                  <a:pt x="715269" y="715268"/>
                </a:lnTo>
                <a:lnTo>
                  <a:pt x="0" y="715268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de-DE"/>
          </a:p>
        </p:txBody>
      </p:sp>
      <p:sp>
        <p:nvSpPr>
          <p:cNvPr id="55" name="TextBox 55">
            <a:extLst>
              <a:ext uri="{FF2B5EF4-FFF2-40B4-BE49-F238E27FC236}">
                <a16:creationId xmlns:a16="http://schemas.microsoft.com/office/drawing/2014/main" id="{43956112-2A53-37C3-E1EC-C2C4E8719957}"/>
              </a:ext>
            </a:extLst>
          </p:cNvPr>
          <p:cNvSpPr txBox="1"/>
          <p:nvPr/>
        </p:nvSpPr>
        <p:spPr>
          <a:xfrm>
            <a:off x="13487400" y="9615408"/>
            <a:ext cx="4249439" cy="45486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780"/>
              </a:lnSpc>
            </a:pPr>
            <a:r>
              <a:rPr lang="en-US" sz="2700" dirty="0">
                <a:solidFill>
                  <a:srgbClr val="000000"/>
                </a:solidFill>
                <a:latin typeface="Canva Sans Bold"/>
              </a:rPr>
              <a:t>www.strategypunk.com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1E0E580F-F294-235D-5DF0-E9198BD94E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57400" y="2242522"/>
            <a:ext cx="828000" cy="828000"/>
          </a:xfrm>
          <a:prstGeom prst="rect">
            <a:avLst/>
          </a:prstGeom>
        </p:spPr>
      </p:pic>
      <p:pic>
        <p:nvPicPr>
          <p:cNvPr id="3" name="Grafik 2">
            <a:extLst>
              <a:ext uri="{FF2B5EF4-FFF2-40B4-BE49-F238E27FC236}">
                <a16:creationId xmlns:a16="http://schemas.microsoft.com/office/drawing/2014/main" id="{675CCBDC-1816-548E-5F5D-50A94271622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410200" y="2242522"/>
            <a:ext cx="828000" cy="828000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5C1B3211-B151-93A9-46E4-7F817F2E970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688920" y="2242522"/>
            <a:ext cx="910159" cy="910159"/>
          </a:xfrm>
          <a:prstGeom prst="rect">
            <a:avLst/>
          </a:prstGeom>
        </p:spPr>
      </p:pic>
      <p:pic>
        <p:nvPicPr>
          <p:cNvPr id="6" name="Grafik 5">
            <a:extLst>
              <a:ext uri="{FF2B5EF4-FFF2-40B4-BE49-F238E27FC236}">
                <a16:creationId xmlns:a16="http://schemas.microsoft.com/office/drawing/2014/main" id="{3A13E640-B5C5-E71E-3E19-1C8732B4436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12036623" y="2242522"/>
            <a:ext cx="872800" cy="87280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69DAD76-0536-8465-0681-441137E9F0D2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397502" y="2242522"/>
            <a:ext cx="910159" cy="910159"/>
          </a:xfrm>
          <a:prstGeom prst="rect">
            <a:avLst/>
          </a:prstGeom>
        </p:spPr>
      </p:pic>
      <p:graphicFrame>
        <p:nvGraphicFramePr>
          <p:cNvPr id="16" name="Tabelle 15">
            <a:extLst>
              <a:ext uri="{FF2B5EF4-FFF2-40B4-BE49-F238E27FC236}">
                <a16:creationId xmlns:a16="http://schemas.microsoft.com/office/drawing/2014/main" id="{E4F5BE8E-20DB-CE9F-604E-C581FE3ABA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586048"/>
              </p:ext>
            </p:extLst>
          </p:nvPr>
        </p:nvGraphicFramePr>
        <p:xfrm>
          <a:off x="712371" y="2432293"/>
          <a:ext cx="16741054" cy="7030540"/>
        </p:xfrm>
        <a:graphic>
          <a:graphicData uri="http://schemas.openxmlformats.org/drawingml/2006/table">
            <a:tbl>
              <a:tblPr/>
              <a:tblGrid>
                <a:gridCol w="2218273">
                  <a:extLst>
                    <a:ext uri="{9D8B030D-6E8A-4147-A177-3AD203B41FA5}">
                      <a16:colId xmlns:a16="http://schemas.microsoft.com/office/drawing/2014/main" val="890849284"/>
                    </a:ext>
                  </a:extLst>
                </a:gridCol>
                <a:gridCol w="6932172">
                  <a:extLst>
                    <a:ext uri="{9D8B030D-6E8A-4147-A177-3AD203B41FA5}">
                      <a16:colId xmlns:a16="http://schemas.microsoft.com/office/drawing/2014/main" val="3951183656"/>
                    </a:ext>
                  </a:extLst>
                </a:gridCol>
                <a:gridCol w="7590609">
                  <a:extLst>
                    <a:ext uri="{9D8B030D-6E8A-4147-A177-3AD203B41FA5}">
                      <a16:colId xmlns:a16="http://schemas.microsoft.com/office/drawing/2014/main" val="3907589208"/>
                    </a:ext>
                  </a:extLst>
                </a:gridCol>
              </a:tblGrid>
              <a:tr h="315645">
                <a:tc>
                  <a:txBody>
                    <a:bodyPr/>
                    <a:lstStyle/>
                    <a:p>
                      <a:r>
                        <a:rPr lang="de-DE" sz="3200" b="1" dirty="0" err="1"/>
                        <a:t>Aspect</a:t>
                      </a:r>
                      <a:endParaRPr lang="de-DE" sz="3200" b="1" dirty="0"/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1" dirty="0"/>
                        <a:t>SWOT Analysis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3200" b="1" dirty="0"/>
                        <a:t>TOWS Analysis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7340230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de-DE" sz="2400" b="1" dirty="0"/>
                        <a:t>Purpose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Primarily descriptive; identifies and categorizes strengths, weaknesses, opportunities, and threats.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Focuses on generating strategic options by combining internal and external factors.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1678124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de-DE" sz="2400" b="1" dirty="0"/>
                        <a:t>Approach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Analytical; serves as a basis for understanding the current situation.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Action-oriented; uses the identified factors to develop actionable strategies.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8496122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de-DE" sz="2400" b="1" dirty="0"/>
                        <a:t>Focus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Internal and external factors are analyzed separately.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Combines internal and external factors to create strategies (e.g., SO, WO, ST, WT).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91666024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de-DE" sz="2400" b="1" dirty="0"/>
                        <a:t>Outcome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Provides an overview of the business environment but does not inherently generate strategies.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Results in specific strategies based on the relationships between internal and external factors.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8850176"/>
                  </a:ext>
                </a:extLst>
              </a:tr>
              <a:tr h="1296000">
                <a:tc>
                  <a:txBody>
                    <a:bodyPr/>
                    <a:lstStyle/>
                    <a:p>
                      <a:r>
                        <a:rPr lang="de-DE" sz="2400" b="1" dirty="0"/>
                        <a:t>Use Case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Useful for identifying key factors affecting an organization.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Useful for translating the analysis into actionable strategies to address opportunities and threats.</a:t>
                      </a:r>
                    </a:p>
                  </a:txBody>
                  <a:tcPr marL="62861" marR="62861" marT="31430" marB="31430" anchor="ctr">
                    <a:lnL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90545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3846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Office PowerPoint</Application>
  <PresentationFormat>Benutzerdefiniert</PresentationFormat>
  <Paragraphs>68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Muli Ultra-Bold</vt:lpstr>
      <vt:lpstr>Wingdings</vt:lpstr>
      <vt:lpstr>Arial</vt:lpstr>
      <vt:lpstr>Calibri</vt:lpstr>
      <vt:lpstr>Canva Sans Bold</vt:lpstr>
      <vt:lpstr>Office Theme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StrategyPunk.com - TOWS Matrix</dc:title>
  <dc:creator>StrategyPunk.com</dc:creator>
  <cp:lastModifiedBy>Thomas Kriete</cp:lastModifiedBy>
  <cp:revision>18</cp:revision>
  <dcterms:created xsi:type="dcterms:W3CDTF">2006-08-16T00:00:00Z</dcterms:created>
  <dcterms:modified xsi:type="dcterms:W3CDTF">2024-10-06T17:36:53Z</dcterms:modified>
  <dc:identifier>DAFs1ugOQp4</dc:identifier>
</cp:coreProperties>
</file>