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88" r:id="rId2"/>
    <p:sldId id="286" r:id="rId3"/>
    <p:sldId id="287" r:id="rId4"/>
  </p:sldIdLst>
  <p:sldSz cx="18288000" cy="10287000"/>
  <p:notesSz cx="6858000" cy="9144000"/>
  <p:embeddedFontLst>
    <p:embeddedFont>
      <p:font typeface="Canva Sans Bold" panose="020B0604020202020204" charset="0"/>
      <p:regular r:id="rId5"/>
    </p:embeddedFont>
    <p:embeddedFont>
      <p:font typeface="Muli Ultra-Bold" panose="020B0604020202020204" charset="0"/>
      <p:regular r:id="rId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9B26"/>
    <a:srgbClr val="9BBB5C"/>
    <a:srgbClr val="1EA185"/>
    <a:srgbClr val="4E4E4E"/>
    <a:srgbClr val="1F497D"/>
    <a:srgbClr val="BD392F"/>
    <a:srgbClr val="EEFEAB"/>
    <a:srgbClr val="FCF2BC"/>
    <a:srgbClr val="EA310F"/>
    <a:srgbClr val="F4BC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45" d="100"/>
          <a:sy n="45" d="100"/>
        </p:scale>
        <p:origin x="546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5" Type="http://schemas.openxmlformats.org/officeDocument/2006/relationships/font" Target="fonts/font1.fntdata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DEDDA2-6983-BA92-5D7B-D885587417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Box 40">
            <a:extLst>
              <a:ext uri="{FF2B5EF4-FFF2-40B4-BE49-F238E27FC236}">
                <a16:creationId xmlns:a16="http://schemas.microsoft.com/office/drawing/2014/main" id="{FFB41592-7BF6-DDDB-194D-F14813D7C0FE}"/>
              </a:ext>
            </a:extLst>
          </p:cNvPr>
          <p:cNvSpPr txBox="1"/>
          <p:nvPr/>
        </p:nvSpPr>
        <p:spPr>
          <a:xfrm>
            <a:off x="744023" y="638808"/>
            <a:ext cx="14153084" cy="7600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6490"/>
              </a:lnSpc>
            </a:pPr>
            <a:r>
              <a:rPr lang="en-US" sz="4400" b="1" dirty="0">
                <a:solidFill>
                  <a:srgbClr val="000000"/>
                </a:solidFill>
                <a:latin typeface="Muli Ultra-Bold"/>
              </a:rPr>
              <a:t>The StrategyPunk Strategy Canvas</a:t>
            </a:r>
          </a:p>
        </p:txBody>
      </p:sp>
      <p:sp>
        <p:nvSpPr>
          <p:cNvPr id="53" name="TextBox 53">
            <a:extLst>
              <a:ext uri="{FF2B5EF4-FFF2-40B4-BE49-F238E27FC236}">
                <a16:creationId xmlns:a16="http://schemas.microsoft.com/office/drawing/2014/main" id="{A80B14EA-8B65-AE4A-FD02-4780A60FFB5F}"/>
              </a:ext>
            </a:extLst>
          </p:cNvPr>
          <p:cNvSpPr txBox="1"/>
          <p:nvPr/>
        </p:nvSpPr>
        <p:spPr>
          <a:xfrm>
            <a:off x="744023" y="1494790"/>
            <a:ext cx="15391283" cy="4483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639"/>
              </a:lnSpc>
            </a:pPr>
            <a:r>
              <a:rPr lang="en-US" sz="2599" dirty="0">
                <a:solidFill>
                  <a:srgbClr val="000000"/>
                </a:solidFill>
                <a:latin typeface="Canva Sans Bold"/>
              </a:rPr>
              <a:t>Purpose-Driven, Results-Oriented, Fully Aligned</a:t>
            </a:r>
          </a:p>
        </p:txBody>
      </p:sp>
      <p:sp>
        <p:nvSpPr>
          <p:cNvPr id="54" name="Freeform 54">
            <a:extLst>
              <a:ext uri="{FF2B5EF4-FFF2-40B4-BE49-F238E27FC236}">
                <a16:creationId xmlns:a16="http://schemas.microsoft.com/office/drawing/2014/main" id="{6C13DF58-A401-8071-AA22-FEC23E336C4A}"/>
              </a:ext>
            </a:extLst>
          </p:cNvPr>
          <p:cNvSpPr/>
          <p:nvPr/>
        </p:nvSpPr>
        <p:spPr>
          <a:xfrm>
            <a:off x="16081076" y="389260"/>
            <a:ext cx="1404000" cy="1404000"/>
          </a:xfrm>
          <a:custGeom>
            <a:avLst/>
            <a:gdLst/>
            <a:ahLst/>
            <a:cxnLst/>
            <a:rect l="l" t="t" r="r" b="b"/>
            <a:pathLst>
              <a:path w="715269" h="715269">
                <a:moveTo>
                  <a:pt x="0" y="0"/>
                </a:moveTo>
                <a:lnTo>
                  <a:pt x="715269" y="0"/>
                </a:lnTo>
                <a:lnTo>
                  <a:pt x="715269" y="715268"/>
                </a:lnTo>
                <a:lnTo>
                  <a:pt x="0" y="71526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55" name="TextBox 55">
            <a:extLst>
              <a:ext uri="{FF2B5EF4-FFF2-40B4-BE49-F238E27FC236}">
                <a16:creationId xmlns:a16="http://schemas.microsoft.com/office/drawing/2014/main" id="{06DDC086-3B39-9C20-9099-44E158F48D7E}"/>
              </a:ext>
            </a:extLst>
          </p:cNvPr>
          <p:cNvSpPr txBox="1"/>
          <p:nvPr/>
        </p:nvSpPr>
        <p:spPr>
          <a:xfrm>
            <a:off x="13487400" y="9615408"/>
            <a:ext cx="4249439" cy="45486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780"/>
              </a:lnSpc>
            </a:pPr>
            <a:r>
              <a:rPr lang="en-US" sz="2700" dirty="0">
                <a:solidFill>
                  <a:srgbClr val="000000"/>
                </a:solidFill>
                <a:latin typeface="Canva Sans Bold"/>
              </a:rPr>
              <a:t>www.strategypunk.com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42F91405-462D-9E94-71C6-96383E1FEDE0}"/>
              </a:ext>
            </a:extLst>
          </p:cNvPr>
          <p:cNvSpPr txBox="1"/>
          <p:nvPr/>
        </p:nvSpPr>
        <p:spPr>
          <a:xfrm>
            <a:off x="706808" y="2324100"/>
            <a:ext cx="16666791" cy="74328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spcAft>
                <a:spcPts val="1800"/>
              </a:spcAft>
            </a:pPr>
            <a:r>
              <a:rPr lang="en-US" sz="2800" b="1" dirty="0">
                <a:effectLst/>
              </a:rPr>
              <a:t>Strategy Canvas</a:t>
            </a:r>
            <a:r>
              <a:rPr lang="en-US" sz="2800" dirty="0">
                <a:effectLst/>
              </a:rPr>
              <a:t>: A one-page tool to align vision, strategy, and actions.</a:t>
            </a:r>
            <a:endParaRPr lang="en-US" sz="2800" dirty="0"/>
          </a:p>
          <a:p>
            <a:pPr rtl="0">
              <a:spcAft>
                <a:spcPts val="1800"/>
              </a:spcAft>
            </a:pPr>
            <a:r>
              <a:rPr lang="en-US" sz="2800" b="1" dirty="0">
                <a:effectLst/>
              </a:rPr>
              <a:t>Simplifies Complexity</a:t>
            </a:r>
            <a:r>
              <a:rPr lang="en-US" sz="2800" dirty="0">
                <a:effectLst/>
              </a:rPr>
              <a:t>: Transforms complex ideas into simple, actionable steps.</a:t>
            </a:r>
            <a:endParaRPr lang="en-US" sz="2800" dirty="0"/>
          </a:p>
          <a:p>
            <a:pPr rtl="0">
              <a:spcAft>
                <a:spcPts val="600"/>
              </a:spcAft>
            </a:pPr>
            <a:r>
              <a:rPr lang="en-US" sz="2800" b="1" dirty="0">
                <a:effectLst/>
              </a:rPr>
              <a:t>Purpose Core Elements</a:t>
            </a:r>
            <a:r>
              <a:rPr lang="en-US" sz="2800" dirty="0">
                <a:effectLst/>
              </a:rPr>
              <a:t>:</a:t>
            </a:r>
            <a:endParaRPr lang="en-US" sz="2800" dirty="0"/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b="1" dirty="0">
                <a:effectLst/>
              </a:rPr>
              <a:t>Mission</a:t>
            </a:r>
            <a:r>
              <a:rPr lang="en-US" sz="2800" dirty="0">
                <a:effectLst/>
              </a:rPr>
              <a:t>: Your organization's promise and societal impact.</a:t>
            </a:r>
            <a:endParaRPr lang="en-US" sz="2800" dirty="0"/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b="1" dirty="0">
                <a:effectLst/>
              </a:rPr>
              <a:t>Values</a:t>
            </a:r>
            <a:r>
              <a:rPr lang="en-US" sz="2800" dirty="0">
                <a:effectLst/>
              </a:rPr>
              <a:t>: Principles guiding decisions and actions.</a:t>
            </a:r>
            <a:endParaRPr lang="en-US" sz="2800" dirty="0"/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b="1" dirty="0">
                <a:effectLst/>
              </a:rPr>
              <a:t>Vision</a:t>
            </a:r>
            <a:r>
              <a:rPr lang="en-US" sz="2800" dirty="0">
                <a:effectLst/>
              </a:rPr>
              <a:t>: The future state you aspire to achieve.</a:t>
            </a:r>
            <a:endParaRPr lang="en-US" sz="2800" dirty="0"/>
          </a:p>
          <a:p>
            <a:pPr rtl="0">
              <a:spcAft>
                <a:spcPts val="600"/>
              </a:spcAft>
            </a:pPr>
            <a:r>
              <a:rPr lang="en-US" sz="2800" b="1" dirty="0">
                <a:effectLst/>
              </a:rPr>
              <a:t>Strategy Framework</a:t>
            </a:r>
            <a:r>
              <a:rPr lang="en-US" sz="2800" dirty="0">
                <a:effectLst/>
              </a:rPr>
              <a:t>:</a:t>
            </a:r>
            <a:endParaRPr lang="en-US" sz="2800" dirty="0"/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b="1" dirty="0">
                <a:effectLst/>
              </a:rPr>
              <a:t>Strategic Intent</a:t>
            </a:r>
            <a:r>
              <a:rPr lang="en-US" sz="2800" dirty="0">
                <a:effectLst/>
              </a:rPr>
              <a:t>: How you plan to reach your goals.</a:t>
            </a:r>
            <a:endParaRPr lang="en-US" sz="2800" dirty="0"/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b="1" dirty="0">
                <a:effectLst/>
              </a:rPr>
              <a:t>Drivers</a:t>
            </a:r>
            <a:r>
              <a:rPr lang="en-US" sz="2800" dirty="0">
                <a:effectLst/>
              </a:rPr>
              <a:t>: Key focus areas propelling the organization forward.</a:t>
            </a:r>
            <a:endParaRPr lang="en-US" sz="2800" dirty="0"/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b="1" dirty="0">
                <a:effectLst/>
              </a:rPr>
              <a:t>Enablers</a:t>
            </a:r>
            <a:r>
              <a:rPr lang="en-US" sz="2800" dirty="0">
                <a:effectLst/>
              </a:rPr>
              <a:t>: Tools and skills needed for effective execution.</a:t>
            </a:r>
            <a:endParaRPr lang="en-US" sz="2800" dirty="0"/>
          </a:p>
          <a:p>
            <a:pPr rtl="0">
              <a:spcAft>
                <a:spcPts val="600"/>
              </a:spcAft>
            </a:pPr>
            <a:r>
              <a:rPr lang="en-US" sz="2800" b="1" dirty="0">
                <a:effectLst/>
              </a:rPr>
              <a:t>Execution Plan</a:t>
            </a:r>
            <a:r>
              <a:rPr lang="en-US" sz="2800" dirty="0">
                <a:effectLst/>
              </a:rPr>
              <a:t>:</a:t>
            </a:r>
            <a:endParaRPr lang="en-US" sz="2800" dirty="0"/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b="1" dirty="0">
                <a:effectLst/>
              </a:rPr>
              <a:t>Targets and Initiatives</a:t>
            </a:r>
            <a:r>
              <a:rPr lang="en-US" sz="2800" dirty="0">
                <a:effectLst/>
              </a:rPr>
              <a:t>: Specific steps to achieve objectives.</a:t>
            </a:r>
            <a:endParaRPr lang="en-US" sz="2800" dirty="0"/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b="1" dirty="0">
                <a:effectLst/>
              </a:rPr>
              <a:t>Performance Indicators</a:t>
            </a:r>
            <a:r>
              <a:rPr lang="en-US" sz="2800" dirty="0">
                <a:effectLst/>
              </a:rPr>
              <a:t>: Metrics to track success and progress.</a:t>
            </a:r>
            <a:endParaRPr lang="en-US" sz="2800" dirty="0"/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b="1" dirty="0">
                <a:effectLst/>
              </a:rPr>
              <a:t>Strategy Map</a:t>
            </a:r>
            <a:r>
              <a:rPr lang="en-US" sz="2800" dirty="0">
                <a:effectLst/>
              </a:rPr>
              <a:t>: Communication tool for transparency and alignment.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395489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84B64D-FA58-0594-4BF6-B566D76359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Box 40">
            <a:extLst>
              <a:ext uri="{FF2B5EF4-FFF2-40B4-BE49-F238E27FC236}">
                <a16:creationId xmlns:a16="http://schemas.microsoft.com/office/drawing/2014/main" id="{6A756E09-8195-FAD5-A73B-7D8ED71D3138}"/>
              </a:ext>
            </a:extLst>
          </p:cNvPr>
          <p:cNvSpPr txBox="1"/>
          <p:nvPr/>
        </p:nvSpPr>
        <p:spPr>
          <a:xfrm>
            <a:off x="744023" y="638808"/>
            <a:ext cx="14153084" cy="7600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6490"/>
              </a:lnSpc>
            </a:pPr>
            <a:r>
              <a:rPr lang="en-US" sz="4400" dirty="0">
                <a:solidFill>
                  <a:srgbClr val="000000"/>
                </a:solidFill>
                <a:latin typeface="Muli Ultra-Bold"/>
              </a:rPr>
              <a:t>Navigating Growth with The Strategy Canvas</a:t>
            </a:r>
          </a:p>
        </p:txBody>
      </p:sp>
      <p:sp>
        <p:nvSpPr>
          <p:cNvPr id="53" name="TextBox 53">
            <a:extLst>
              <a:ext uri="{FF2B5EF4-FFF2-40B4-BE49-F238E27FC236}">
                <a16:creationId xmlns:a16="http://schemas.microsoft.com/office/drawing/2014/main" id="{3618582E-C9CB-3407-0DB9-B1BCDF503B36}"/>
              </a:ext>
            </a:extLst>
          </p:cNvPr>
          <p:cNvSpPr txBox="1"/>
          <p:nvPr/>
        </p:nvSpPr>
        <p:spPr>
          <a:xfrm>
            <a:off x="744023" y="1494790"/>
            <a:ext cx="15391283" cy="4483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639"/>
              </a:lnSpc>
            </a:pPr>
            <a:r>
              <a:rPr lang="en-US" sz="2599" dirty="0">
                <a:solidFill>
                  <a:srgbClr val="000000"/>
                </a:solidFill>
                <a:latin typeface="Canva Sans Bold"/>
              </a:rPr>
              <a:t>Purpose-Driven, Results-Oriented, Fully Aligned</a:t>
            </a:r>
          </a:p>
        </p:txBody>
      </p:sp>
      <p:sp>
        <p:nvSpPr>
          <p:cNvPr id="54" name="Freeform 54">
            <a:extLst>
              <a:ext uri="{FF2B5EF4-FFF2-40B4-BE49-F238E27FC236}">
                <a16:creationId xmlns:a16="http://schemas.microsoft.com/office/drawing/2014/main" id="{F870A205-782A-95AD-E551-DC10A79586C1}"/>
              </a:ext>
            </a:extLst>
          </p:cNvPr>
          <p:cNvSpPr/>
          <p:nvPr/>
        </p:nvSpPr>
        <p:spPr>
          <a:xfrm>
            <a:off x="16081076" y="389260"/>
            <a:ext cx="1404000" cy="1404000"/>
          </a:xfrm>
          <a:custGeom>
            <a:avLst/>
            <a:gdLst/>
            <a:ahLst/>
            <a:cxnLst/>
            <a:rect l="l" t="t" r="r" b="b"/>
            <a:pathLst>
              <a:path w="715269" h="715269">
                <a:moveTo>
                  <a:pt x="0" y="0"/>
                </a:moveTo>
                <a:lnTo>
                  <a:pt x="715269" y="0"/>
                </a:lnTo>
                <a:lnTo>
                  <a:pt x="715269" y="715268"/>
                </a:lnTo>
                <a:lnTo>
                  <a:pt x="0" y="71526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55" name="TextBox 55">
            <a:extLst>
              <a:ext uri="{FF2B5EF4-FFF2-40B4-BE49-F238E27FC236}">
                <a16:creationId xmlns:a16="http://schemas.microsoft.com/office/drawing/2014/main" id="{FC5576F9-1F3A-F48D-2402-583A21F9CABD}"/>
              </a:ext>
            </a:extLst>
          </p:cNvPr>
          <p:cNvSpPr txBox="1"/>
          <p:nvPr/>
        </p:nvSpPr>
        <p:spPr>
          <a:xfrm>
            <a:off x="13487400" y="9615408"/>
            <a:ext cx="4249439" cy="45486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780"/>
              </a:lnSpc>
            </a:pPr>
            <a:r>
              <a:rPr lang="en-US" sz="2700" dirty="0">
                <a:solidFill>
                  <a:srgbClr val="000000"/>
                </a:solidFill>
                <a:latin typeface="Canva Sans Bold"/>
              </a:rPr>
              <a:t>www.strategypunk.com</a:t>
            </a:r>
          </a:p>
        </p:txBody>
      </p:sp>
      <p:graphicFrame>
        <p:nvGraphicFramePr>
          <p:cNvPr id="18" name="Tabelle 17">
            <a:extLst>
              <a:ext uri="{FF2B5EF4-FFF2-40B4-BE49-F238E27FC236}">
                <a16:creationId xmlns:a16="http://schemas.microsoft.com/office/drawing/2014/main" id="{6BC6FB04-1759-F3D4-970F-348AAEC3A6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7712816"/>
              </p:ext>
            </p:extLst>
          </p:nvPr>
        </p:nvGraphicFramePr>
        <p:xfrm>
          <a:off x="756428" y="2247900"/>
          <a:ext cx="16776000" cy="7080507"/>
        </p:xfrm>
        <a:graphic>
          <a:graphicData uri="http://schemas.openxmlformats.org/drawingml/2006/table">
            <a:tbl>
              <a:tblPr/>
              <a:tblGrid>
                <a:gridCol w="2916000">
                  <a:extLst>
                    <a:ext uri="{9D8B030D-6E8A-4147-A177-3AD203B41FA5}">
                      <a16:colId xmlns:a16="http://schemas.microsoft.com/office/drawing/2014/main" val="699972679"/>
                    </a:ext>
                  </a:extLst>
                </a:gridCol>
                <a:gridCol w="3996000">
                  <a:extLst>
                    <a:ext uri="{9D8B030D-6E8A-4147-A177-3AD203B41FA5}">
                      <a16:colId xmlns:a16="http://schemas.microsoft.com/office/drawing/2014/main" val="2061800155"/>
                    </a:ext>
                  </a:extLst>
                </a:gridCol>
                <a:gridCol w="9864000">
                  <a:extLst>
                    <a:ext uri="{9D8B030D-6E8A-4147-A177-3AD203B41FA5}">
                      <a16:colId xmlns:a16="http://schemas.microsoft.com/office/drawing/2014/main" val="1588641060"/>
                    </a:ext>
                  </a:extLst>
                </a:gridCol>
              </a:tblGrid>
              <a:tr h="592207">
                <a:tc>
                  <a:txBody>
                    <a:bodyPr/>
                    <a:lstStyle/>
                    <a:p>
                      <a:r>
                        <a:rPr lang="de-DE" sz="2800" b="1" dirty="0" err="1"/>
                        <a:t>Category</a:t>
                      </a:r>
                      <a:endParaRPr lang="de-DE" sz="2800" dirty="0"/>
                    </a:p>
                  </a:txBody>
                  <a:tcPr marL="87038" marR="87038" marT="43519" marB="435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800" b="1" dirty="0"/>
                        <a:t>Element</a:t>
                      </a:r>
                      <a:endParaRPr lang="de-DE" sz="2800" dirty="0"/>
                    </a:p>
                  </a:txBody>
                  <a:tcPr marL="87038" marR="87038" marT="43519" marB="435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800" b="1" dirty="0"/>
                        <a:t>Key Question</a:t>
                      </a:r>
                      <a:endParaRPr lang="de-DE" sz="2800" dirty="0"/>
                    </a:p>
                  </a:txBody>
                  <a:tcPr marL="87038" marR="87038" marT="43519" marB="435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3886161"/>
                  </a:ext>
                </a:extLst>
              </a:tr>
              <a:tr h="592207">
                <a:tc rowSpan="3">
                  <a:txBody>
                    <a:bodyPr/>
                    <a:lstStyle/>
                    <a:p>
                      <a:r>
                        <a:rPr lang="de-DE" sz="2800" b="1" dirty="0"/>
                        <a:t>Purpose</a:t>
                      </a:r>
                      <a:endParaRPr lang="de-DE" sz="2800" dirty="0"/>
                    </a:p>
                  </a:txBody>
                  <a:tcPr marL="87038" marR="87038" marT="43519" marB="435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BBB5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800" b="1" dirty="0"/>
                        <a:t>Mission</a:t>
                      </a:r>
                    </a:p>
                  </a:txBody>
                  <a:tcPr marL="87038" marR="87038" marT="43519" marB="435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BBB5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800" dirty="0" err="1"/>
                        <a:t>Why</a:t>
                      </a:r>
                      <a:r>
                        <a:rPr lang="de-DE" sz="2800" dirty="0"/>
                        <a:t> do </a:t>
                      </a:r>
                      <a:r>
                        <a:rPr lang="de-DE" sz="2800" dirty="0" err="1"/>
                        <a:t>we</a:t>
                      </a:r>
                      <a:r>
                        <a:rPr lang="de-DE" sz="2800" dirty="0"/>
                        <a:t> </a:t>
                      </a:r>
                      <a:r>
                        <a:rPr lang="de-DE" sz="2800" dirty="0" err="1"/>
                        <a:t>exist</a:t>
                      </a:r>
                      <a:r>
                        <a:rPr lang="de-DE" sz="2800" dirty="0"/>
                        <a:t>?</a:t>
                      </a:r>
                    </a:p>
                  </a:txBody>
                  <a:tcPr marL="87038" marR="87038" marT="43519" marB="435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BBB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7237179"/>
                  </a:ext>
                </a:extLst>
              </a:tr>
              <a:tr h="592207">
                <a:tc vMerge="1">
                  <a:txBody>
                    <a:bodyPr/>
                    <a:lstStyle/>
                    <a:p>
                      <a:endParaRPr lang="de-DE" sz="2400" dirty="0"/>
                    </a:p>
                  </a:txBody>
                  <a:tcPr marL="87038" marR="87038" marT="43519" marB="435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BBB5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800" b="1" dirty="0"/>
                        <a:t>Values</a:t>
                      </a:r>
                    </a:p>
                  </a:txBody>
                  <a:tcPr marL="87038" marR="87038" marT="43519" marB="435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BBB5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What is important to us?</a:t>
                      </a:r>
                    </a:p>
                  </a:txBody>
                  <a:tcPr marL="87038" marR="87038" marT="43519" marB="435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BBB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5569368"/>
                  </a:ext>
                </a:extLst>
              </a:tr>
              <a:tr h="592207">
                <a:tc vMerge="1">
                  <a:txBody>
                    <a:bodyPr/>
                    <a:lstStyle/>
                    <a:p>
                      <a:endParaRPr lang="de-DE" sz="2400" dirty="0"/>
                    </a:p>
                  </a:txBody>
                  <a:tcPr marL="87038" marR="87038" marT="43519" marB="435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BBB5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800" b="1" dirty="0"/>
                        <a:t>Vision</a:t>
                      </a:r>
                    </a:p>
                  </a:txBody>
                  <a:tcPr marL="87038" marR="87038" marT="43519" marB="435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BBB5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What do we want to be?</a:t>
                      </a:r>
                    </a:p>
                  </a:txBody>
                  <a:tcPr marL="87038" marR="87038" marT="43519" marB="435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BBB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1307370"/>
                  </a:ext>
                </a:extLst>
              </a:tr>
              <a:tr h="592207">
                <a:tc rowSpan="3">
                  <a:txBody>
                    <a:bodyPr/>
                    <a:lstStyle/>
                    <a:p>
                      <a:r>
                        <a:rPr lang="de-DE" sz="2800" b="1" dirty="0" err="1"/>
                        <a:t>Strategy</a:t>
                      </a:r>
                      <a:endParaRPr lang="de-DE" sz="2800" dirty="0"/>
                    </a:p>
                  </a:txBody>
                  <a:tcPr marL="87038" marR="87038" marT="43519" marB="435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9B2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800" b="1" dirty="0"/>
                        <a:t>Strategic </a:t>
                      </a:r>
                      <a:r>
                        <a:rPr lang="de-DE" sz="2800" b="1" dirty="0" err="1"/>
                        <a:t>Intent</a:t>
                      </a:r>
                      <a:endParaRPr lang="de-DE" sz="2800" b="1" dirty="0"/>
                    </a:p>
                  </a:txBody>
                  <a:tcPr marL="87038" marR="87038" marT="43519" marB="435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9B2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How will we get there?</a:t>
                      </a:r>
                    </a:p>
                  </a:txBody>
                  <a:tcPr marL="87038" marR="87038" marT="43519" marB="435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9B2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6372912"/>
                  </a:ext>
                </a:extLst>
              </a:tr>
              <a:tr h="592207">
                <a:tc vMerge="1">
                  <a:txBody>
                    <a:bodyPr/>
                    <a:lstStyle/>
                    <a:p>
                      <a:endParaRPr lang="de-DE" sz="2400" dirty="0"/>
                    </a:p>
                  </a:txBody>
                  <a:tcPr marL="87038" marR="87038" marT="43519" marB="435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9B2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800" b="1" dirty="0"/>
                        <a:t>Drivers</a:t>
                      </a:r>
                    </a:p>
                  </a:txBody>
                  <a:tcPr marL="87038" marR="87038" marT="43519" marB="435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9B2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What will we focus on?</a:t>
                      </a:r>
                    </a:p>
                  </a:txBody>
                  <a:tcPr marL="87038" marR="87038" marT="43519" marB="435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9B2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4018312"/>
                  </a:ext>
                </a:extLst>
              </a:tr>
              <a:tr h="1222940">
                <a:tc vMerge="1">
                  <a:txBody>
                    <a:bodyPr/>
                    <a:lstStyle/>
                    <a:p>
                      <a:endParaRPr lang="de-DE" sz="2400" dirty="0"/>
                    </a:p>
                  </a:txBody>
                  <a:tcPr marL="87038" marR="87038" marT="43519" marB="435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9B2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800" b="1" dirty="0" err="1"/>
                        <a:t>Enablers</a:t>
                      </a:r>
                      <a:endParaRPr lang="de-DE" sz="2800" b="1" dirty="0"/>
                    </a:p>
                  </a:txBody>
                  <a:tcPr marL="87038" marR="87038" marT="43519" marB="435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9B2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What frameworks, resources, and skills will we use?</a:t>
                      </a:r>
                    </a:p>
                  </a:txBody>
                  <a:tcPr marL="87038" marR="87038" marT="43519" marB="435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9B2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3974957"/>
                  </a:ext>
                </a:extLst>
              </a:tr>
              <a:tr h="592207">
                <a:tc rowSpan="3">
                  <a:txBody>
                    <a:bodyPr/>
                    <a:lstStyle/>
                    <a:p>
                      <a:r>
                        <a:rPr lang="de-DE" sz="2800" b="1" dirty="0" err="1"/>
                        <a:t>Execution</a:t>
                      </a:r>
                      <a:endParaRPr lang="de-DE" sz="2800" dirty="0"/>
                    </a:p>
                  </a:txBody>
                  <a:tcPr marL="87038" marR="87038" marT="43519" marB="435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800" b="1" dirty="0"/>
                        <a:t>Targets and Initiatives</a:t>
                      </a:r>
                    </a:p>
                  </a:txBody>
                  <a:tcPr marL="87038" marR="87038" marT="43519" marB="435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What will we need to do?</a:t>
                      </a:r>
                    </a:p>
                  </a:txBody>
                  <a:tcPr marL="87038" marR="87038" marT="43519" marB="435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7968943"/>
                  </a:ext>
                </a:extLst>
              </a:tr>
              <a:tr h="856059">
                <a:tc vMerge="1">
                  <a:txBody>
                    <a:bodyPr/>
                    <a:lstStyle/>
                    <a:p>
                      <a:endParaRPr lang="de-DE" sz="2400" dirty="0"/>
                    </a:p>
                  </a:txBody>
                  <a:tcPr marL="87038" marR="87038" marT="43519" marB="435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800" b="1" dirty="0"/>
                        <a:t>Performance </a:t>
                      </a:r>
                      <a:r>
                        <a:rPr lang="de-DE" sz="2800" b="1" dirty="0" err="1"/>
                        <a:t>Indicators</a:t>
                      </a:r>
                      <a:endParaRPr lang="de-DE" sz="2800" b="1" dirty="0"/>
                    </a:p>
                  </a:txBody>
                  <a:tcPr marL="87038" marR="87038" marT="43519" marB="435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How will we know we are successful?</a:t>
                      </a:r>
                    </a:p>
                  </a:txBody>
                  <a:tcPr marL="87038" marR="87038" marT="43519" marB="435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4777401"/>
                  </a:ext>
                </a:extLst>
              </a:tr>
              <a:tr h="856059">
                <a:tc vMerge="1">
                  <a:txBody>
                    <a:bodyPr/>
                    <a:lstStyle/>
                    <a:p>
                      <a:endParaRPr lang="de-DE" sz="2400" dirty="0"/>
                    </a:p>
                  </a:txBody>
                  <a:tcPr marL="87038" marR="87038" marT="43519" marB="435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800" b="1" dirty="0" err="1"/>
                        <a:t>Strategy</a:t>
                      </a:r>
                      <a:r>
                        <a:rPr lang="de-DE" sz="2800" b="1" dirty="0"/>
                        <a:t> </a:t>
                      </a:r>
                      <a:r>
                        <a:rPr lang="de-DE" sz="2800" b="1" dirty="0" err="1"/>
                        <a:t>Map</a:t>
                      </a:r>
                      <a:endParaRPr lang="de-DE" sz="2800" b="1" dirty="0"/>
                    </a:p>
                  </a:txBody>
                  <a:tcPr marL="87038" marR="87038" marT="43519" marB="435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How will we test and communicate the strategy?</a:t>
                      </a:r>
                    </a:p>
                  </a:txBody>
                  <a:tcPr marL="87038" marR="87038" marT="43519" marB="435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60761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54628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98CB66-575E-0A43-BC93-F6FC8A5D8D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Box 40">
            <a:extLst>
              <a:ext uri="{FF2B5EF4-FFF2-40B4-BE49-F238E27FC236}">
                <a16:creationId xmlns:a16="http://schemas.microsoft.com/office/drawing/2014/main" id="{C5B567C1-74A2-6B24-2451-1F5198652855}"/>
              </a:ext>
            </a:extLst>
          </p:cNvPr>
          <p:cNvSpPr txBox="1"/>
          <p:nvPr/>
        </p:nvSpPr>
        <p:spPr>
          <a:xfrm>
            <a:off x="744023" y="638808"/>
            <a:ext cx="14153084" cy="7600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6490"/>
              </a:lnSpc>
            </a:pPr>
            <a:r>
              <a:rPr lang="en-US" sz="4400" dirty="0">
                <a:solidFill>
                  <a:srgbClr val="000000"/>
                </a:solidFill>
                <a:latin typeface="Muli Ultra-Bold"/>
              </a:rPr>
              <a:t>Strategy Canvas</a:t>
            </a:r>
          </a:p>
        </p:txBody>
      </p:sp>
      <p:sp>
        <p:nvSpPr>
          <p:cNvPr id="53" name="TextBox 53">
            <a:extLst>
              <a:ext uri="{FF2B5EF4-FFF2-40B4-BE49-F238E27FC236}">
                <a16:creationId xmlns:a16="http://schemas.microsoft.com/office/drawing/2014/main" id="{9651D108-5DCA-AEEE-EC81-E8D13001914D}"/>
              </a:ext>
            </a:extLst>
          </p:cNvPr>
          <p:cNvSpPr txBox="1"/>
          <p:nvPr/>
        </p:nvSpPr>
        <p:spPr>
          <a:xfrm>
            <a:off x="744023" y="1494790"/>
            <a:ext cx="15391283" cy="4483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639"/>
              </a:lnSpc>
            </a:pPr>
            <a:r>
              <a:rPr lang="en-US" sz="2599" dirty="0">
                <a:solidFill>
                  <a:srgbClr val="000000"/>
                </a:solidFill>
                <a:latin typeface="Canva Sans Bold"/>
              </a:rPr>
              <a:t>Title: </a:t>
            </a:r>
          </a:p>
        </p:txBody>
      </p:sp>
      <p:sp>
        <p:nvSpPr>
          <p:cNvPr id="54" name="Freeform 54">
            <a:extLst>
              <a:ext uri="{FF2B5EF4-FFF2-40B4-BE49-F238E27FC236}">
                <a16:creationId xmlns:a16="http://schemas.microsoft.com/office/drawing/2014/main" id="{2E2D1507-6F49-5272-8778-CBF0FA19F5CF}"/>
              </a:ext>
            </a:extLst>
          </p:cNvPr>
          <p:cNvSpPr/>
          <p:nvPr/>
        </p:nvSpPr>
        <p:spPr>
          <a:xfrm>
            <a:off x="16081076" y="389260"/>
            <a:ext cx="1404000" cy="1404000"/>
          </a:xfrm>
          <a:custGeom>
            <a:avLst/>
            <a:gdLst/>
            <a:ahLst/>
            <a:cxnLst/>
            <a:rect l="l" t="t" r="r" b="b"/>
            <a:pathLst>
              <a:path w="715269" h="715269">
                <a:moveTo>
                  <a:pt x="0" y="0"/>
                </a:moveTo>
                <a:lnTo>
                  <a:pt x="715269" y="0"/>
                </a:lnTo>
                <a:lnTo>
                  <a:pt x="715269" y="715268"/>
                </a:lnTo>
                <a:lnTo>
                  <a:pt x="0" y="71526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55" name="TextBox 55">
            <a:extLst>
              <a:ext uri="{FF2B5EF4-FFF2-40B4-BE49-F238E27FC236}">
                <a16:creationId xmlns:a16="http://schemas.microsoft.com/office/drawing/2014/main" id="{2E5CF93E-F357-61E0-2C3F-31F333355E12}"/>
              </a:ext>
            </a:extLst>
          </p:cNvPr>
          <p:cNvSpPr txBox="1"/>
          <p:nvPr/>
        </p:nvSpPr>
        <p:spPr>
          <a:xfrm>
            <a:off x="13487400" y="9615408"/>
            <a:ext cx="4249439" cy="45486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780"/>
              </a:lnSpc>
            </a:pPr>
            <a:r>
              <a:rPr lang="en-US" sz="2700" dirty="0">
                <a:solidFill>
                  <a:srgbClr val="000000"/>
                </a:solidFill>
                <a:latin typeface="Canva Sans Bold"/>
              </a:rPr>
              <a:t>www.strategypunk.com</a:t>
            </a:r>
          </a:p>
        </p:txBody>
      </p:sp>
      <p:graphicFrame>
        <p:nvGraphicFramePr>
          <p:cNvPr id="18" name="Tabelle 17">
            <a:extLst>
              <a:ext uri="{FF2B5EF4-FFF2-40B4-BE49-F238E27FC236}">
                <a16:creationId xmlns:a16="http://schemas.microsoft.com/office/drawing/2014/main" id="{3BF388F3-52BB-1398-D26D-5B490DC640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9127037"/>
              </p:ext>
            </p:extLst>
          </p:nvPr>
        </p:nvGraphicFramePr>
        <p:xfrm>
          <a:off x="756428" y="2247900"/>
          <a:ext cx="16776000" cy="7080507"/>
        </p:xfrm>
        <a:graphic>
          <a:graphicData uri="http://schemas.openxmlformats.org/drawingml/2006/table">
            <a:tbl>
              <a:tblPr/>
              <a:tblGrid>
                <a:gridCol w="2916000">
                  <a:extLst>
                    <a:ext uri="{9D8B030D-6E8A-4147-A177-3AD203B41FA5}">
                      <a16:colId xmlns:a16="http://schemas.microsoft.com/office/drawing/2014/main" val="699972679"/>
                    </a:ext>
                  </a:extLst>
                </a:gridCol>
                <a:gridCol w="3996000">
                  <a:extLst>
                    <a:ext uri="{9D8B030D-6E8A-4147-A177-3AD203B41FA5}">
                      <a16:colId xmlns:a16="http://schemas.microsoft.com/office/drawing/2014/main" val="2061800155"/>
                    </a:ext>
                  </a:extLst>
                </a:gridCol>
                <a:gridCol w="9864000">
                  <a:extLst>
                    <a:ext uri="{9D8B030D-6E8A-4147-A177-3AD203B41FA5}">
                      <a16:colId xmlns:a16="http://schemas.microsoft.com/office/drawing/2014/main" val="1588641060"/>
                    </a:ext>
                  </a:extLst>
                </a:gridCol>
              </a:tblGrid>
              <a:tr h="592207">
                <a:tc>
                  <a:txBody>
                    <a:bodyPr/>
                    <a:lstStyle/>
                    <a:p>
                      <a:r>
                        <a:rPr lang="de-DE" sz="2800" b="1" dirty="0" err="1"/>
                        <a:t>Category</a:t>
                      </a:r>
                      <a:endParaRPr lang="de-DE" sz="2800" dirty="0"/>
                    </a:p>
                  </a:txBody>
                  <a:tcPr marL="87038" marR="87038" marT="43519" marB="43519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800" b="1" dirty="0"/>
                        <a:t>Element</a:t>
                      </a:r>
                      <a:endParaRPr lang="de-DE" sz="2800" dirty="0"/>
                    </a:p>
                  </a:txBody>
                  <a:tcPr marL="87038" marR="87038" marT="43519" marB="43519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800" b="1" dirty="0"/>
                        <a:t>Description</a:t>
                      </a:r>
                      <a:endParaRPr lang="de-DE" sz="2800" dirty="0"/>
                    </a:p>
                  </a:txBody>
                  <a:tcPr marL="87038" marR="87038" marT="43519" marB="43519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3886161"/>
                  </a:ext>
                </a:extLst>
              </a:tr>
              <a:tr h="592207">
                <a:tc rowSpan="3">
                  <a:txBody>
                    <a:bodyPr/>
                    <a:lstStyle/>
                    <a:p>
                      <a:r>
                        <a:rPr lang="de-DE" sz="2800" b="1" dirty="0"/>
                        <a:t>Purpose</a:t>
                      </a:r>
                      <a:endParaRPr lang="de-DE" sz="2800" dirty="0"/>
                    </a:p>
                  </a:txBody>
                  <a:tcPr marL="87038" marR="87038" marT="43519" marB="43519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800" b="1" dirty="0"/>
                        <a:t>Mission</a:t>
                      </a:r>
                    </a:p>
                  </a:txBody>
                  <a:tcPr marL="87038" marR="87038" marT="43519" marB="43519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2800" dirty="0"/>
                    </a:p>
                  </a:txBody>
                  <a:tcPr marL="87038" marR="87038" marT="43519" marB="43519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7237179"/>
                  </a:ext>
                </a:extLst>
              </a:tr>
              <a:tr h="592207">
                <a:tc vMerge="1">
                  <a:txBody>
                    <a:bodyPr/>
                    <a:lstStyle/>
                    <a:p>
                      <a:endParaRPr lang="de-DE" sz="2400" dirty="0"/>
                    </a:p>
                  </a:txBody>
                  <a:tcPr marL="87038" marR="87038" marT="43519" marB="435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BBB5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800" b="1" dirty="0"/>
                        <a:t>Values</a:t>
                      </a:r>
                    </a:p>
                  </a:txBody>
                  <a:tcPr marL="87038" marR="87038" marT="43519" marB="43519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 marL="87038" marR="87038" marT="43519" marB="43519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75569368"/>
                  </a:ext>
                </a:extLst>
              </a:tr>
              <a:tr h="592207">
                <a:tc vMerge="1">
                  <a:txBody>
                    <a:bodyPr/>
                    <a:lstStyle/>
                    <a:p>
                      <a:endParaRPr lang="de-DE" sz="2400" dirty="0"/>
                    </a:p>
                  </a:txBody>
                  <a:tcPr marL="87038" marR="87038" marT="43519" marB="435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BBB5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800" b="1" dirty="0"/>
                        <a:t>Vision</a:t>
                      </a:r>
                    </a:p>
                  </a:txBody>
                  <a:tcPr marL="87038" marR="87038" marT="43519" marB="43519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 marL="87038" marR="87038" marT="43519" marB="43519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1307370"/>
                  </a:ext>
                </a:extLst>
              </a:tr>
              <a:tr h="592207">
                <a:tc rowSpan="3">
                  <a:txBody>
                    <a:bodyPr/>
                    <a:lstStyle/>
                    <a:p>
                      <a:r>
                        <a:rPr lang="de-DE" sz="2800" b="1" dirty="0" err="1"/>
                        <a:t>Strategy</a:t>
                      </a:r>
                      <a:endParaRPr lang="de-DE" sz="2800" dirty="0"/>
                    </a:p>
                  </a:txBody>
                  <a:tcPr marL="87038" marR="87038" marT="43519" marB="43519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9B2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800" b="1" dirty="0"/>
                        <a:t>Strategic </a:t>
                      </a:r>
                      <a:r>
                        <a:rPr lang="de-DE" sz="2800" b="1" dirty="0" err="1"/>
                        <a:t>Intent</a:t>
                      </a:r>
                      <a:endParaRPr lang="de-DE" sz="2800" b="1" dirty="0"/>
                    </a:p>
                  </a:txBody>
                  <a:tcPr marL="87038" marR="87038" marT="43519" marB="43519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 marL="87038" marR="87038" marT="43519" marB="43519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6372912"/>
                  </a:ext>
                </a:extLst>
              </a:tr>
              <a:tr h="592207">
                <a:tc vMerge="1">
                  <a:txBody>
                    <a:bodyPr/>
                    <a:lstStyle/>
                    <a:p>
                      <a:endParaRPr lang="de-DE" sz="2400" dirty="0"/>
                    </a:p>
                  </a:txBody>
                  <a:tcPr marL="87038" marR="87038" marT="43519" marB="435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9B2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800" b="1" dirty="0"/>
                        <a:t>Drivers</a:t>
                      </a:r>
                    </a:p>
                  </a:txBody>
                  <a:tcPr marL="87038" marR="87038" marT="43519" marB="43519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 marL="87038" marR="87038" marT="43519" marB="43519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4018312"/>
                  </a:ext>
                </a:extLst>
              </a:tr>
              <a:tr h="1222940">
                <a:tc vMerge="1">
                  <a:txBody>
                    <a:bodyPr/>
                    <a:lstStyle/>
                    <a:p>
                      <a:endParaRPr lang="de-DE" sz="2400" dirty="0"/>
                    </a:p>
                  </a:txBody>
                  <a:tcPr marL="87038" marR="87038" marT="43519" marB="435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9B2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800" b="1" dirty="0" err="1"/>
                        <a:t>Enablers</a:t>
                      </a:r>
                      <a:endParaRPr lang="de-DE" sz="2800" b="1" dirty="0"/>
                    </a:p>
                  </a:txBody>
                  <a:tcPr marL="87038" marR="87038" marT="43519" marB="43519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 marL="87038" marR="87038" marT="43519" marB="43519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3974957"/>
                  </a:ext>
                </a:extLst>
              </a:tr>
              <a:tr h="592207">
                <a:tc rowSpan="3">
                  <a:txBody>
                    <a:bodyPr/>
                    <a:lstStyle/>
                    <a:p>
                      <a:r>
                        <a:rPr lang="de-DE" sz="2800" b="1" dirty="0" err="1"/>
                        <a:t>Execution</a:t>
                      </a:r>
                      <a:endParaRPr lang="de-DE" sz="2800" dirty="0"/>
                    </a:p>
                  </a:txBody>
                  <a:tcPr marL="87038" marR="87038" marT="43519" marB="43519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800" b="1" dirty="0"/>
                        <a:t>Targets and Initiatives</a:t>
                      </a:r>
                    </a:p>
                  </a:txBody>
                  <a:tcPr marL="87038" marR="87038" marT="43519" marB="43519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 marL="87038" marR="87038" marT="43519" marB="43519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7968943"/>
                  </a:ext>
                </a:extLst>
              </a:tr>
              <a:tr h="856059">
                <a:tc vMerge="1">
                  <a:txBody>
                    <a:bodyPr/>
                    <a:lstStyle/>
                    <a:p>
                      <a:endParaRPr lang="de-DE" sz="2400" dirty="0"/>
                    </a:p>
                  </a:txBody>
                  <a:tcPr marL="87038" marR="87038" marT="43519" marB="435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800" b="1" dirty="0"/>
                        <a:t>Performance </a:t>
                      </a:r>
                      <a:r>
                        <a:rPr lang="de-DE" sz="2800" b="1" dirty="0" err="1"/>
                        <a:t>Indicators</a:t>
                      </a:r>
                      <a:endParaRPr lang="de-DE" sz="2800" b="1" dirty="0"/>
                    </a:p>
                  </a:txBody>
                  <a:tcPr marL="87038" marR="87038" marT="43519" marB="43519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 marL="87038" marR="87038" marT="43519" marB="43519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4777401"/>
                  </a:ext>
                </a:extLst>
              </a:tr>
              <a:tr h="856059">
                <a:tc vMerge="1">
                  <a:txBody>
                    <a:bodyPr/>
                    <a:lstStyle/>
                    <a:p>
                      <a:endParaRPr lang="de-DE" sz="2400" dirty="0"/>
                    </a:p>
                  </a:txBody>
                  <a:tcPr marL="87038" marR="87038" marT="43519" marB="435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800" b="1" dirty="0" err="1"/>
                        <a:t>Strategy</a:t>
                      </a:r>
                      <a:r>
                        <a:rPr lang="de-DE" sz="2800" b="1" dirty="0"/>
                        <a:t> </a:t>
                      </a:r>
                      <a:r>
                        <a:rPr lang="de-DE" sz="2800" b="1" dirty="0" err="1"/>
                        <a:t>Map</a:t>
                      </a:r>
                      <a:endParaRPr lang="de-DE" sz="2800" b="1" dirty="0"/>
                    </a:p>
                  </a:txBody>
                  <a:tcPr marL="87038" marR="87038" marT="43519" marB="43519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 marL="87038" marR="87038" marT="43519" marB="43519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60761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6584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272</Words>
  <Application>Microsoft Office PowerPoint</Application>
  <PresentationFormat>Benutzerdefiniert</PresentationFormat>
  <Paragraphs>62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8" baseType="lpstr">
      <vt:lpstr>Calibri</vt:lpstr>
      <vt:lpstr>Muli Ultra-Bold</vt:lpstr>
      <vt:lpstr>Canva Sans Bold</vt:lpstr>
      <vt:lpstr>Arial</vt:lpstr>
      <vt:lpstr>Office Theme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StrategyPunk.com - StrategyPunk Strategy Canvas</dc:title>
  <dc:creator>StrategyPunk.com</dc:creator>
  <cp:lastModifiedBy>Thomas Kriete</cp:lastModifiedBy>
  <cp:revision>22</cp:revision>
  <dcterms:created xsi:type="dcterms:W3CDTF">2006-08-16T00:00:00Z</dcterms:created>
  <dcterms:modified xsi:type="dcterms:W3CDTF">2024-11-04T19:31:55Z</dcterms:modified>
  <dc:identifier>DAFs1ugOQp4</dc:identifier>
</cp:coreProperties>
</file>