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93" r:id="rId2"/>
    <p:sldId id="292" r:id="rId3"/>
  </p:sldIdLst>
  <p:sldSz cx="18288000" cy="10287000"/>
  <p:notesSz cx="6858000" cy="9144000"/>
  <p:embeddedFontLst>
    <p:embeddedFont>
      <p:font typeface="Georgia" panose="02040502050405020303" pitchFamily="18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76A"/>
    <a:srgbClr val="4F81BD"/>
    <a:srgbClr val="C9DDFB"/>
    <a:srgbClr val="F2F2F2"/>
    <a:srgbClr val="0C1D2D"/>
    <a:srgbClr val="3578AB"/>
    <a:srgbClr val="00A7F2"/>
    <a:srgbClr val="BD392F"/>
    <a:srgbClr val="9BBB5C"/>
    <a:srgbClr val="F29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1" d="100"/>
          <a:sy n="41" d="100"/>
        </p:scale>
        <p:origin x="44" y="1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BB9C-5A4D-469E-B65B-1C4839688F48}" type="datetimeFigureOut">
              <a:rPr lang="de-DE" smtClean="0"/>
              <a:t>04.02.2025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E900-0B3F-4045-899C-BE93DA883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6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637A4-4A34-755A-07AA-05371CDBA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6CC3D40-3249-1FF5-2195-F6F62D3FDC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FC205A1-59C8-1F4B-4992-E4384566C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A09B64-D8FB-9991-D9F0-877B417EE4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873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036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D90F41-8EC2-C23D-080B-7F4FB4AB5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B3244E72-4E08-2257-A91B-895F11A6723C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2x2 Strategy Feedback Matrix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B0D4B243-C097-C4CA-05E1-90EF0E42BEAC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Identifying Successes, Gaps, Questions, and Emerging Ideas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A15A1395-C373-E6DD-5034-AC6525E80091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FEBAA3C-B733-A6D8-8C0A-6DF427EC48FB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8A10964-E547-5C35-55AD-CD6ED7B020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307711"/>
              </p:ext>
            </p:extLst>
          </p:nvPr>
        </p:nvGraphicFramePr>
        <p:xfrm>
          <a:off x="1235149" y="2301425"/>
          <a:ext cx="15480000" cy="3017520"/>
        </p:xfrm>
        <a:graphic>
          <a:graphicData uri="http://schemas.openxmlformats.org/drawingml/2006/table">
            <a:tbl>
              <a:tblPr/>
              <a:tblGrid>
                <a:gridCol w="7200000">
                  <a:extLst>
                    <a:ext uri="{9D8B030D-6E8A-4147-A177-3AD203B41FA5}">
                      <a16:colId xmlns:a16="http://schemas.microsoft.com/office/drawing/2014/main" val="125820506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897028013"/>
                    </a:ext>
                  </a:extLst>
                </a:gridCol>
                <a:gridCol w="7200000">
                  <a:extLst>
                    <a:ext uri="{9D8B030D-6E8A-4147-A177-3AD203B41FA5}">
                      <a16:colId xmlns:a16="http://schemas.microsoft.com/office/drawing/2014/main" val="22372404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2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What’s</a:t>
                      </a:r>
                      <a:r>
                        <a:rPr lang="de-DE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Working (↗)</a:t>
                      </a:r>
                      <a:endParaRPr lang="de-DE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Needs Reassessment (</a:t>
                      </a:r>
                      <a:r>
                        <a:rPr lang="el-G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Δ)</a:t>
                      </a:r>
                      <a:endParaRPr lang="el-G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790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</a:t>
                      </a: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and reinforce successful strategic initiatives that should be continued or scaled.</a:t>
                      </a: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 Questions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decisions are clearly paying off?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 are we gaining market traction or operational efficiencies?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core strengths or competitive advantages can we further leverage?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</a:t>
                      </a: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Spot areas of the strategy that aren’t delivering as expected or may be outdated.</a:t>
                      </a: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 Questions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initiatives aren’t meeting goals or need updating?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 do we see high costs or low ROI?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assumptions no longer match current market realities?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703372"/>
                  </a:ext>
                </a:extLst>
              </a:tr>
            </a:tbl>
          </a:graphicData>
        </a:graphic>
      </p:graphicFrame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FE116871-D313-9E4F-2A79-499054B55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30268"/>
              </p:ext>
            </p:extLst>
          </p:nvPr>
        </p:nvGraphicFramePr>
        <p:xfrm>
          <a:off x="1219200" y="6202090"/>
          <a:ext cx="15480000" cy="3017520"/>
        </p:xfrm>
        <a:graphic>
          <a:graphicData uri="http://schemas.openxmlformats.org/drawingml/2006/table">
            <a:tbl>
              <a:tblPr/>
              <a:tblGrid>
                <a:gridCol w="7200000">
                  <a:extLst>
                    <a:ext uri="{9D8B030D-6E8A-4147-A177-3AD203B41FA5}">
                      <a16:colId xmlns:a16="http://schemas.microsoft.com/office/drawing/2014/main" val="371128516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214072184"/>
                    </a:ext>
                  </a:extLst>
                </a:gridCol>
                <a:gridCol w="7200000">
                  <a:extLst>
                    <a:ext uri="{9D8B030D-6E8A-4147-A177-3AD203B41FA5}">
                      <a16:colId xmlns:a16="http://schemas.microsoft.com/office/drawing/2014/main" val="1253530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 Questions (?)</a:t>
                      </a:r>
                      <a:endParaRPr lang="de-DE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Strategic </a:t>
                      </a:r>
                      <a:r>
                        <a:rPr lang="de-DE" sz="2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Opportunities</a:t>
                      </a:r>
                      <a:r>
                        <a:rPr lang="de-DE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(💡)</a:t>
                      </a:r>
                      <a:endParaRPr lang="de-DE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86889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</a:t>
                      </a: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Surface unknowns and uncertainties that need additional data, alignment, or stakeholder input.</a:t>
                      </a: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 Questions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gaps in knowledge or market insight do we have?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assumptions should we validate?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 do we need more data on competitors, technology, or regulations?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</a:t>
                      </a: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Identify potential new directions, product ideas, or partnerships that could drive future growth.</a:t>
                      </a: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b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Example Questions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 markets, products, or technologies are worth exploring?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 there new partnerships or alliances that could expand our capabilities?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bold or innovative ideas might set us apart competitively?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5205860"/>
                  </a:ext>
                </a:extLst>
              </a:tr>
            </a:tbl>
          </a:graphicData>
        </a:graphic>
      </p:graphicFrame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DFF174AD-6150-FE53-C568-298E7270D095}"/>
              </a:ext>
            </a:extLst>
          </p:cNvPr>
          <p:cNvCxnSpPr>
            <a:cxnSpLocks/>
          </p:cNvCxnSpPr>
          <p:nvPr/>
        </p:nvCxnSpPr>
        <p:spPr>
          <a:xfrm>
            <a:off x="1325526" y="5802716"/>
            <a:ext cx="15339124" cy="0"/>
          </a:xfrm>
          <a:prstGeom prst="line">
            <a:avLst/>
          </a:prstGeom>
          <a:ln w="57150">
            <a:solidFill>
              <a:srgbClr val="1D47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6F9FDBC4-5E64-6196-4E44-E30D510359EE}"/>
              </a:ext>
            </a:extLst>
          </p:cNvPr>
          <p:cNvCxnSpPr>
            <a:cxnSpLocks/>
          </p:cNvCxnSpPr>
          <p:nvPr/>
        </p:nvCxnSpPr>
        <p:spPr>
          <a:xfrm flipV="1">
            <a:off x="9097926" y="2106426"/>
            <a:ext cx="0" cy="7162800"/>
          </a:xfrm>
          <a:prstGeom prst="line">
            <a:avLst/>
          </a:prstGeom>
          <a:ln w="57150">
            <a:solidFill>
              <a:srgbClr val="1D47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810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EA1A9-8D8E-9225-E395-6DAE590DF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207F77BC-C902-DC31-3AE0-A7259D011623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Strategy – Feedback Matrix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2EE2E8BD-9CBE-AB78-2F64-2B9552C3549B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Identifying Successes, Gaps, Questions, and Emerging Ideas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0D9EC17A-4330-9F6F-FFB1-9EBC71A4039F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D70F00FF-DAFC-151E-21A9-55A4E7F39454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23FC8A29-B684-1FFB-205D-D49638D26742}"/>
              </a:ext>
            </a:extLst>
          </p:cNvPr>
          <p:cNvCxnSpPr>
            <a:cxnSpLocks/>
          </p:cNvCxnSpPr>
          <p:nvPr/>
        </p:nvCxnSpPr>
        <p:spPr>
          <a:xfrm>
            <a:off x="3054560" y="5809805"/>
            <a:ext cx="12240000" cy="0"/>
          </a:xfrm>
          <a:prstGeom prst="line">
            <a:avLst/>
          </a:prstGeom>
          <a:ln w="57150">
            <a:solidFill>
              <a:srgbClr val="1D47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EF026F8C-A8EB-A5F0-A92B-BE61F0CB961F}"/>
              </a:ext>
            </a:extLst>
          </p:cNvPr>
          <p:cNvCxnSpPr>
            <a:cxnSpLocks/>
          </p:cNvCxnSpPr>
          <p:nvPr/>
        </p:nvCxnSpPr>
        <p:spPr>
          <a:xfrm flipV="1">
            <a:off x="9174560" y="2076005"/>
            <a:ext cx="0" cy="7162800"/>
          </a:xfrm>
          <a:prstGeom prst="line">
            <a:avLst/>
          </a:prstGeom>
          <a:ln w="57150">
            <a:solidFill>
              <a:srgbClr val="1D47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648F95CE-B5D2-F87A-3D16-A0580476787D}"/>
              </a:ext>
            </a:extLst>
          </p:cNvPr>
          <p:cNvSpPr txBox="1"/>
          <p:nvPr/>
        </p:nvSpPr>
        <p:spPr>
          <a:xfrm>
            <a:off x="4995878" y="5069413"/>
            <a:ext cx="304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What’s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 Working (↗)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AB568A7-641A-893A-03A3-C395CE3659C1}"/>
              </a:ext>
            </a:extLst>
          </p:cNvPr>
          <p:cNvSpPr txBox="1"/>
          <p:nvPr/>
        </p:nvSpPr>
        <p:spPr>
          <a:xfrm>
            <a:off x="10132656" y="5069414"/>
            <a:ext cx="42506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Needs Reassessment (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Δ)</a:t>
            </a: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A571704-EEA5-02A5-7D91-83E7BCDBE47B}"/>
              </a:ext>
            </a:extLst>
          </p:cNvPr>
          <p:cNvSpPr txBox="1"/>
          <p:nvPr/>
        </p:nvSpPr>
        <p:spPr>
          <a:xfrm>
            <a:off x="4776138" y="5996417"/>
            <a:ext cx="3276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Open Questions (?)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6A2818D-E81E-B18F-106D-A776756193C2}"/>
              </a:ext>
            </a:extLst>
          </p:cNvPr>
          <p:cNvSpPr txBox="1"/>
          <p:nvPr/>
        </p:nvSpPr>
        <p:spPr>
          <a:xfrm>
            <a:off x="8943299" y="5992873"/>
            <a:ext cx="6629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New Strategic </a:t>
            </a:r>
            <a:r>
              <a:rPr lang="de-DE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 (💡)</a:t>
            </a:r>
          </a:p>
        </p:txBody>
      </p:sp>
    </p:spTree>
    <p:extLst>
      <p:ext uri="{BB962C8B-B14F-4D97-AF65-F5344CB8AC3E}">
        <p14:creationId xmlns:p14="http://schemas.microsoft.com/office/powerpoint/2010/main" val="1605631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Benutzerdefiniert</PresentationFormat>
  <Paragraphs>32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Georgia</vt:lpstr>
      <vt:lpstr>Calibri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Innovation process</dc:title>
  <dc:creator>StrategyPunk.com</dc:creator>
  <cp:lastModifiedBy>Thomas Kriete</cp:lastModifiedBy>
  <cp:revision>39</cp:revision>
  <dcterms:created xsi:type="dcterms:W3CDTF">2006-08-16T00:00:00Z</dcterms:created>
  <dcterms:modified xsi:type="dcterms:W3CDTF">2025-02-04T20:24:13Z</dcterms:modified>
  <dc:identifier>DAFs1ugOQp4</dc:identifier>
</cp:coreProperties>
</file>