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92" r:id="rId2"/>
    <p:sldId id="295" r:id="rId3"/>
    <p:sldId id="296" r:id="rId4"/>
    <p:sldId id="294" r:id="rId5"/>
    <p:sldId id="293" r:id="rId6"/>
    <p:sldId id="298" r:id="rId7"/>
  </p:sldIdLst>
  <p:sldSz cx="18288000" cy="10287000"/>
  <p:notesSz cx="6858000" cy="9144000"/>
  <p:embeddedFontLst>
    <p:embeddedFont>
      <p:font typeface="Georgia" panose="02040502050405020303" pitchFamily="18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DFB"/>
    <a:srgbClr val="4F81BD"/>
    <a:srgbClr val="1D476A"/>
    <a:srgbClr val="F2F2F2"/>
    <a:srgbClr val="0C1D2D"/>
    <a:srgbClr val="3578AB"/>
    <a:srgbClr val="00A7F2"/>
    <a:srgbClr val="BD392F"/>
    <a:srgbClr val="9BBB5C"/>
    <a:srgbClr val="F29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7BB9C-5A4D-469E-B65B-1C4839688F48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DE900-0B3F-4045-899C-BE93DA883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6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036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8CC98-BE19-4677-7F39-28E6AD5F5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9B9E04C-E548-8622-88B1-4E27C2DA43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C3CE503-AA36-D381-0800-86348311F8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F0F5E9-A11D-9E2D-5AB5-13518992D9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6399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4318B-F808-ECA1-32E9-19CB9246D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010F56D-CCD2-B55C-7B6E-D93A253F11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8A9A2C9-7443-9B51-4825-330C8BBD20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656AA1-A238-3A55-7FC4-57F25C11B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001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2DC2C-AA0A-A3FA-42A8-90C6C1B49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71929BA-4047-C91D-076B-FC2C06DCED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9D07FAC-9F6A-1E18-D437-202A6C3A35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6CA4AAC-31F7-05E0-CDDC-5D98D0E7A9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667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CD00C-A9C2-3D70-2599-98EC55FC4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679BFC4-4C22-F810-200F-61B321351B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2CE3446-597A-E356-8FA8-FF531D7B3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50702D6-968B-C14D-1CF3-1B990B4CEC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15205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09981-25B3-877A-0844-E304F5ADD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8BA935B-C185-A724-74F2-7DBB7E6D5D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A53E7FF-B9FD-DAE7-FA3F-E8C087AAB0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626D4B6-C21F-B321-F751-13A7CC75C5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7566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BEA1A9-8D8E-9225-E395-6DAE590DF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207F77BC-C902-DC31-3AE0-A7259D011623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Strategic Framework: Vision, Mission &amp; Values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2EE2E8BD-9CBE-AB78-2F64-2B9552C3549B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Building clarity and cohesion at the core of strategy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0D9EC17A-4330-9F6F-FFB1-9EBC71A4039F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D70F00FF-DAFC-151E-21A9-55A4E7F39454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29" name="Shape 1">
            <a:extLst>
              <a:ext uri="{FF2B5EF4-FFF2-40B4-BE49-F238E27FC236}">
                <a16:creationId xmlns:a16="http://schemas.microsoft.com/office/drawing/2014/main" id="{4CF98049-3EE1-34F3-F29C-E40252047184}"/>
              </a:ext>
            </a:extLst>
          </p:cNvPr>
          <p:cNvSpPr/>
          <p:nvPr/>
        </p:nvSpPr>
        <p:spPr>
          <a:xfrm>
            <a:off x="992237" y="2628900"/>
            <a:ext cx="5245448" cy="6324600"/>
          </a:xfrm>
          <a:prstGeom prst="roundRect">
            <a:avLst>
              <a:gd name="adj" fmla="val 3037"/>
            </a:avLst>
          </a:prstGeom>
          <a:solidFill>
            <a:srgbClr val="C9DDFB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30" name="Text 2">
            <a:extLst>
              <a:ext uri="{FF2B5EF4-FFF2-40B4-BE49-F238E27FC236}">
                <a16:creationId xmlns:a16="http://schemas.microsoft.com/office/drawing/2014/main" id="{4D40F22A-4198-D992-E7E6-F9D45669A2FF}"/>
              </a:ext>
            </a:extLst>
          </p:cNvPr>
          <p:cNvSpPr/>
          <p:nvPr/>
        </p:nvSpPr>
        <p:spPr>
          <a:xfrm>
            <a:off x="1285281" y="2921943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Our Vision</a:t>
            </a:r>
            <a:endParaRPr lang="en-US" sz="2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3">
            <a:extLst>
              <a:ext uri="{FF2B5EF4-FFF2-40B4-BE49-F238E27FC236}">
                <a16:creationId xmlns:a16="http://schemas.microsoft.com/office/drawing/2014/main" id="{034D9DE7-53B2-9831-9A0B-7748BB520B26}"/>
              </a:ext>
            </a:extLst>
          </p:cNvPr>
          <p:cNvSpPr/>
          <p:nvPr/>
        </p:nvSpPr>
        <p:spPr>
          <a:xfrm>
            <a:off x="1285280" y="3534965"/>
            <a:ext cx="4659363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63"/>
              </a:lnSpc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To be the leading innovator in our industry, creating solutions that transform how people work and live.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4">
            <a:extLst>
              <a:ext uri="{FF2B5EF4-FFF2-40B4-BE49-F238E27FC236}">
                <a16:creationId xmlns:a16="http://schemas.microsoft.com/office/drawing/2014/main" id="{C36A066C-CD45-59A8-6BB0-67D1E9E10AFD}"/>
              </a:ext>
            </a:extLst>
          </p:cNvPr>
          <p:cNvSpPr/>
          <p:nvPr/>
        </p:nvSpPr>
        <p:spPr>
          <a:xfrm>
            <a:off x="6521202" y="2628900"/>
            <a:ext cx="5245448" cy="6324600"/>
          </a:xfrm>
          <a:prstGeom prst="roundRect">
            <a:avLst>
              <a:gd name="adj" fmla="val 3037"/>
            </a:avLst>
          </a:prstGeom>
          <a:solidFill>
            <a:srgbClr val="C9DDFB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33" name="Text 5">
            <a:extLst>
              <a:ext uri="{FF2B5EF4-FFF2-40B4-BE49-F238E27FC236}">
                <a16:creationId xmlns:a16="http://schemas.microsoft.com/office/drawing/2014/main" id="{7EE45788-5622-F8DB-8FD0-A42B9D11988D}"/>
              </a:ext>
            </a:extLst>
          </p:cNvPr>
          <p:cNvSpPr/>
          <p:nvPr/>
        </p:nvSpPr>
        <p:spPr>
          <a:xfrm>
            <a:off x="6814246" y="2921943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Our Mission</a:t>
            </a:r>
            <a:endParaRPr lang="en-US" sz="2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6">
            <a:extLst>
              <a:ext uri="{FF2B5EF4-FFF2-40B4-BE49-F238E27FC236}">
                <a16:creationId xmlns:a16="http://schemas.microsoft.com/office/drawing/2014/main" id="{709F0472-FBCC-A4DE-17B8-658972BD85B8}"/>
              </a:ext>
            </a:extLst>
          </p:cNvPr>
          <p:cNvSpPr/>
          <p:nvPr/>
        </p:nvSpPr>
        <p:spPr>
          <a:xfrm>
            <a:off x="6814245" y="3534966"/>
            <a:ext cx="4659363" cy="27217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63"/>
              </a:lnSpc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We deliver exceptional products and services that exceed customer expectations while fostering sustainable growth and positive impact in our communities.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Shape 7">
            <a:extLst>
              <a:ext uri="{FF2B5EF4-FFF2-40B4-BE49-F238E27FC236}">
                <a16:creationId xmlns:a16="http://schemas.microsoft.com/office/drawing/2014/main" id="{F5DDEE95-9025-C0FB-BCC6-1D06F632EFA9}"/>
              </a:ext>
            </a:extLst>
          </p:cNvPr>
          <p:cNvSpPr/>
          <p:nvPr/>
        </p:nvSpPr>
        <p:spPr>
          <a:xfrm>
            <a:off x="12050166" y="2628900"/>
            <a:ext cx="5245448" cy="6324600"/>
          </a:xfrm>
          <a:prstGeom prst="roundRect">
            <a:avLst>
              <a:gd name="adj" fmla="val 3037"/>
            </a:avLst>
          </a:prstGeom>
          <a:solidFill>
            <a:srgbClr val="C9DDFB"/>
          </a:solidFill>
          <a:ln w="7620">
            <a:solidFill>
              <a:srgbClr val="C0C1D7"/>
            </a:solidFill>
            <a:prstDash val="solid"/>
          </a:ln>
        </p:spPr>
      </p:sp>
      <p:sp>
        <p:nvSpPr>
          <p:cNvPr id="37" name="Text 8">
            <a:extLst>
              <a:ext uri="{FF2B5EF4-FFF2-40B4-BE49-F238E27FC236}">
                <a16:creationId xmlns:a16="http://schemas.microsoft.com/office/drawing/2014/main" id="{6B52C8FF-2888-74D7-A0FC-7349CD3C92B7}"/>
              </a:ext>
            </a:extLst>
          </p:cNvPr>
          <p:cNvSpPr/>
          <p:nvPr/>
        </p:nvSpPr>
        <p:spPr>
          <a:xfrm>
            <a:off x="12343211" y="2921943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Our Values</a:t>
            </a:r>
            <a:endParaRPr lang="en-US" sz="2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9">
            <a:extLst>
              <a:ext uri="{FF2B5EF4-FFF2-40B4-BE49-F238E27FC236}">
                <a16:creationId xmlns:a16="http://schemas.microsoft.com/office/drawing/2014/main" id="{1299471E-51BF-8015-2182-C3E85C6F6DB4}"/>
              </a:ext>
            </a:extLst>
          </p:cNvPr>
          <p:cNvSpPr/>
          <p:nvPr/>
        </p:nvSpPr>
        <p:spPr>
          <a:xfrm>
            <a:off x="12343210" y="3534966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Innovation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10">
            <a:extLst>
              <a:ext uri="{FF2B5EF4-FFF2-40B4-BE49-F238E27FC236}">
                <a16:creationId xmlns:a16="http://schemas.microsoft.com/office/drawing/2014/main" id="{B6694E0F-5426-6167-3556-8C7F4EC38DD8}"/>
              </a:ext>
            </a:extLst>
          </p:cNvPr>
          <p:cNvSpPr/>
          <p:nvPr/>
        </p:nvSpPr>
        <p:spPr>
          <a:xfrm>
            <a:off x="12343210" y="4087713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Integrity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 11">
            <a:extLst>
              <a:ext uri="{FF2B5EF4-FFF2-40B4-BE49-F238E27FC236}">
                <a16:creationId xmlns:a16="http://schemas.microsoft.com/office/drawing/2014/main" id="{97F3EB72-44C2-6D3D-C9E2-97982A5BD7F1}"/>
              </a:ext>
            </a:extLst>
          </p:cNvPr>
          <p:cNvSpPr/>
          <p:nvPr/>
        </p:nvSpPr>
        <p:spPr>
          <a:xfrm>
            <a:off x="12343210" y="4640461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Excellence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 12">
            <a:extLst>
              <a:ext uri="{FF2B5EF4-FFF2-40B4-BE49-F238E27FC236}">
                <a16:creationId xmlns:a16="http://schemas.microsoft.com/office/drawing/2014/main" id="{0A16F11B-BD82-A2D0-C537-4E2C0A90DBD7}"/>
              </a:ext>
            </a:extLst>
          </p:cNvPr>
          <p:cNvSpPr/>
          <p:nvPr/>
        </p:nvSpPr>
        <p:spPr>
          <a:xfrm>
            <a:off x="12343210" y="5193208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Collaboration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13">
            <a:extLst>
              <a:ext uri="{FF2B5EF4-FFF2-40B4-BE49-F238E27FC236}">
                <a16:creationId xmlns:a16="http://schemas.microsoft.com/office/drawing/2014/main" id="{CA5724CC-3610-68D5-86E1-A9B28A519446}"/>
              </a:ext>
            </a:extLst>
          </p:cNvPr>
          <p:cNvSpPr/>
          <p:nvPr/>
        </p:nvSpPr>
        <p:spPr>
          <a:xfrm>
            <a:off x="12343210" y="5745957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Customer Focus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63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CE553-2D91-DC52-9EEC-376C4B19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C0FF0089-331E-4FC6-5A7A-B5A68E53DEB4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Strategic Framework: Vision, Mission &amp; Values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D52F4038-75A0-1187-BCCF-5D99EAD43448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Aligning purpose, direction, and principles for lasting impact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76CD2F31-A625-0514-6301-EBEBC801EB2C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33C5F5D3-3EB9-1932-A1D6-2EB9CC7BF7B9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16" name="Shape 1">
            <a:extLst>
              <a:ext uri="{FF2B5EF4-FFF2-40B4-BE49-F238E27FC236}">
                <a16:creationId xmlns:a16="http://schemas.microsoft.com/office/drawing/2014/main" id="{8128ECC7-A584-E799-05FC-B4ADC18F289F}"/>
              </a:ext>
            </a:extLst>
          </p:cNvPr>
          <p:cNvSpPr/>
          <p:nvPr/>
        </p:nvSpPr>
        <p:spPr>
          <a:xfrm>
            <a:off x="914400" y="3314700"/>
            <a:ext cx="5245448" cy="5181600"/>
          </a:xfrm>
          <a:prstGeom prst="roundRect">
            <a:avLst>
              <a:gd name="adj" fmla="val 2994"/>
            </a:avLst>
          </a:prstGeom>
          <a:solidFill>
            <a:schemeClr val="accent1">
              <a:alpha val="95000"/>
            </a:schemeClr>
          </a:solidFill>
          <a:ln w="30480">
            <a:solidFill>
              <a:srgbClr val="C8C9CF"/>
            </a:solidFill>
            <a:prstDash val="solid"/>
          </a:ln>
        </p:spPr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09E32F18-B9CE-3490-03EF-F0A4ADDDA159}"/>
              </a:ext>
            </a:extLst>
          </p:cNvPr>
          <p:cNvSpPr/>
          <p:nvPr/>
        </p:nvSpPr>
        <p:spPr>
          <a:xfrm>
            <a:off x="1236019" y="3636318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chemeClr val="bg1"/>
                </a:solidFill>
                <a:latin typeface="Arial" panose="020B0604020202020204" pitchFamily="34" charset="0"/>
                <a:ea typeface="Instrument Sans Semi Bold" pitchFamily="34" charset="-122"/>
                <a:cs typeface="Arial" panose="020B0604020202020204" pitchFamily="34" charset="0"/>
              </a:rPr>
              <a:t>Our Vision</a:t>
            </a:r>
            <a:endParaRPr lang="en-US" sz="27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D715C781-C285-AF14-EAF0-FF0E684553DC}"/>
              </a:ext>
            </a:extLst>
          </p:cNvPr>
          <p:cNvSpPr/>
          <p:nvPr/>
        </p:nvSpPr>
        <p:spPr>
          <a:xfrm>
            <a:off x="1236018" y="4249342"/>
            <a:ext cx="4602213" cy="22681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63"/>
              </a:lnSpc>
            </a:pPr>
            <a:r>
              <a:rPr lang="en-US" sz="2188" dirty="0">
                <a:solidFill>
                  <a:schemeClr val="bg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To establish market leadership through transformative innovation that redefines industry standards and creates sustainable competitive advantage.</a:t>
            </a:r>
            <a:endParaRPr lang="en-US" sz="218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hape 4">
            <a:extLst>
              <a:ext uri="{FF2B5EF4-FFF2-40B4-BE49-F238E27FC236}">
                <a16:creationId xmlns:a16="http://schemas.microsoft.com/office/drawing/2014/main" id="{B51A55BA-D21D-CD33-0DF3-493FA526FA0F}"/>
              </a:ext>
            </a:extLst>
          </p:cNvPr>
          <p:cNvSpPr/>
          <p:nvPr/>
        </p:nvSpPr>
        <p:spPr>
          <a:xfrm>
            <a:off x="6443365" y="3314700"/>
            <a:ext cx="5245448" cy="5181600"/>
          </a:xfrm>
          <a:prstGeom prst="roundRect">
            <a:avLst>
              <a:gd name="adj" fmla="val 2994"/>
            </a:avLst>
          </a:prstGeom>
          <a:solidFill>
            <a:schemeClr val="accent1">
              <a:alpha val="95000"/>
            </a:schemeClr>
          </a:solidFill>
          <a:ln w="30480">
            <a:solidFill>
              <a:srgbClr val="C8C9CF"/>
            </a:solidFill>
            <a:prstDash val="solid"/>
          </a:ln>
        </p:spPr>
      </p:sp>
      <p:sp>
        <p:nvSpPr>
          <p:cNvPr id="20" name="Text 5">
            <a:extLst>
              <a:ext uri="{FF2B5EF4-FFF2-40B4-BE49-F238E27FC236}">
                <a16:creationId xmlns:a16="http://schemas.microsoft.com/office/drawing/2014/main" id="{9E3261EC-DB0B-8633-E39F-785373DC8211}"/>
              </a:ext>
            </a:extLst>
          </p:cNvPr>
          <p:cNvSpPr/>
          <p:nvPr/>
        </p:nvSpPr>
        <p:spPr>
          <a:xfrm>
            <a:off x="6764984" y="3636318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chemeClr val="bg1"/>
                </a:solidFill>
                <a:latin typeface="Arial" panose="020B0604020202020204" pitchFamily="34" charset="0"/>
                <a:ea typeface="Instrument Sans Semi Bold" pitchFamily="34" charset="-122"/>
                <a:cs typeface="Arial" panose="020B0604020202020204" pitchFamily="34" charset="0"/>
              </a:rPr>
              <a:t>Our Mission</a:t>
            </a:r>
            <a:endParaRPr lang="en-US" sz="27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6">
            <a:extLst>
              <a:ext uri="{FF2B5EF4-FFF2-40B4-BE49-F238E27FC236}">
                <a16:creationId xmlns:a16="http://schemas.microsoft.com/office/drawing/2014/main" id="{F6B63A7F-83D2-EB31-0E4C-488B93B9A564}"/>
              </a:ext>
            </a:extLst>
          </p:cNvPr>
          <p:cNvSpPr/>
          <p:nvPr/>
        </p:nvSpPr>
        <p:spPr>
          <a:xfrm>
            <a:off x="6764983" y="4249342"/>
            <a:ext cx="4602213" cy="27217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63"/>
              </a:lnSpc>
            </a:pPr>
            <a:r>
              <a:rPr lang="en-US" sz="2188" dirty="0">
                <a:solidFill>
                  <a:schemeClr val="bg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We drive organizational excellence by delivering data-driven solutions that optimize performance, accelerate growth, and generate measurable value for stakeholders across the enterprise.</a:t>
            </a:r>
            <a:endParaRPr lang="en-US" sz="218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hape 7">
            <a:extLst>
              <a:ext uri="{FF2B5EF4-FFF2-40B4-BE49-F238E27FC236}">
                <a16:creationId xmlns:a16="http://schemas.microsoft.com/office/drawing/2014/main" id="{DFA94EB9-89F3-52C2-0D8E-E6CAC3BB7FBD}"/>
              </a:ext>
            </a:extLst>
          </p:cNvPr>
          <p:cNvSpPr/>
          <p:nvPr/>
        </p:nvSpPr>
        <p:spPr>
          <a:xfrm>
            <a:off x="11972329" y="3314700"/>
            <a:ext cx="5245448" cy="5181600"/>
          </a:xfrm>
          <a:prstGeom prst="roundRect">
            <a:avLst>
              <a:gd name="adj" fmla="val 2994"/>
            </a:avLst>
          </a:prstGeom>
          <a:solidFill>
            <a:schemeClr val="accent1">
              <a:alpha val="95000"/>
            </a:schemeClr>
          </a:solidFill>
          <a:ln w="30480">
            <a:solidFill>
              <a:srgbClr val="C8C9CF"/>
            </a:solidFill>
            <a:prstDash val="solid"/>
          </a:ln>
        </p:spPr>
      </p:sp>
      <p:sp>
        <p:nvSpPr>
          <p:cNvPr id="23" name="Text 8">
            <a:extLst>
              <a:ext uri="{FF2B5EF4-FFF2-40B4-BE49-F238E27FC236}">
                <a16:creationId xmlns:a16="http://schemas.microsoft.com/office/drawing/2014/main" id="{6B2D8C0F-B840-E6BE-43B5-CF578BA60D49}"/>
              </a:ext>
            </a:extLst>
          </p:cNvPr>
          <p:cNvSpPr/>
          <p:nvPr/>
        </p:nvSpPr>
        <p:spPr>
          <a:xfrm>
            <a:off x="12293947" y="3636318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chemeClr val="bg1"/>
                </a:solidFill>
                <a:latin typeface="Arial" panose="020B0604020202020204" pitchFamily="34" charset="0"/>
                <a:ea typeface="Instrument Sans Semi Bold" pitchFamily="34" charset="-122"/>
                <a:cs typeface="Arial" panose="020B0604020202020204" pitchFamily="34" charset="0"/>
              </a:rPr>
              <a:t>Our Values</a:t>
            </a:r>
            <a:endParaRPr lang="en-US" sz="27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9">
            <a:extLst>
              <a:ext uri="{FF2B5EF4-FFF2-40B4-BE49-F238E27FC236}">
                <a16:creationId xmlns:a16="http://schemas.microsoft.com/office/drawing/2014/main" id="{240E9F65-C190-87C7-442B-5E9005A0B526}"/>
              </a:ext>
            </a:extLst>
          </p:cNvPr>
          <p:cNvSpPr/>
          <p:nvPr/>
        </p:nvSpPr>
        <p:spPr>
          <a:xfrm>
            <a:off x="12293947" y="4249342"/>
            <a:ext cx="460221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chemeClr val="bg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Strategic Excellence</a:t>
            </a:r>
            <a:endParaRPr lang="en-US" sz="218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10">
            <a:extLst>
              <a:ext uri="{FF2B5EF4-FFF2-40B4-BE49-F238E27FC236}">
                <a16:creationId xmlns:a16="http://schemas.microsoft.com/office/drawing/2014/main" id="{8EBC70B4-1CE7-015F-ADAB-6CA51E9D9A0C}"/>
              </a:ext>
            </a:extLst>
          </p:cNvPr>
          <p:cNvSpPr/>
          <p:nvPr/>
        </p:nvSpPr>
        <p:spPr>
          <a:xfrm>
            <a:off x="12293947" y="4802090"/>
            <a:ext cx="460221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chemeClr val="bg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Client-Centricity</a:t>
            </a:r>
            <a:endParaRPr lang="en-US" sz="218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11">
            <a:extLst>
              <a:ext uri="{FF2B5EF4-FFF2-40B4-BE49-F238E27FC236}">
                <a16:creationId xmlns:a16="http://schemas.microsoft.com/office/drawing/2014/main" id="{4AAF7326-633E-0940-8157-86848DC64EB0}"/>
              </a:ext>
            </a:extLst>
          </p:cNvPr>
          <p:cNvSpPr/>
          <p:nvPr/>
        </p:nvSpPr>
        <p:spPr>
          <a:xfrm>
            <a:off x="12293947" y="5354837"/>
            <a:ext cx="460221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chemeClr val="bg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Analytical Rigor</a:t>
            </a:r>
            <a:endParaRPr lang="en-US" sz="218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12">
            <a:extLst>
              <a:ext uri="{FF2B5EF4-FFF2-40B4-BE49-F238E27FC236}">
                <a16:creationId xmlns:a16="http://schemas.microsoft.com/office/drawing/2014/main" id="{3513A8FF-C114-0366-8EA4-BC12B8E22D69}"/>
              </a:ext>
            </a:extLst>
          </p:cNvPr>
          <p:cNvSpPr/>
          <p:nvPr/>
        </p:nvSpPr>
        <p:spPr>
          <a:xfrm>
            <a:off x="12293947" y="5907585"/>
            <a:ext cx="460221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chemeClr val="bg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Collaborative Leadership</a:t>
            </a:r>
            <a:endParaRPr lang="en-US" sz="218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13">
            <a:extLst>
              <a:ext uri="{FF2B5EF4-FFF2-40B4-BE49-F238E27FC236}">
                <a16:creationId xmlns:a16="http://schemas.microsoft.com/office/drawing/2014/main" id="{1BEB5F8B-F446-237C-B127-F1B4D00239F3}"/>
              </a:ext>
            </a:extLst>
          </p:cNvPr>
          <p:cNvSpPr/>
          <p:nvPr/>
        </p:nvSpPr>
        <p:spPr>
          <a:xfrm>
            <a:off x="12293947" y="6460332"/>
            <a:ext cx="460221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chemeClr val="bg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Continuous Innovation</a:t>
            </a:r>
            <a:endParaRPr lang="en-US" sz="218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462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36F4C-738F-DC1F-40F2-469C643D8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ED65F2CC-50F1-57CC-9884-B659EF96ED18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Strategic Framework: Vision, Mission &amp; Values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2D002A8E-EA8E-6C1A-E384-5070E530F614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Defining why we exist, what we do, and how we lead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6E822E45-2ED9-6658-0F5C-E12222A8D9CA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16670815-8AC8-4DBB-BBD9-6F6FFBFA9C41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2" name="Shape 1">
            <a:extLst>
              <a:ext uri="{FF2B5EF4-FFF2-40B4-BE49-F238E27FC236}">
                <a16:creationId xmlns:a16="http://schemas.microsoft.com/office/drawing/2014/main" id="{057E561C-F5A8-F381-4DE5-2CC969C346FE}"/>
              </a:ext>
            </a:extLst>
          </p:cNvPr>
          <p:cNvSpPr/>
          <p:nvPr/>
        </p:nvSpPr>
        <p:spPr>
          <a:xfrm>
            <a:off x="992237" y="2933700"/>
            <a:ext cx="5245448" cy="5638800"/>
          </a:xfrm>
          <a:prstGeom prst="roundRect">
            <a:avLst>
              <a:gd name="adj" fmla="val 2356"/>
            </a:avLst>
          </a:prstGeom>
          <a:solidFill>
            <a:srgbClr val="C9DDFB"/>
          </a:solidFill>
          <a:ln w="7620">
            <a:solidFill>
              <a:srgbClr val="C8C9CF"/>
            </a:solidFill>
            <a:prstDash val="solid"/>
          </a:ln>
        </p:spPr>
      </p:sp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975709CB-2BC1-7D8F-B544-2CC3DC4456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5280" y="3226743"/>
            <a:ext cx="850553" cy="850553"/>
          </a:xfrm>
          <a:prstGeom prst="rect">
            <a:avLst/>
          </a:prstGeom>
        </p:spPr>
      </p:pic>
      <p:pic>
        <p:nvPicPr>
          <p:cNvPr id="4" name="Image 1" descr="preencoded.png">
            <a:extLst>
              <a:ext uri="{FF2B5EF4-FFF2-40B4-BE49-F238E27FC236}">
                <a16:creationId xmlns:a16="http://schemas.microsoft.com/office/drawing/2014/main" id="{D9FA7C69-C361-639B-C795-E5E9552EB8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9237" y="3412778"/>
            <a:ext cx="382638" cy="478334"/>
          </a:xfrm>
          <a:prstGeom prst="rect">
            <a:avLst/>
          </a:prstGeom>
        </p:spPr>
      </p:pic>
      <p:sp>
        <p:nvSpPr>
          <p:cNvPr id="5" name="Text 2">
            <a:extLst>
              <a:ext uri="{FF2B5EF4-FFF2-40B4-BE49-F238E27FC236}">
                <a16:creationId xmlns:a16="http://schemas.microsoft.com/office/drawing/2014/main" id="{F943BB19-81ED-A0FB-A3CD-D791C3CFEBB5}"/>
              </a:ext>
            </a:extLst>
          </p:cNvPr>
          <p:cNvSpPr/>
          <p:nvPr/>
        </p:nvSpPr>
        <p:spPr>
          <a:xfrm>
            <a:off x="1285281" y="4360813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1143000">
              <a:lnSpc>
                <a:spcPts val="3438"/>
              </a:lnSpc>
            </a:pPr>
            <a:r>
              <a:rPr lang="en-US" sz="2750" b="1" dirty="0">
                <a:solidFill>
                  <a:srgbClr val="5B5F71"/>
                </a:solidFill>
                <a:latin typeface="Arial" panose="020B0604020202020204" pitchFamily="34" charset="0"/>
                <a:ea typeface="Instrument Sans Semi Bold" pitchFamily="34" charset="-122"/>
                <a:cs typeface="Arial" panose="020B0604020202020204" pitchFamily="34" charset="0"/>
              </a:rPr>
              <a:t>Our Vision</a:t>
            </a:r>
            <a:endParaRPr lang="en-US" sz="27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E5C7903B-D73F-15F7-D0DD-FA4693AFF318}"/>
              </a:ext>
            </a:extLst>
          </p:cNvPr>
          <p:cNvSpPr/>
          <p:nvPr/>
        </p:nvSpPr>
        <p:spPr>
          <a:xfrm>
            <a:off x="1285280" y="4973837"/>
            <a:ext cx="4659363" cy="22681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143000">
              <a:lnSpc>
                <a:spcPts val="3563"/>
              </a:lnSpc>
            </a:pPr>
            <a:r>
              <a:rPr lang="en-US" sz="2188" dirty="0">
                <a:solidFill>
                  <a:srgbClr val="5B5F7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To establish market leadership through transformative innovation that redefines industry standards and creates sustainable competitive advantage.</a:t>
            </a:r>
            <a:endParaRPr lang="en-US" sz="218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36C856B1-4892-8B1A-16C2-5AFEF8069530}"/>
              </a:ext>
            </a:extLst>
          </p:cNvPr>
          <p:cNvSpPr/>
          <p:nvPr/>
        </p:nvSpPr>
        <p:spPr>
          <a:xfrm>
            <a:off x="6521202" y="2933700"/>
            <a:ext cx="5245448" cy="5638800"/>
          </a:xfrm>
          <a:prstGeom prst="roundRect">
            <a:avLst>
              <a:gd name="adj" fmla="val 2356"/>
            </a:avLst>
          </a:prstGeom>
          <a:solidFill>
            <a:srgbClr val="C9DDFB"/>
          </a:solidFill>
          <a:ln w="7620">
            <a:solidFill>
              <a:srgbClr val="C8C9CF"/>
            </a:solidFill>
            <a:prstDash val="solid"/>
          </a:ln>
        </p:spPr>
      </p:sp>
      <p:pic>
        <p:nvPicPr>
          <p:cNvPr id="8" name="Image 2" descr="preencoded.png">
            <a:extLst>
              <a:ext uri="{FF2B5EF4-FFF2-40B4-BE49-F238E27FC236}">
                <a16:creationId xmlns:a16="http://schemas.microsoft.com/office/drawing/2014/main" id="{840A6FDF-80F4-527A-3D8B-3834A566E1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4245" y="3226743"/>
            <a:ext cx="850553" cy="850553"/>
          </a:xfrm>
          <a:prstGeom prst="rect">
            <a:avLst/>
          </a:prstGeom>
        </p:spPr>
      </p:pic>
      <p:pic>
        <p:nvPicPr>
          <p:cNvPr id="9" name="Image 3" descr="preencoded.png">
            <a:extLst>
              <a:ext uri="{FF2B5EF4-FFF2-40B4-BE49-F238E27FC236}">
                <a16:creationId xmlns:a16="http://schemas.microsoft.com/office/drawing/2014/main" id="{08A7A822-6201-019F-A6E9-B7E0F62A99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8202" y="3412778"/>
            <a:ext cx="382638" cy="478334"/>
          </a:xfrm>
          <a:prstGeom prst="rect">
            <a:avLst/>
          </a:prstGeom>
        </p:spPr>
      </p:pic>
      <p:sp>
        <p:nvSpPr>
          <p:cNvPr id="10" name="Text 5">
            <a:extLst>
              <a:ext uri="{FF2B5EF4-FFF2-40B4-BE49-F238E27FC236}">
                <a16:creationId xmlns:a16="http://schemas.microsoft.com/office/drawing/2014/main" id="{EC8EC854-F333-439D-2B67-AEA5C970EFAD}"/>
              </a:ext>
            </a:extLst>
          </p:cNvPr>
          <p:cNvSpPr/>
          <p:nvPr/>
        </p:nvSpPr>
        <p:spPr>
          <a:xfrm>
            <a:off x="6814246" y="4360813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1143000">
              <a:lnSpc>
                <a:spcPts val="3438"/>
              </a:lnSpc>
            </a:pPr>
            <a:r>
              <a:rPr lang="en-US" sz="2750" b="1" dirty="0">
                <a:solidFill>
                  <a:srgbClr val="5B5F71"/>
                </a:solidFill>
                <a:latin typeface="Arial" panose="020B0604020202020204" pitchFamily="34" charset="0"/>
                <a:ea typeface="Instrument Sans Semi Bold" pitchFamily="34" charset="-122"/>
                <a:cs typeface="Arial" panose="020B0604020202020204" pitchFamily="34" charset="0"/>
              </a:rPr>
              <a:t>Our Mission</a:t>
            </a:r>
            <a:endParaRPr lang="en-US" sz="27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6">
            <a:extLst>
              <a:ext uri="{FF2B5EF4-FFF2-40B4-BE49-F238E27FC236}">
                <a16:creationId xmlns:a16="http://schemas.microsoft.com/office/drawing/2014/main" id="{FCA3BA6E-2F85-3D68-ECAB-FD7B64FE6E30}"/>
              </a:ext>
            </a:extLst>
          </p:cNvPr>
          <p:cNvSpPr/>
          <p:nvPr/>
        </p:nvSpPr>
        <p:spPr>
          <a:xfrm>
            <a:off x="6814245" y="4973837"/>
            <a:ext cx="4659363" cy="27217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143000">
              <a:lnSpc>
                <a:spcPts val="3563"/>
              </a:lnSpc>
            </a:pPr>
            <a:r>
              <a:rPr lang="en-US" sz="2188" dirty="0">
                <a:solidFill>
                  <a:srgbClr val="5B5F7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We drive organizational excellence by delivering data-driven solutions that optimize performance, accelerate growth, and generate measurable value for stakeholders across the enterprise.</a:t>
            </a:r>
            <a:endParaRPr lang="en-US" sz="218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hape 7">
            <a:extLst>
              <a:ext uri="{FF2B5EF4-FFF2-40B4-BE49-F238E27FC236}">
                <a16:creationId xmlns:a16="http://schemas.microsoft.com/office/drawing/2014/main" id="{1E53F8B0-CF33-3955-6879-3F0D1768A610}"/>
              </a:ext>
            </a:extLst>
          </p:cNvPr>
          <p:cNvSpPr/>
          <p:nvPr/>
        </p:nvSpPr>
        <p:spPr>
          <a:xfrm>
            <a:off x="12050166" y="2933700"/>
            <a:ext cx="5245448" cy="5638800"/>
          </a:xfrm>
          <a:prstGeom prst="roundRect">
            <a:avLst>
              <a:gd name="adj" fmla="val 2356"/>
            </a:avLst>
          </a:prstGeom>
          <a:solidFill>
            <a:srgbClr val="C9DDFB"/>
          </a:solidFill>
          <a:ln w="7620">
            <a:solidFill>
              <a:srgbClr val="C8C9CF"/>
            </a:solidFill>
            <a:prstDash val="solid"/>
          </a:ln>
        </p:spPr>
      </p:sp>
      <p:pic>
        <p:nvPicPr>
          <p:cNvPr id="13" name="Image 4" descr="preencoded.png">
            <a:extLst>
              <a:ext uri="{FF2B5EF4-FFF2-40B4-BE49-F238E27FC236}">
                <a16:creationId xmlns:a16="http://schemas.microsoft.com/office/drawing/2014/main" id="{5F510692-13AC-1231-BA5A-5760929FA12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343210" y="3226743"/>
            <a:ext cx="850553" cy="850553"/>
          </a:xfrm>
          <a:prstGeom prst="rect">
            <a:avLst/>
          </a:prstGeom>
        </p:spPr>
      </p:pic>
      <p:pic>
        <p:nvPicPr>
          <p:cNvPr id="14" name="Image 5" descr="preencoded.png">
            <a:extLst>
              <a:ext uri="{FF2B5EF4-FFF2-40B4-BE49-F238E27FC236}">
                <a16:creationId xmlns:a16="http://schemas.microsoft.com/office/drawing/2014/main" id="{245969E8-B511-7B06-325E-B83B1BDABC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577167" y="3412778"/>
            <a:ext cx="382638" cy="478334"/>
          </a:xfrm>
          <a:prstGeom prst="rect">
            <a:avLst/>
          </a:prstGeom>
        </p:spPr>
      </p:pic>
      <p:sp>
        <p:nvSpPr>
          <p:cNvPr id="15" name="Text 8">
            <a:extLst>
              <a:ext uri="{FF2B5EF4-FFF2-40B4-BE49-F238E27FC236}">
                <a16:creationId xmlns:a16="http://schemas.microsoft.com/office/drawing/2014/main" id="{01D3AF9C-4D32-8CD0-9456-9A2580F06909}"/>
              </a:ext>
            </a:extLst>
          </p:cNvPr>
          <p:cNvSpPr/>
          <p:nvPr/>
        </p:nvSpPr>
        <p:spPr>
          <a:xfrm>
            <a:off x="12343211" y="4360813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defTabSz="1143000">
              <a:lnSpc>
                <a:spcPts val="3438"/>
              </a:lnSpc>
            </a:pPr>
            <a:r>
              <a:rPr lang="en-US" sz="2750" b="1" dirty="0">
                <a:solidFill>
                  <a:srgbClr val="5B5F71"/>
                </a:solidFill>
                <a:latin typeface="Arial" panose="020B0604020202020204" pitchFamily="34" charset="0"/>
                <a:ea typeface="Instrument Sans Semi Bold" pitchFamily="34" charset="-122"/>
                <a:cs typeface="Arial" panose="020B0604020202020204" pitchFamily="34" charset="0"/>
              </a:rPr>
              <a:t>Our Values</a:t>
            </a:r>
            <a:endParaRPr lang="en-US" sz="27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9">
            <a:extLst>
              <a:ext uri="{FF2B5EF4-FFF2-40B4-BE49-F238E27FC236}">
                <a16:creationId xmlns:a16="http://schemas.microsoft.com/office/drawing/2014/main" id="{EBF93DDD-1658-D515-2E0F-0F3C614EA8BD}"/>
              </a:ext>
            </a:extLst>
          </p:cNvPr>
          <p:cNvSpPr/>
          <p:nvPr/>
        </p:nvSpPr>
        <p:spPr>
          <a:xfrm>
            <a:off x="12343210" y="4973837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 defTabSz="1143000">
              <a:lnSpc>
                <a:spcPts val="3563"/>
              </a:lnSpc>
              <a:buSzPct val="100000"/>
              <a:buFontTx/>
              <a:buChar char="•"/>
            </a:pPr>
            <a:r>
              <a:rPr lang="en-US" sz="2188" dirty="0">
                <a:solidFill>
                  <a:srgbClr val="5B5F7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Strategic Excellence</a:t>
            </a:r>
            <a:endParaRPr lang="en-US" sz="218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0">
            <a:extLst>
              <a:ext uri="{FF2B5EF4-FFF2-40B4-BE49-F238E27FC236}">
                <a16:creationId xmlns:a16="http://schemas.microsoft.com/office/drawing/2014/main" id="{1D17EC3E-D442-8ADF-9172-C7E9D094A8E7}"/>
              </a:ext>
            </a:extLst>
          </p:cNvPr>
          <p:cNvSpPr/>
          <p:nvPr/>
        </p:nvSpPr>
        <p:spPr>
          <a:xfrm>
            <a:off x="12343210" y="5526585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 defTabSz="1143000">
              <a:lnSpc>
                <a:spcPts val="3563"/>
              </a:lnSpc>
              <a:buSzPct val="100000"/>
              <a:buFontTx/>
              <a:buChar char="•"/>
            </a:pPr>
            <a:r>
              <a:rPr lang="en-US" sz="2188" dirty="0">
                <a:solidFill>
                  <a:srgbClr val="5B5F7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Client-Centricity</a:t>
            </a:r>
            <a:endParaRPr lang="en-US" sz="218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11">
            <a:extLst>
              <a:ext uri="{FF2B5EF4-FFF2-40B4-BE49-F238E27FC236}">
                <a16:creationId xmlns:a16="http://schemas.microsoft.com/office/drawing/2014/main" id="{D19DEA4D-31B5-A877-E295-6747D39F2859}"/>
              </a:ext>
            </a:extLst>
          </p:cNvPr>
          <p:cNvSpPr/>
          <p:nvPr/>
        </p:nvSpPr>
        <p:spPr>
          <a:xfrm>
            <a:off x="12343210" y="6079332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 defTabSz="1143000">
              <a:lnSpc>
                <a:spcPts val="3563"/>
              </a:lnSpc>
              <a:buSzPct val="100000"/>
              <a:buFontTx/>
              <a:buChar char="•"/>
            </a:pPr>
            <a:r>
              <a:rPr lang="en-US" sz="2188" dirty="0">
                <a:solidFill>
                  <a:srgbClr val="5B5F7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Analytical Rigor</a:t>
            </a:r>
            <a:endParaRPr lang="en-US" sz="218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12">
            <a:extLst>
              <a:ext uri="{FF2B5EF4-FFF2-40B4-BE49-F238E27FC236}">
                <a16:creationId xmlns:a16="http://schemas.microsoft.com/office/drawing/2014/main" id="{C80ADEB2-18C9-8038-FFB9-B586EEB81071}"/>
              </a:ext>
            </a:extLst>
          </p:cNvPr>
          <p:cNvSpPr/>
          <p:nvPr/>
        </p:nvSpPr>
        <p:spPr>
          <a:xfrm>
            <a:off x="12343210" y="6632080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 defTabSz="1143000">
              <a:lnSpc>
                <a:spcPts val="3563"/>
              </a:lnSpc>
              <a:buSzPct val="100000"/>
              <a:buFontTx/>
              <a:buChar char="•"/>
            </a:pPr>
            <a:r>
              <a:rPr lang="en-US" sz="2188" dirty="0">
                <a:solidFill>
                  <a:srgbClr val="5B5F7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Collaborative Leadership</a:t>
            </a:r>
            <a:endParaRPr lang="en-US" sz="218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13">
            <a:extLst>
              <a:ext uri="{FF2B5EF4-FFF2-40B4-BE49-F238E27FC236}">
                <a16:creationId xmlns:a16="http://schemas.microsoft.com/office/drawing/2014/main" id="{937D9338-661E-645B-9606-90F97A4E8157}"/>
              </a:ext>
            </a:extLst>
          </p:cNvPr>
          <p:cNvSpPr/>
          <p:nvPr/>
        </p:nvSpPr>
        <p:spPr>
          <a:xfrm>
            <a:off x="12343210" y="7184827"/>
            <a:ext cx="4659363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 defTabSz="1143000">
              <a:lnSpc>
                <a:spcPts val="3563"/>
              </a:lnSpc>
              <a:buSzPct val="100000"/>
              <a:buFontTx/>
              <a:buChar char="•"/>
            </a:pPr>
            <a:r>
              <a:rPr lang="en-US" sz="2188" dirty="0">
                <a:solidFill>
                  <a:srgbClr val="5B5F71"/>
                </a:solidFill>
                <a:latin typeface="Arial" panose="020B0604020202020204" pitchFamily="34" charset="0"/>
                <a:ea typeface="Instrument Sans Medium" pitchFamily="34" charset="-122"/>
                <a:cs typeface="Arial" panose="020B0604020202020204" pitchFamily="34" charset="0"/>
              </a:rPr>
              <a:t>Continuous Innovation</a:t>
            </a:r>
            <a:endParaRPr lang="en-US" sz="2188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90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B8D37-2093-54FF-89EC-76D08A8D9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D87EDA5F-33BF-30EE-35A4-A9679F13C921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Strategic Framework: Vision, Mission &amp; Values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6926A20D-503C-35E2-693E-BCFFA7DBB250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Building clarity and cohesion at the core of strategy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6884B557-E735-F7AB-6554-DCED022C5A8C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C42B79C5-31E4-0296-3155-737A47FAEAFA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sp>
        <p:nvSpPr>
          <p:cNvPr id="15" name="Shape 1">
            <a:extLst>
              <a:ext uri="{FF2B5EF4-FFF2-40B4-BE49-F238E27FC236}">
                <a16:creationId xmlns:a16="http://schemas.microsoft.com/office/drawing/2014/main" id="{3E9DDAC7-4D12-1B05-3E17-88F2B2EC81E9}"/>
              </a:ext>
            </a:extLst>
          </p:cNvPr>
          <p:cNvSpPr/>
          <p:nvPr/>
        </p:nvSpPr>
        <p:spPr>
          <a:xfrm>
            <a:off x="992237" y="3370510"/>
            <a:ext cx="5245448" cy="4261396"/>
          </a:xfrm>
          <a:prstGeom prst="roundRect">
            <a:avLst>
              <a:gd name="adj" fmla="val 2794"/>
            </a:avLst>
          </a:prstGeom>
          <a:solidFill>
            <a:srgbClr val="FFFFFF"/>
          </a:solidFill>
          <a:ln w="30480">
            <a:solidFill>
              <a:srgbClr val="C0C1D7"/>
            </a:solidFill>
            <a:prstDash val="solid"/>
          </a:ln>
        </p:spPr>
      </p:sp>
      <p:pic>
        <p:nvPicPr>
          <p:cNvPr id="16" name="Image 0" descr="preencoded.png">
            <a:extLst>
              <a:ext uri="{FF2B5EF4-FFF2-40B4-BE49-F238E27FC236}">
                <a16:creationId xmlns:a16="http://schemas.microsoft.com/office/drawing/2014/main" id="{4FC11D94-DF32-6A77-EE0B-41C91F0FD0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227" y="3238500"/>
            <a:ext cx="340221" cy="340221"/>
          </a:xfrm>
          <a:prstGeom prst="rect">
            <a:avLst/>
          </a:prstGeom>
        </p:spPr>
      </p:pic>
      <p:pic>
        <p:nvPicPr>
          <p:cNvPr id="17" name="Image 1" descr="preencoded.png">
            <a:extLst>
              <a:ext uri="{FF2B5EF4-FFF2-40B4-BE49-F238E27FC236}">
                <a16:creationId xmlns:a16="http://schemas.microsoft.com/office/drawing/2014/main" id="{C16DAD2E-163B-9FEA-7D5F-57E9173850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9475" y="7423695"/>
            <a:ext cx="340221" cy="340221"/>
          </a:xfrm>
          <a:prstGeom prst="rect">
            <a:avLst/>
          </a:prstGeom>
        </p:spPr>
      </p:pic>
      <p:sp>
        <p:nvSpPr>
          <p:cNvPr id="18" name="Text 2">
            <a:extLst>
              <a:ext uri="{FF2B5EF4-FFF2-40B4-BE49-F238E27FC236}">
                <a16:creationId xmlns:a16="http://schemas.microsoft.com/office/drawing/2014/main" id="{3FAAA102-022F-791D-25A9-A3A0F743A972}"/>
              </a:ext>
            </a:extLst>
          </p:cNvPr>
          <p:cNvSpPr/>
          <p:nvPr/>
        </p:nvSpPr>
        <p:spPr>
          <a:xfrm>
            <a:off x="1455539" y="3833812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Our Vision</a:t>
            </a:r>
            <a:endParaRPr lang="en-US" sz="2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3">
            <a:extLst>
              <a:ext uri="{FF2B5EF4-FFF2-40B4-BE49-F238E27FC236}">
                <a16:creationId xmlns:a16="http://schemas.microsoft.com/office/drawing/2014/main" id="{B310404D-DDC6-384D-B4E1-0B85E69E6066}"/>
              </a:ext>
            </a:extLst>
          </p:cNvPr>
          <p:cNvSpPr/>
          <p:nvPr/>
        </p:nvSpPr>
        <p:spPr>
          <a:xfrm>
            <a:off x="1455539" y="4446834"/>
            <a:ext cx="4318844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63"/>
              </a:lnSpc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To be the leading innovator in our industry, creating solutions that transform how people work and live.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4">
            <a:extLst>
              <a:ext uri="{FF2B5EF4-FFF2-40B4-BE49-F238E27FC236}">
                <a16:creationId xmlns:a16="http://schemas.microsoft.com/office/drawing/2014/main" id="{0C3BCD7B-5094-2D69-E1BC-9C54F54CD3B2}"/>
              </a:ext>
            </a:extLst>
          </p:cNvPr>
          <p:cNvSpPr/>
          <p:nvPr/>
        </p:nvSpPr>
        <p:spPr>
          <a:xfrm>
            <a:off x="6521202" y="3370510"/>
            <a:ext cx="5245448" cy="4261396"/>
          </a:xfrm>
          <a:prstGeom prst="roundRect">
            <a:avLst>
              <a:gd name="adj" fmla="val 2794"/>
            </a:avLst>
          </a:prstGeom>
          <a:solidFill>
            <a:srgbClr val="FFFFFF"/>
          </a:solidFill>
          <a:ln w="30480">
            <a:solidFill>
              <a:srgbClr val="C0C1D7"/>
            </a:solidFill>
            <a:prstDash val="solid"/>
          </a:ln>
        </p:spPr>
      </p:sp>
      <p:pic>
        <p:nvPicPr>
          <p:cNvPr id="21" name="Image 2" descr="preencoded.png">
            <a:extLst>
              <a:ext uri="{FF2B5EF4-FFF2-40B4-BE49-F238E27FC236}">
                <a16:creationId xmlns:a16="http://schemas.microsoft.com/office/drawing/2014/main" id="{B1BE2BBD-FCD8-B716-1EEE-8749A3D7A8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9192" y="3238500"/>
            <a:ext cx="340221" cy="340221"/>
          </a:xfrm>
          <a:prstGeom prst="rect">
            <a:avLst/>
          </a:prstGeom>
        </p:spPr>
      </p:pic>
      <p:pic>
        <p:nvPicPr>
          <p:cNvPr id="22" name="Image 3" descr="preencoded.png">
            <a:extLst>
              <a:ext uri="{FF2B5EF4-FFF2-40B4-BE49-F238E27FC236}">
                <a16:creationId xmlns:a16="http://schemas.microsoft.com/office/drawing/2014/main" id="{DAE6D477-AF04-302D-D231-B98BC000BA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58440" y="7423695"/>
            <a:ext cx="340221" cy="340221"/>
          </a:xfrm>
          <a:prstGeom prst="rect">
            <a:avLst/>
          </a:prstGeom>
        </p:spPr>
      </p:pic>
      <p:sp>
        <p:nvSpPr>
          <p:cNvPr id="23" name="Text 5">
            <a:extLst>
              <a:ext uri="{FF2B5EF4-FFF2-40B4-BE49-F238E27FC236}">
                <a16:creationId xmlns:a16="http://schemas.microsoft.com/office/drawing/2014/main" id="{99C0B4B6-1889-B2E1-B486-972B64D71B96}"/>
              </a:ext>
            </a:extLst>
          </p:cNvPr>
          <p:cNvSpPr/>
          <p:nvPr/>
        </p:nvSpPr>
        <p:spPr>
          <a:xfrm>
            <a:off x="6984504" y="3833812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Our Mission</a:t>
            </a:r>
            <a:endParaRPr lang="en-US" sz="2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6">
            <a:extLst>
              <a:ext uri="{FF2B5EF4-FFF2-40B4-BE49-F238E27FC236}">
                <a16:creationId xmlns:a16="http://schemas.microsoft.com/office/drawing/2014/main" id="{A0C5B37F-D424-778D-9247-73B244B20CAC}"/>
              </a:ext>
            </a:extLst>
          </p:cNvPr>
          <p:cNvSpPr/>
          <p:nvPr/>
        </p:nvSpPr>
        <p:spPr>
          <a:xfrm>
            <a:off x="6984504" y="4446835"/>
            <a:ext cx="4318844" cy="27217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63"/>
              </a:lnSpc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We deliver exceptional products and services that exceed customer expectations while fostering sustainable growth and positive impact in our communities.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hape 7">
            <a:extLst>
              <a:ext uri="{FF2B5EF4-FFF2-40B4-BE49-F238E27FC236}">
                <a16:creationId xmlns:a16="http://schemas.microsoft.com/office/drawing/2014/main" id="{1F55D5BE-5E15-7DE5-8E2F-701843C00603}"/>
              </a:ext>
            </a:extLst>
          </p:cNvPr>
          <p:cNvSpPr/>
          <p:nvPr/>
        </p:nvSpPr>
        <p:spPr>
          <a:xfrm>
            <a:off x="12050166" y="3370510"/>
            <a:ext cx="5245448" cy="4261396"/>
          </a:xfrm>
          <a:prstGeom prst="roundRect">
            <a:avLst>
              <a:gd name="adj" fmla="val 2794"/>
            </a:avLst>
          </a:prstGeom>
          <a:solidFill>
            <a:srgbClr val="FFFFFF"/>
          </a:solidFill>
          <a:ln w="30480">
            <a:solidFill>
              <a:srgbClr val="C0C1D7"/>
            </a:solidFill>
            <a:prstDash val="solid"/>
          </a:ln>
        </p:spPr>
      </p:sp>
      <p:pic>
        <p:nvPicPr>
          <p:cNvPr id="26" name="Image 4" descr="preencoded.png">
            <a:extLst>
              <a:ext uri="{FF2B5EF4-FFF2-40B4-BE49-F238E27FC236}">
                <a16:creationId xmlns:a16="http://schemas.microsoft.com/office/drawing/2014/main" id="{826714F4-A6F7-978B-7F31-8FF0A5B703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18157" y="3238500"/>
            <a:ext cx="340221" cy="340221"/>
          </a:xfrm>
          <a:prstGeom prst="rect">
            <a:avLst/>
          </a:prstGeom>
        </p:spPr>
      </p:pic>
      <p:pic>
        <p:nvPicPr>
          <p:cNvPr id="27" name="Image 5" descr="preencoded.png">
            <a:extLst>
              <a:ext uri="{FF2B5EF4-FFF2-40B4-BE49-F238E27FC236}">
                <a16:creationId xmlns:a16="http://schemas.microsoft.com/office/drawing/2014/main" id="{7C1B1D66-FB8B-DEBE-20E2-15A673D564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87405" y="7423695"/>
            <a:ext cx="340221" cy="340221"/>
          </a:xfrm>
          <a:prstGeom prst="rect">
            <a:avLst/>
          </a:prstGeom>
        </p:spPr>
      </p:pic>
      <p:sp>
        <p:nvSpPr>
          <p:cNvPr id="28" name="Text 8">
            <a:extLst>
              <a:ext uri="{FF2B5EF4-FFF2-40B4-BE49-F238E27FC236}">
                <a16:creationId xmlns:a16="http://schemas.microsoft.com/office/drawing/2014/main" id="{0A61CEC3-1C0B-502A-33D1-FCE27193E05A}"/>
              </a:ext>
            </a:extLst>
          </p:cNvPr>
          <p:cNvSpPr/>
          <p:nvPr/>
        </p:nvSpPr>
        <p:spPr>
          <a:xfrm>
            <a:off x="12513469" y="3833812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Our Values</a:t>
            </a:r>
            <a:endParaRPr lang="en-US" sz="2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9">
            <a:extLst>
              <a:ext uri="{FF2B5EF4-FFF2-40B4-BE49-F238E27FC236}">
                <a16:creationId xmlns:a16="http://schemas.microsoft.com/office/drawing/2014/main" id="{C2C36D40-0435-9979-CE97-8E18640D4ADF}"/>
              </a:ext>
            </a:extLst>
          </p:cNvPr>
          <p:cNvSpPr/>
          <p:nvPr/>
        </p:nvSpPr>
        <p:spPr>
          <a:xfrm>
            <a:off x="12513469" y="4446835"/>
            <a:ext cx="431884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Innovation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10">
            <a:extLst>
              <a:ext uri="{FF2B5EF4-FFF2-40B4-BE49-F238E27FC236}">
                <a16:creationId xmlns:a16="http://schemas.microsoft.com/office/drawing/2014/main" id="{9035895A-7C1E-AE87-E16E-7D9F6CE73233}"/>
              </a:ext>
            </a:extLst>
          </p:cNvPr>
          <p:cNvSpPr/>
          <p:nvPr/>
        </p:nvSpPr>
        <p:spPr>
          <a:xfrm>
            <a:off x="12513469" y="4999582"/>
            <a:ext cx="431884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Integrity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11">
            <a:extLst>
              <a:ext uri="{FF2B5EF4-FFF2-40B4-BE49-F238E27FC236}">
                <a16:creationId xmlns:a16="http://schemas.microsoft.com/office/drawing/2014/main" id="{B81718D6-7C5E-27FC-AF26-587640713AA7}"/>
              </a:ext>
            </a:extLst>
          </p:cNvPr>
          <p:cNvSpPr/>
          <p:nvPr/>
        </p:nvSpPr>
        <p:spPr>
          <a:xfrm>
            <a:off x="12513469" y="5552330"/>
            <a:ext cx="431884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Excellence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 12">
            <a:extLst>
              <a:ext uri="{FF2B5EF4-FFF2-40B4-BE49-F238E27FC236}">
                <a16:creationId xmlns:a16="http://schemas.microsoft.com/office/drawing/2014/main" id="{B81BD206-599D-5F39-DF3A-FB380D6AC45C}"/>
              </a:ext>
            </a:extLst>
          </p:cNvPr>
          <p:cNvSpPr/>
          <p:nvPr/>
        </p:nvSpPr>
        <p:spPr>
          <a:xfrm>
            <a:off x="12513469" y="6105077"/>
            <a:ext cx="431884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Collaboration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13">
            <a:extLst>
              <a:ext uri="{FF2B5EF4-FFF2-40B4-BE49-F238E27FC236}">
                <a16:creationId xmlns:a16="http://schemas.microsoft.com/office/drawing/2014/main" id="{B48798E6-6D07-8091-F589-D0770E52E65F}"/>
              </a:ext>
            </a:extLst>
          </p:cNvPr>
          <p:cNvSpPr/>
          <p:nvPr/>
        </p:nvSpPr>
        <p:spPr>
          <a:xfrm>
            <a:off x="12513469" y="6657826"/>
            <a:ext cx="431884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Customer Focus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740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78F92-3340-1748-EFA5-1CA4BF307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AFBAB467-8864-F456-E92D-297E86995303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Strategic Framework: Vision, Mission &amp; Values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C48C024B-6BFB-39F3-7DC4-B66EBF486F04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Building clarity and cohesion at the core of strategy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BD0D6A90-D4A8-05C0-9AB6-C32DFEC320D8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C6CC8312-274B-A974-82F3-0B096DF489DA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9F8C7F8C-F6E3-3262-7F56-96EB22AE55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2238" y="2552700"/>
            <a:ext cx="5434459" cy="1134070"/>
          </a:xfrm>
          <a:prstGeom prst="rect">
            <a:avLst/>
          </a:prstGeom>
        </p:spPr>
      </p:pic>
      <p:sp>
        <p:nvSpPr>
          <p:cNvPr id="3" name="Text 1">
            <a:extLst>
              <a:ext uri="{FF2B5EF4-FFF2-40B4-BE49-F238E27FC236}">
                <a16:creationId xmlns:a16="http://schemas.microsoft.com/office/drawing/2014/main" id="{88F8DE89-3BB7-50ED-3A51-003EBAEA56A6}"/>
              </a:ext>
            </a:extLst>
          </p:cNvPr>
          <p:cNvSpPr/>
          <p:nvPr/>
        </p:nvSpPr>
        <p:spPr>
          <a:xfrm>
            <a:off x="1275756" y="4533900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Our Vision</a:t>
            </a:r>
            <a:endParaRPr lang="en-US" sz="2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6FFD76D-743F-0E17-B62B-6B095BC92993}"/>
              </a:ext>
            </a:extLst>
          </p:cNvPr>
          <p:cNvSpPr/>
          <p:nvPr/>
        </p:nvSpPr>
        <p:spPr>
          <a:xfrm>
            <a:off x="1275756" y="5146922"/>
            <a:ext cx="4867424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63"/>
              </a:lnSpc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To be the leading innovator in our industry, creating solutions that transform how people work and live.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1" descr="preencoded.png">
            <a:extLst>
              <a:ext uri="{FF2B5EF4-FFF2-40B4-BE49-F238E27FC236}">
                <a16:creationId xmlns:a16="http://schemas.microsoft.com/office/drawing/2014/main" id="{1C520427-7F42-5C81-734B-FEA3A55EE6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6697" y="2552700"/>
            <a:ext cx="5434459" cy="1134070"/>
          </a:xfrm>
          <a:prstGeom prst="rect">
            <a:avLst/>
          </a:prstGeom>
        </p:spPr>
      </p:pic>
      <p:sp>
        <p:nvSpPr>
          <p:cNvPr id="6" name="Text 3">
            <a:extLst>
              <a:ext uri="{FF2B5EF4-FFF2-40B4-BE49-F238E27FC236}">
                <a16:creationId xmlns:a16="http://schemas.microsoft.com/office/drawing/2014/main" id="{5A0D8A4C-5244-A7D6-036F-8F997CF2D90F}"/>
              </a:ext>
            </a:extLst>
          </p:cNvPr>
          <p:cNvSpPr/>
          <p:nvPr/>
        </p:nvSpPr>
        <p:spPr>
          <a:xfrm>
            <a:off x="6710214" y="4533900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Our Mission</a:t>
            </a:r>
            <a:endParaRPr lang="en-US" sz="2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AEDAFA05-FCA6-F99F-DDC1-2C738349AF1E}"/>
              </a:ext>
            </a:extLst>
          </p:cNvPr>
          <p:cNvSpPr/>
          <p:nvPr/>
        </p:nvSpPr>
        <p:spPr>
          <a:xfrm>
            <a:off x="6710214" y="5146923"/>
            <a:ext cx="4867424" cy="22681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63"/>
              </a:lnSpc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We deliver exceptional products and services that exceed customer expectations while fostering sustainable growth and positive impact in our communities.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2" descr="preencoded.png">
            <a:extLst>
              <a:ext uri="{FF2B5EF4-FFF2-40B4-BE49-F238E27FC236}">
                <a16:creationId xmlns:a16="http://schemas.microsoft.com/office/drawing/2014/main" id="{A082A44D-0008-78C4-8E4F-9F89E8923D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61156" y="2552700"/>
            <a:ext cx="5434459" cy="1134070"/>
          </a:xfrm>
          <a:prstGeom prst="rect">
            <a:avLst/>
          </a:prstGeom>
        </p:spPr>
      </p:pic>
      <p:sp>
        <p:nvSpPr>
          <p:cNvPr id="9" name="Text 5">
            <a:extLst>
              <a:ext uri="{FF2B5EF4-FFF2-40B4-BE49-F238E27FC236}">
                <a16:creationId xmlns:a16="http://schemas.microsoft.com/office/drawing/2014/main" id="{22626A27-A5A4-FE88-81CA-34F2F7756698}"/>
              </a:ext>
            </a:extLst>
          </p:cNvPr>
          <p:cNvSpPr/>
          <p:nvPr/>
        </p:nvSpPr>
        <p:spPr>
          <a:xfrm>
            <a:off x="12144673" y="4533900"/>
            <a:ext cx="3544044" cy="4429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38"/>
              </a:lnSpc>
            </a:pPr>
            <a:r>
              <a:rPr lang="en-US" sz="2750" b="1" dirty="0">
                <a:solidFill>
                  <a:srgbClr val="272525"/>
                </a:solidFill>
                <a:latin typeface="Arial" panose="020B0604020202020204" pitchFamily="34" charset="0"/>
                <a:ea typeface="Inter Bold" pitchFamily="34" charset="-122"/>
                <a:cs typeface="Arial" panose="020B0604020202020204" pitchFamily="34" charset="0"/>
              </a:rPr>
              <a:t>Our Values</a:t>
            </a:r>
            <a:endParaRPr lang="en-US" sz="2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2E50EE0A-19B7-C64B-D128-3072E0951A4D}"/>
              </a:ext>
            </a:extLst>
          </p:cNvPr>
          <p:cNvSpPr/>
          <p:nvPr/>
        </p:nvSpPr>
        <p:spPr>
          <a:xfrm>
            <a:off x="12144673" y="5146923"/>
            <a:ext cx="486742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Innovation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84959B39-C9E0-6972-FC75-A6DC528AAD06}"/>
              </a:ext>
            </a:extLst>
          </p:cNvPr>
          <p:cNvSpPr/>
          <p:nvPr/>
        </p:nvSpPr>
        <p:spPr>
          <a:xfrm>
            <a:off x="12144673" y="5699670"/>
            <a:ext cx="486742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Integrity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E1CAF925-4EBE-736B-C43E-0DA05D3B467A}"/>
              </a:ext>
            </a:extLst>
          </p:cNvPr>
          <p:cNvSpPr/>
          <p:nvPr/>
        </p:nvSpPr>
        <p:spPr>
          <a:xfrm>
            <a:off x="12144673" y="6252418"/>
            <a:ext cx="486742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Excellence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A533E7EA-EC73-B817-A652-F96AD0D23084}"/>
              </a:ext>
            </a:extLst>
          </p:cNvPr>
          <p:cNvSpPr/>
          <p:nvPr/>
        </p:nvSpPr>
        <p:spPr>
          <a:xfrm>
            <a:off x="12144673" y="6805165"/>
            <a:ext cx="486742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Collaboration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0">
            <a:extLst>
              <a:ext uri="{FF2B5EF4-FFF2-40B4-BE49-F238E27FC236}">
                <a16:creationId xmlns:a16="http://schemas.microsoft.com/office/drawing/2014/main" id="{81DFF63A-9FF1-4BB0-3496-549874D4F44F}"/>
              </a:ext>
            </a:extLst>
          </p:cNvPr>
          <p:cNvSpPr/>
          <p:nvPr/>
        </p:nvSpPr>
        <p:spPr>
          <a:xfrm>
            <a:off x="12144673" y="7357914"/>
            <a:ext cx="4867424" cy="453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428625" indent="-428625">
              <a:lnSpc>
                <a:spcPts val="3563"/>
              </a:lnSpc>
              <a:buSzPct val="100000"/>
              <a:buChar char="•"/>
            </a:pPr>
            <a:r>
              <a:rPr lang="en-US" sz="2188" dirty="0">
                <a:solidFill>
                  <a:srgbClr val="272525"/>
                </a:solidFill>
                <a:latin typeface="Arial" panose="020B0604020202020204" pitchFamily="34" charset="0"/>
                <a:ea typeface="Inter" pitchFamily="34" charset="-122"/>
                <a:cs typeface="Arial" panose="020B0604020202020204" pitchFamily="34" charset="0"/>
              </a:rPr>
              <a:t>Customer Focus</a:t>
            </a:r>
            <a:endParaRPr lang="en-US" sz="21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7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7386E-F99E-7D90-09E0-45D17B5B1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>
            <a:extLst>
              <a:ext uri="{FF2B5EF4-FFF2-40B4-BE49-F238E27FC236}">
                <a16:creationId xmlns:a16="http://schemas.microsoft.com/office/drawing/2014/main" id="{1DECA800-E186-5974-C719-9D513BB8DC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389" y="1638300"/>
            <a:ext cx="16837224" cy="8426946"/>
          </a:xfrm>
          <a:prstGeom prst="rect">
            <a:avLst/>
          </a:prstGeom>
        </p:spPr>
      </p:pic>
      <p:sp>
        <p:nvSpPr>
          <p:cNvPr id="40" name="TextBox 40">
            <a:extLst>
              <a:ext uri="{FF2B5EF4-FFF2-40B4-BE49-F238E27FC236}">
                <a16:creationId xmlns:a16="http://schemas.microsoft.com/office/drawing/2014/main" id="{EEC9A3F3-05E6-6BBE-F896-326CD9E4CA5A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Strategic Framework: Vision, Mission &amp; Values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6DA9F1DA-BCC8-2F75-6D87-527CC7C07C95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39769316-E1D4-97E2-4529-3CB5E077D86A}"/>
              </a:ext>
            </a:extLst>
          </p:cNvPr>
          <p:cNvGrpSpPr/>
          <p:nvPr/>
        </p:nvGrpSpPr>
        <p:grpSpPr>
          <a:xfrm>
            <a:off x="712371" y="1155879"/>
            <a:ext cx="16089637" cy="8664947"/>
            <a:chOff x="712371" y="1155879"/>
            <a:chExt cx="16089637" cy="8664947"/>
          </a:xfrm>
        </p:grpSpPr>
        <p:sp>
          <p:nvSpPr>
            <p:cNvPr id="53" name="TextBox 53">
              <a:extLst>
                <a:ext uri="{FF2B5EF4-FFF2-40B4-BE49-F238E27FC236}">
                  <a16:creationId xmlns:a16="http://schemas.microsoft.com/office/drawing/2014/main" id="{D139F195-9A67-8836-82FD-E9B2D7BF2DBB}"/>
                </a:ext>
              </a:extLst>
            </p:cNvPr>
            <p:cNvSpPr txBox="1"/>
            <p:nvPr/>
          </p:nvSpPr>
          <p:spPr>
            <a:xfrm>
              <a:off x="712371" y="1155879"/>
              <a:ext cx="15442029" cy="42344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3639"/>
                </a:lnSpc>
              </a:pPr>
              <a:r>
                <a:rPr lang="en-US" sz="2599" dirty="0">
                  <a:solidFill>
                    <a:srgbClr val="000000"/>
                  </a:solidFill>
                  <a:latin typeface="Georgia" panose="02040502050405020303" pitchFamily="18" charset="0"/>
                </a:rPr>
                <a:t>Defining why we exist, what we do, and how we lead</a:t>
              </a:r>
            </a:p>
          </p:txBody>
        </p:sp>
        <p:sp>
          <p:nvSpPr>
            <p:cNvPr id="4" name="Text 2">
              <a:extLst>
                <a:ext uri="{FF2B5EF4-FFF2-40B4-BE49-F238E27FC236}">
                  <a16:creationId xmlns:a16="http://schemas.microsoft.com/office/drawing/2014/main" id="{9B21CF01-CEC4-0230-0B7A-1D858B9738A3}"/>
                </a:ext>
              </a:extLst>
            </p:cNvPr>
            <p:cNvSpPr/>
            <p:nvPr/>
          </p:nvSpPr>
          <p:spPr>
            <a:xfrm>
              <a:off x="7255402" y="9347757"/>
              <a:ext cx="3784556" cy="473069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algn="ctr" defTabSz="1143000">
                <a:lnSpc>
                  <a:spcPts val="2063"/>
                </a:lnSpc>
              </a:pPr>
              <a:r>
                <a:rPr lang="en-US" sz="2800" b="1" dirty="0">
                  <a:solidFill>
                    <a:srgbClr val="5B5F71"/>
                  </a:solidFill>
                  <a:latin typeface="Arial" panose="020B0604020202020204" pitchFamily="34" charset="0"/>
                  <a:ea typeface="Instrument Sans Semi Bold" pitchFamily="34" charset="-122"/>
                  <a:cs typeface="Arial" panose="020B0604020202020204" pitchFamily="34" charset="0"/>
                </a:rPr>
                <a:t>Values</a:t>
              </a:r>
              <a:endPara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Text 3">
              <a:extLst>
                <a:ext uri="{FF2B5EF4-FFF2-40B4-BE49-F238E27FC236}">
                  <a16:creationId xmlns:a16="http://schemas.microsoft.com/office/drawing/2014/main" id="{A124FC9C-0894-00DD-21A3-B94505D8636C}"/>
                </a:ext>
              </a:extLst>
            </p:cNvPr>
            <p:cNvSpPr/>
            <p:nvPr/>
          </p:nvSpPr>
          <p:spPr>
            <a:xfrm>
              <a:off x="13639800" y="5615238"/>
              <a:ext cx="3162208" cy="473070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algn="ctr" defTabSz="1143000">
                <a:lnSpc>
                  <a:spcPts val="2063"/>
                </a:lnSpc>
              </a:pPr>
              <a:r>
                <a:rPr lang="en-US" sz="2800" b="1" dirty="0">
                  <a:solidFill>
                    <a:srgbClr val="5B5F71"/>
                  </a:solidFill>
                  <a:latin typeface="Arial" panose="020B0604020202020204" pitchFamily="34" charset="0"/>
                  <a:ea typeface="Instrument Sans Semi Bold" pitchFamily="34" charset="-122"/>
                  <a:cs typeface="Arial" panose="020B0604020202020204" pitchFamily="34" charset="0"/>
                </a:rPr>
                <a:t>Mission</a:t>
              </a:r>
              <a:endPara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 4">
              <a:extLst>
                <a:ext uri="{FF2B5EF4-FFF2-40B4-BE49-F238E27FC236}">
                  <a16:creationId xmlns:a16="http://schemas.microsoft.com/office/drawing/2014/main" id="{ED72E238-021D-3505-3624-49C58CEDF7F3}"/>
                </a:ext>
              </a:extLst>
            </p:cNvPr>
            <p:cNvSpPr/>
            <p:nvPr/>
          </p:nvSpPr>
          <p:spPr>
            <a:xfrm>
              <a:off x="7242997" y="2201365"/>
              <a:ext cx="3784556" cy="473070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algn="ctr" defTabSz="1143000">
                <a:lnSpc>
                  <a:spcPts val="2063"/>
                </a:lnSpc>
              </a:pPr>
              <a:r>
                <a:rPr lang="en-US" sz="2800" b="1" dirty="0">
                  <a:solidFill>
                    <a:srgbClr val="5B5F71"/>
                  </a:solidFill>
                  <a:latin typeface="Arial" panose="020B0604020202020204" pitchFamily="34" charset="0"/>
                  <a:ea typeface="Instrument Sans Semi Bold" pitchFamily="34" charset="-122"/>
                  <a:cs typeface="Arial" panose="020B0604020202020204" pitchFamily="34" charset="0"/>
                </a:rPr>
                <a:t>Vision</a:t>
              </a:r>
              <a:endPara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 5">
              <a:extLst>
                <a:ext uri="{FF2B5EF4-FFF2-40B4-BE49-F238E27FC236}">
                  <a16:creationId xmlns:a16="http://schemas.microsoft.com/office/drawing/2014/main" id="{20FFB5CE-047D-B5A8-B16D-FE52FEAE8E7B}"/>
                </a:ext>
              </a:extLst>
            </p:cNvPr>
            <p:cNvSpPr/>
            <p:nvPr/>
          </p:nvSpPr>
          <p:spPr>
            <a:xfrm>
              <a:off x="5443546" y="7664154"/>
              <a:ext cx="3246309" cy="378455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algn="ctr" defTabSz="1143000">
                <a:lnSpc>
                  <a:spcPts val="1688"/>
                </a:lnSpc>
              </a:pPr>
              <a:r>
                <a:rPr lang="en-US" sz="2000" b="1" dirty="0">
                  <a:solidFill>
                    <a:srgbClr val="5B5F71"/>
                  </a:solidFill>
                  <a:latin typeface="Arial" panose="020B0604020202020204" pitchFamily="34" charset="0"/>
                  <a:ea typeface="Instrument Sans Medium" pitchFamily="34" charset="-122"/>
                  <a:cs typeface="Arial" panose="020B0604020202020204" pitchFamily="34" charset="0"/>
                </a:rPr>
                <a:t>Continuous Innovation</a:t>
              </a:r>
              <a:endPara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Image 1" descr="preencoded.png">
              <a:extLst>
                <a:ext uri="{FF2B5EF4-FFF2-40B4-BE49-F238E27FC236}">
                  <a16:creationId xmlns:a16="http://schemas.microsoft.com/office/drawing/2014/main" id="{0B1CE285-54F3-4932-6208-5518B8E29A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32397" y="6455724"/>
              <a:ext cx="470966" cy="470968"/>
            </a:xfrm>
            <a:prstGeom prst="rect">
              <a:avLst/>
            </a:prstGeom>
          </p:spPr>
        </p:pic>
        <p:sp>
          <p:nvSpPr>
            <p:cNvPr id="9" name="Text 6">
              <a:extLst>
                <a:ext uri="{FF2B5EF4-FFF2-40B4-BE49-F238E27FC236}">
                  <a16:creationId xmlns:a16="http://schemas.microsoft.com/office/drawing/2014/main" id="{B6071DD7-D645-3FA9-7FE1-71CCEFB3A91F}"/>
                </a:ext>
              </a:extLst>
            </p:cNvPr>
            <p:cNvSpPr/>
            <p:nvPr/>
          </p:nvSpPr>
          <p:spPr>
            <a:xfrm>
              <a:off x="9900912" y="7651728"/>
              <a:ext cx="4043688" cy="756911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algn="ctr" defTabSz="1143000">
                <a:lnSpc>
                  <a:spcPts val="1688"/>
                </a:lnSpc>
              </a:pPr>
              <a:r>
                <a:rPr lang="en-US" sz="2000" b="1" dirty="0">
                  <a:solidFill>
                    <a:srgbClr val="5B5F71"/>
                  </a:solidFill>
                  <a:latin typeface="Arial" panose="020B0604020202020204" pitchFamily="34" charset="0"/>
                  <a:ea typeface="Instrument Sans Medium" pitchFamily="34" charset="-122"/>
                  <a:cs typeface="Arial" panose="020B0604020202020204" pitchFamily="34" charset="0"/>
                </a:rPr>
                <a:t>Collaborative Leadership</a:t>
              </a:r>
              <a:endPara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Image 2" descr="preencoded.png">
              <a:extLst>
                <a:ext uri="{FF2B5EF4-FFF2-40B4-BE49-F238E27FC236}">
                  <a16:creationId xmlns:a16="http://schemas.microsoft.com/office/drawing/2014/main" id="{ACD971F1-0754-1A85-5767-94E201D9D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288582" y="6465711"/>
              <a:ext cx="470968" cy="470968"/>
            </a:xfrm>
            <a:prstGeom prst="rect">
              <a:avLst/>
            </a:prstGeom>
          </p:spPr>
        </p:pic>
        <p:sp>
          <p:nvSpPr>
            <p:cNvPr id="11" name="Text 7">
              <a:extLst>
                <a:ext uri="{FF2B5EF4-FFF2-40B4-BE49-F238E27FC236}">
                  <a16:creationId xmlns:a16="http://schemas.microsoft.com/office/drawing/2014/main" id="{C41CAE23-AFEF-928A-657E-3E7BE2645225}"/>
                </a:ext>
              </a:extLst>
            </p:cNvPr>
            <p:cNvSpPr/>
            <p:nvPr/>
          </p:nvSpPr>
          <p:spPr>
            <a:xfrm>
              <a:off x="9900912" y="4569229"/>
              <a:ext cx="3246308" cy="37845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algn="ctr" defTabSz="1143000">
                <a:lnSpc>
                  <a:spcPts val="1688"/>
                </a:lnSpc>
              </a:pPr>
              <a:r>
                <a:rPr lang="en-US" sz="2000" b="1" dirty="0">
                  <a:solidFill>
                    <a:srgbClr val="5B5F71"/>
                  </a:solidFill>
                  <a:latin typeface="Arial" panose="020B0604020202020204" pitchFamily="34" charset="0"/>
                  <a:ea typeface="Instrument Sans Medium" pitchFamily="34" charset="-122"/>
                  <a:cs typeface="Arial" panose="020B0604020202020204" pitchFamily="34" charset="0"/>
                </a:rPr>
                <a:t>Client-Centricity</a:t>
              </a:r>
              <a:endPara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2" name="Image 3" descr="preencoded.png">
              <a:extLst>
                <a:ext uri="{FF2B5EF4-FFF2-40B4-BE49-F238E27FC236}">
                  <a16:creationId xmlns:a16="http://schemas.microsoft.com/office/drawing/2014/main" id="{EBD7D6D8-2B14-306B-BD20-2E35686AB0C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288582" y="3353964"/>
              <a:ext cx="470968" cy="470968"/>
            </a:xfrm>
            <a:prstGeom prst="rect">
              <a:avLst/>
            </a:prstGeom>
          </p:spPr>
        </p:pic>
        <p:sp>
          <p:nvSpPr>
            <p:cNvPr id="13" name="Text 8">
              <a:extLst>
                <a:ext uri="{FF2B5EF4-FFF2-40B4-BE49-F238E27FC236}">
                  <a16:creationId xmlns:a16="http://schemas.microsoft.com/office/drawing/2014/main" id="{18B1DA98-72E8-ED2F-6574-DBEA715FDE79}"/>
                </a:ext>
              </a:extLst>
            </p:cNvPr>
            <p:cNvSpPr/>
            <p:nvPr/>
          </p:nvSpPr>
          <p:spPr>
            <a:xfrm>
              <a:off x="5342623" y="4569229"/>
              <a:ext cx="3246309" cy="37845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algn="ctr" defTabSz="1143000">
                <a:lnSpc>
                  <a:spcPts val="1688"/>
                </a:lnSpc>
              </a:pPr>
              <a:r>
                <a:rPr lang="en-US" sz="2000" b="1" dirty="0">
                  <a:solidFill>
                    <a:srgbClr val="5B5F71"/>
                  </a:solidFill>
                  <a:latin typeface="Arial" panose="020B0604020202020204" pitchFamily="34" charset="0"/>
                  <a:ea typeface="Instrument Sans Medium" pitchFamily="34" charset="-122"/>
                  <a:cs typeface="Arial" panose="020B0604020202020204" pitchFamily="34" charset="0"/>
                </a:rPr>
                <a:t>Strategic Excellence</a:t>
              </a:r>
              <a:endPara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4" name="Image 4" descr="preencoded.png">
              <a:extLst>
                <a:ext uri="{FF2B5EF4-FFF2-40B4-BE49-F238E27FC236}">
                  <a16:creationId xmlns:a16="http://schemas.microsoft.com/office/drawing/2014/main" id="{203F9306-0FD0-5875-2433-B8E5A3C9963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730294" y="3353964"/>
              <a:ext cx="470968" cy="470968"/>
            </a:xfrm>
            <a:prstGeom prst="rect">
              <a:avLst/>
            </a:prstGeom>
          </p:spPr>
        </p:pic>
        <p:sp>
          <p:nvSpPr>
            <p:cNvPr id="3" name="Text 1">
              <a:extLst>
                <a:ext uri="{FF2B5EF4-FFF2-40B4-BE49-F238E27FC236}">
                  <a16:creationId xmlns:a16="http://schemas.microsoft.com/office/drawing/2014/main" id="{A34CD15B-ED2A-C621-53AB-00FE468E0618}"/>
                </a:ext>
              </a:extLst>
            </p:cNvPr>
            <p:cNvSpPr/>
            <p:nvPr/>
          </p:nvSpPr>
          <p:spPr>
            <a:xfrm>
              <a:off x="1590538" y="5634446"/>
              <a:ext cx="3162208" cy="473070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algn="ctr" defTabSz="1143000">
                <a:lnSpc>
                  <a:spcPts val="2063"/>
                </a:lnSpc>
              </a:pPr>
              <a:r>
                <a:rPr lang="en-US" sz="2800" b="1" dirty="0">
                  <a:solidFill>
                    <a:srgbClr val="5B5F71"/>
                  </a:solidFill>
                  <a:latin typeface="Arial" panose="020B0604020202020204" pitchFamily="34" charset="0"/>
                  <a:ea typeface="Instrument Sans Semi Bold" pitchFamily="34" charset="-122"/>
                  <a:cs typeface="Arial" panose="020B0604020202020204" pitchFamily="34" charset="0"/>
                </a:rPr>
                <a:t>Culture</a:t>
              </a:r>
              <a:endParaRPr lang="en-U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" name="TextBox 55">
            <a:extLst>
              <a:ext uri="{FF2B5EF4-FFF2-40B4-BE49-F238E27FC236}">
                <a16:creationId xmlns:a16="http://schemas.microsoft.com/office/drawing/2014/main" id="{C9BA2C99-B93A-8353-DEAA-A4795F15FC1A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94041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428</Words>
  <Application>Microsoft Office PowerPoint</Application>
  <PresentationFormat>Benutzerdefiniert</PresentationFormat>
  <Paragraphs>82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Calibri</vt:lpstr>
      <vt:lpstr>Arial</vt:lpstr>
      <vt:lpstr>Georgia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Strategic Framework Vision, Mission, Values</dc:title>
  <dc:creator>StrategyPunk.com</dc:creator>
  <cp:lastModifiedBy>Thomas Kriete</cp:lastModifiedBy>
  <cp:revision>40</cp:revision>
  <dcterms:created xsi:type="dcterms:W3CDTF">2006-08-16T00:00:00Z</dcterms:created>
  <dcterms:modified xsi:type="dcterms:W3CDTF">2025-09-18T19:59:05Z</dcterms:modified>
  <dc:identifier>DAFs1ugOQp4</dc:identifier>
</cp:coreProperties>
</file>