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17"/>
  </p:notesMasterIdLst>
  <p:sldIdLst>
    <p:sldId id="256" r:id="rId2"/>
    <p:sldId id="258" r:id="rId3"/>
    <p:sldId id="257" r:id="rId4"/>
    <p:sldId id="259" r:id="rId5"/>
    <p:sldId id="260" r:id="rId6"/>
    <p:sldId id="270" r:id="rId7"/>
    <p:sldId id="261" r:id="rId8"/>
    <p:sldId id="263" r:id="rId9"/>
    <p:sldId id="269" r:id="rId10"/>
    <p:sldId id="264" r:id="rId11"/>
    <p:sldId id="336" r:id="rId12"/>
    <p:sldId id="267" r:id="rId13"/>
    <p:sldId id="268" r:id="rId14"/>
    <p:sldId id="265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2157" autoAdjust="0"/>
  </p:normalViewPr>
  <p:slideViewPr>
    <p:cSldViewPr snapToGrid="0" snapToObjects="1">
      <p:cViewPr varScale="1">
        <p:scale>
          <a:sx n="105" d="100"/>
          <a:sy n="105" d="100"/>
        </p:scale>
        <p:origin x="8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0575E3-A56D-40CC-B127-EC6B38EDFCFA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86215A1-EB55-47BB-ACAB-7C5B245774C8}">
      <dgm:prSet custT="1"/>
      <dgm:spPr/>
      <dgm:t>
        <a:bodyPr anchor="t"/>
        <a:lstStyle/>
        <a:p>
          <a:r>
            <a:rPr lang="en-US" sz="2800" dirty="0"/>
            <a:t>Read</a:t>
          </a:r>
        </a:p>
      </dgm:t>
    </dgm:pt>
    <dgm:pt modelId="{FEDF8B7E-B0FB-4915-8169-293CB95596CB}" type="parTrans" cxnId="{9BA3A4C1-81A2-40E7-B064-CFE45E0A9F64}">
      <dgm:prSet/>
      <dgm:spPr/>
      <dgm:t>
        <a:bodyPr/>
        <a:lstStyle/>
        <a:p>
          <a:endParaRPr lang="en-US"/>
        </a:p>
      </dgm:t>
    </dgm:pt>
    <dgm:pt modelId="{8BA3D8DE-B94D-43BC-BD56-A67063AA32A3}" type="sibTrans" cxnId="{9BA3A4C1-81A2-40E7-B064-CFE45E0A9F64}">
      <dgm:prSet/>
      <dgm:spPr/>
      <dgm:t>
        <a:bodyPr/>
        <a:lstStyle/>
        <a:p>
          <a:endParaRPr lang="en-US"/>
        </a:p>
      </dgm:t>
    </dgm:pt>
    <dgm:pt modelId="{F106E06B-42FD-4E11-99C6-8C4214B1982C}">
      <dgm:prSet/>
      <dgm:spPr/>
      <dgm:t>
        <a:bodyPr/>
        <a:lstStyle/>
        <a:p>
          <a:r>
            <a:rPr lang="en-US" dirty="0"/>
            <a:t>Easy Topics/Issue Finder</a:t>
          </a:r>
        </a:p>
      </dgm:t>
    </dgm:pt>
    <dgm:pt modelId="{7B9516B9-51E3-4514-8985-7D05E219A251}" type="parTrans" cxnId="{A1E8E2B7-EF21-4CF3-A83F-C6D1ABA33ED7}">
      <dgm:prSet/>
      <dgm:spPr/>
      <dgm:t>
        <a:bodyPr/>
        <a:lstStyle/>
        <a:p>
          <a:endParaRPr lang="en-US"/>
        </a:p>
      </dgm:t>
    </dgm:pt>
    <dgm:pt modelId="{51FF3188-923A-443F-86A5-184C9715ECA3}" type="sibTrans" cxnId="{A1E8E2B7-EF21-4CF3-A83F-C6D1ABA33ED7}">
      <dgm:prSet/>
      <dgm:spPr/>
      <dgm:t>
        <a:bodyPr/>
        <a:lstStyle/>
        <a:p>
          <a:endParaRPr lang="en-US"/>
        </a:p>
      </dgm:t>
    </dgm:pt>
    <dgm:pt modelId="{AEAFBE11-8E1F-408E-976B-908596BD5B07}">
      <dgm:prSet custT="1"/>
      <dgm:spPr/>
      <dgm:t>
        <a:bodyPr/>
        <a:lstStyle/>
        <a:p>
          <a:r>
            <a:rPr lang="en-US" sz="2400" dirty="0"/>
            <a:t>Pull up Opposing Viewpoints in the Gale Database</a:t>
          </a:r>
        </a:p>
      </dgm:t>
    </dgm:pt>
    <dgm:pt modelId="{63F83965-F52D-410D-85F7-942B35C37C33}" type="parTrans" cxnId="{F3852CF9-45B6-4C34-8495-7781361F57F2}">
      <dgm:prSet/>
      <dgm:spPr/>
      <dgm:t>
        <a:bodyPr/>
        <a:lstStyle/>
        <a:p>
          <a:endParaRPr lang="en-US"/>
        </a:p>
      </dgm:t>
    </dgm:pt>
    <dgm:pt modelId="{0FFE6085-1CA1-454B-8739-74CD7DD1EEFF}" type="sibTrans" cxnId="{F3852CF9-45B6-4C34-8495-7781361F57F2}">
      <dgm:prSet/>
      <dgm:spPr/>
      <dgm:t>
        <a:bodyPr/>
        <a:lstStyle/>
        <a:p>
          <a:endParaRPr lang="en-US"/>
        </a:p>
      </dgm:t>
    </dgm:pt>
    <dgm:pt modelId="{04680A55-F85A-4A58-9AD8-1323D853BD59}">
      <dgm:prSet/>
      <dgm:spPr/>
      <dgm:t>
        <a:bodyPr/>
        <a:lstStyle/>
        <a:p>
          <a:r>
            <a:rPr lang="en-US" dirty="0"/>
            <a:t>Explore</a:t>
          </a:r>
        </a:p>
      </dgm:t>
    </dgm:pt>
    <dgm:pt modelId="{ED939768-CB96-4AAF-8BBE-B4FE4B36CF6C}" type="parTrans" cxnId="{C5F5753B-B0D0-4BD2-AF89-0C55FB1385BC}">
      <dgm:prSet/>
      <dgm:spPr/>
      <dgm:t>
        <a:bodyPr/>
        <a:lstStyle/>
        <a:p>
          <a:endParaRPr lang="en-US"/>
        </a:p>
      </dgm:t>
    </dgm:pt>
    <dgm:pt modelId="{EB47683D-3598-4098-A305-6258EB1D77D2}" type="sibTrans" cxnId="{C5F5753B-B0D0-4BD2-AF89-0C55FB1385BC}">
      <dgm:prSet/>
      <dgm:spPr/>
      <dgm:t>
        <a:bodyPr/>
        <a:lstStyle/>
        <a:p>
          <a:endParaRPr lang="en-US"/>
        </a:p>
      </dgm:t>
    </dgm:pt>
    <dgm:pt modelId="{8F09DB1B-9A94-494F-A78D-3D378F07830F}">
      <dgm:prSet custT="1"/>
      <dgm:spPr/>
      <dgm:t>
        <a:bodyPr/>
        <a:lstStyle/>
        <a:p>
          <a:r>
            <a:rPr lang="en-US" sz="2000" dirty="0"/>
            <a:t>There are 435 Topics in the Database. Start clicking on them and reading the overviews</a:t>
          </a:r>
        </a:p>
      </dgm:t>
    </dgm:pt>
    <dgm:pt modelId="{A8CCB7B4-D64B-4191-AE47-8FF588CA7C0B}" type="parTrans" cxnId="{C1841D1C-29D1-4567-911F-E8535D072B01}">
      <dgm:prSet/>
      <dgm:spPr/>
      <dgm:t>
        <a:bodyPr/>
        <a:lstStyle/>
        <a:p>
          <a:endParaRPr lang="en-US"/>
        </a:p>
      </dgm:t>
    </dgm:pt>
    <dgm:pt modelId="{0E938AFB-364D-4324-AFCB-D27EF14792BE}" type="sibTrans" cxnId="{C1841D1C-29D1-4567-911F-E8535D072B01}">
      <dgm:prSet/>
      <dgm:spPr/>
      <dgm:t>
        <a:bodyPr/>
        <a:lstStyle/>
        <a:p>
          <a:endParaRPr lang="en-US"/>
        </a:p>
      </dgm:t>
    </dgm:pt>
    <dgm:pt modelId="{C1BBFDD1-7610-46F5-948B-DCA09DECDF7E}">
      <dgm:prSet/>
      <dgm:spPr/>
      <dgm:t>
        <a:bodyPr/>
        <a:lstStyle/>
        <a:p>
          <a:r>
            <a:rPr lang="en-US" dirty="0"/>
            <a:t>Record</a:t>
          </a:r>
        </a:p>
      </dgm:t>
    </dgm:pt>
    <dgm:pt modelId="{99A12C2D-9298-4563-BFD7-DEFA90CBE233}" type="parTrans" cxnId="{A54D5E47-570F-40E3-BED3-8167FFBB2F58}">
      <dgm:prSet/>
      <dgm:spPr/>
      <dgm:t>
        <a:bodyPr/>
        <a:lstStyle/>
        <a:p>
          <a:endParaRPr lang="en-US"/>
        </a:p>
      </dgm:t>
    </dgm:pt>
    <dgm:pt modelId="{BC376489-FE53-494C-823D-8E50ABAAE47C}" type="sibTrans" cxnId="{A54D5E47-570F-40E3-BED3-8167FFBB2F58}">
      <dgm:prSet/>
      <dgm:spPr/>
      <dgm:t>
        <a:bodyPr/>
        <a:lstStyle/>
        <a:p>
          <a:endParaRPr lang="en-US"/>
        </a:p>
      </dgm:t>
    </dgm:pt>
    <dgm:pt modelId="{9D3C778F-C944-4575-BBD9-87418D516B05}">
      <dgm:prSet custT="1"/>
      <dgm:spPr/>
      <dgm:t>
        <a:bodyPr/>
        <a:lstStyle/>
        <a:p>
          <a:r>
            <a:rPr lang="en-US" sz="2000" dirty="0"/>
            <a:t>In your notebook create a list of topics and issues that you are interested in exploring further.</a:t>
          </a:r>
        </a:p>
      </dgm:t>
    </dgm:pt>
    <dgm:pt modelId="{F3A700B1-421A-4723-822D-BB94253FE621}" type="parTrans" cxnId="{EA150E24-B6D0-4D16-99F2-FD691490C579}">
      <dgm:prSet/>
      <dgm:spPr/>
      <dgm:t>
        <a:bodyPr/>
        <a:lstStyle/>
        <a:p>
          <a:endParaRPr lang="en-US"/>
        </a:p>
      </dgm:t>
    </dgm:pt>
    <dgm:pt modelId="{719CC79E-7371-48DE-91CB-78BE90BD7979}" type="sibTrans" cxnId="{EA150E24-B6D0-4D16-99F2-FD691490C579}">
      <dgm:prSet/>
      <dgm:spPr/>
      <dgm:t>
        <a:bodyPr/>
        <a:lstStyle/>
        <a:p>
          <a:endParaRPr lang="en-US"/>
        </a:p>
      </dgm:t>
    </dgm:pt>
    <dgm:pt modelId="{3480F49E-7E7D-4A4A-A33E-19B071C45C7A}">
      <dgm:prSet/>
      <dgm:spPr/>
      <dgm:t>
        <a:bodyPr/>
        <a:lstStyle/>
        <a:p>
          <a:r>
            <a:rPr lang="en-US" dirty="0"/>
            <a:t>Take a look at the available sources. Skim through some of the different opinion articles</a:t>
          </a:r>
        </a:p>
      </dgm:t>
    </dgm:pt>
    <dgm:pt modelId="{08013202-9DA5-4174-B236-1D9721FEBE9A}" type="parTrans" cxnId="{20C2EE7F-591A-4C7F-A28E-A4A31064C788}">
      <dgm:prSet/>
      <dgm:spPr/>
      <dgm:t>
        <a:bodyPr/>
        <a:lstStyle/>
        <a:p>
          <a:endParaRPr lang="en-US"/>
        </a:p>
      </dgm:t>
    </dgm:pt>
    <dgm:pt modelId="{A6576528-5869-482A-A89C-9CDA69CC8AA2}" type="sibTrans" cxnId="{20C2EE7F-591A-4C7F-A28E-A4A31064C788}">
      <dgm:prSet/>
      <dgm:spPr/>
      <dgm:t>
        <a:bodyPr/>
        <a:lstStyle/>
        <a:p>
          <a:endParaRPr lang="en-US"/>
        </a:p>
      </dgm:t>
    </dgm:pt>
    <dgm:pt modelId="{665844EB-C912-7848-AC6E-68A3022709F1}" type="pres">
      <dgm:prSet presAssocID="{9B0575E3-A56D-40CC-B127-EC6B38EDFCFA}" presName="Name0" presStyleCnt="0">
        <dgm:presLayoutVars>
          <dgm:dir/>
          <dgm:animLvl val="lvl"/>
          <dgm:resizeHandles val="exact"/>
        </dgm:presLayoutVars>
      </dgm:prSet>
      <dgm:spPr/>
    </dgm:pt>
    <dgm:pt modelId="{5B325724-DCAE-9142-AB47-247184DC7858}" type="pres">
      <dgm:prSet presAssocID="{C1BBFDD1-7610-46F5-948B-DCA09DECDF7E}" presName="boxAndChildren" presStyleCnt="0"/>
      <dgm:spPr/>
    </dgm:pt>
    <dgm:pt modelId="{CA1F6DE4-C1A0-6E41-B9B1-9A620DE14113}" type="pres">
      <dgm:prSet presAssocID="{C1BBFDD1-7610-46F5-948B-DCA09DECDF7E}" presName="parentTextBox" presStyleLbl="alignNode1" presStyleIdx="0" presStyleCnt="4"/>
      <dgm:spPr/>
    </dgm:pt>
    <dgm:pt modelId="{83C35ACD-F75F-3F4A-88B1-29301EACDE75}" type="pres">
      <dgm:prSet presAssocID="{C1BBFDD1-7610-46F5-948B-DCA09DECDF7E}" presName="descendantBox" presStyleLbl="bgAccFollowNode1" presStyleIdx="0" presStyleCnt="4"/>
      <dgm:spPr/>
    </dgm:pt>
    <dgm:pt modelId="{B52594EE-31E0-104C-AD0C-61A4CC38A53A}" type="pres">
      <dgm:prSet presAssocID="{8BA3D8DE-B94D-43BC-BD56-A67063AA32A3}" presName="sp" presStyleCnt="0"/>
      <dgm:spPr/>
    </dgm:pt>
    <dgm:pt modelId="{898CEA14-E557-8845-8B68-15F74E0FCAFB}" type="pres">
      <dgm:prSet presAssocID="{486215A1-EB55-47BB-ACAB-7C5B245774C8}" presName="arrowAndChildren" presStyleCnt="0"/>
      <dgm:spPr/>
    </dgm:pt>
    <dgm:pt modelId="{E8999A5F-C3D6-A84D-BD88-51DF173B5535}" type="pres">
      <dgm:prSet presAssocID="{486215A1-EB55-47BB-ACAB-7C5B245774C8}" presName="parentTextArrow" presStyleLbl="node1" presStyleIdx="0" presStyleCnt="0"/>
      <dgm:spPr/>
    </dgm:pt>
    <dgm:pt modelId="{B2766208-03A2-BC4C-B881-D87011F67E65}" type="pres">
      <dgm:prSet presAssocID="{486215A1-EB55-47BB-ACAB-7C5B245774C8}" presName="arrow" presStyleLbl="alignNode1" presStyleIdx="1" presStyleCnt="4"/>
      <dgm:spPr/>
    </dgm:pt>
    <dgm:pt modelId="{7FCC89D6-C8B5-9F4F-8A14-6522F8A0835A}" type="pres">
      <dgm:prSet presAssocID="{486215A1-EB55-47BB-ACAB-7C5B245774C8}" presName="descendantArrow" presStyleLbl="bgAccFollowNode1" presStyleIdx="1" presStyleCnt="4"/>
      <dgm:spPr/>
    </dgm:pt>
    <dgm:pt modelId="{A6DB7B14-5C64-A840-B268-02CB2C8C9C6C}" type="pres">
      <dgm:prSet presAssocID="{EB47683D-3598-4098-A305-6258EB1D77D2}" presName="sp" presStyleCnt="0"/>
      <dgm:spPr/>
    </dgm:pt>
    <dgm:pt modelId="{FE9B79A4-2398-CD41-8252-DDF7850FE087}" type="pres">
      <dgm:prSet presAssocID="{04680A55-F85A-4A58-9AD8-1323D853BD59}" presName="arrowAndChildren" presStyleCnt="0"/>
      <dgm:spPr/>
    </dgm:pt>
    <dgm:pt modelId="{1F59C0C9-B193-324B-8CC3-54356E537830}" type="pres">
      <dgm:prSet presAssocID="{04680A55-F85A-4A58-9AD8-1323D853BD59}" presName="parentTextArrow" presStyleLbl="node1" presStyleIdx="0" presStyleCnt="0"/>
      <dgm:spPr/>
    </dgm:pt>
    <dgm:pt modelId="{FC5CC40C-417B-F248-B5BC-4FF643A926A3}" type="pres">
      <dgm:prSet presAssocID="{04680A55-F85A-4A58-9AD8-1323D853BD59}" presName="arrow" presStyleLbl="alignNode1" presStyleIdx="2" presStyleCnt="4"/>
      <dgm:spPr/>
    </dgm:pt>
    <dgm:pt modelId="{EDE1EBFD-909D-B546-A7A5-C5EB9D45AFD5}" type="pres">
      <dgm:prSet presAssocID="{04680A55-F85A-4A58-9AD8-1323D853BD59}" presName="descendantArrow" presStyleLbl="bgAccFollowNode1" presStyleIdx="2" presStyleCnt="4"/>
      <dgm:spPr/>
    </dgm:pt>
    <dgm:pt modelId="{5642C599-8B83-F549-AD64-43F738EA5824}" type="pres">
      <dgm:prSet presAssocID="{51FF3188-923A-443F-86A5-184C9715ECA3}" presName="sp" presStyleCnt="0"/>
      <dgm:spPr/>
    </dgm:pt>
    <dgm:pt modelId="{05C304B3-C83A-024F-ADD6-3C66CFF86B8A}" type="pres">
      <dgm:prSet presAssocID="{F106E06B-42FD-4E11-99C6-8C4214B1982C}" presName="arrowAndChildren" presStyleCnt="0"/>
      <dgm:spPr/>
    </dgm:pt>
    <dgm:pt modelId="{6E986E14-CBFB-4F4A-8D36-403F4CB101C2}" type="pres">
      <dgm:prSet presAssocID="{F106E06B-42FD-4E11-99C6-8C4214B1982C}" presName="parentTextArrow" presStyleLbl="node1" presStyleIdx="0" presStyleCnt="0"/>
      <dgm:spPr/>
    </dgm:pt>
    <dgm:pt modelId="{A0BEAC76-CE78-C349-9829-830F79677349}" type="pres">
      <dgm:prSet presAssocID="{F106E06B-42FD-4E11-99C6-8C4214B1982C}" presName="arrow" presStyleLbl="alignNode1" presStyleIdx="3" presStyleCnt="4"/>
      <dgm:spPr/>
    </dgm:pt>
    <dgm:pt modelId="{768F63A8-93D0-9C4A-A5C9-88610BC94801}" type="pres">
      <dgm:prSet presAssocID="{F106E06B-42FD-4E11-99C6-8C4214B1982C}" presName="descendantArrow" presStyleLbl="bgAccFollowNode1" presStyleIdx="3" presStyleCnt="4"/>
      <dgm:spPr/>
    </dgm:pt>
  </dgm:ptLst>
  <dgm:cxnLst>
    <dgm:cxn modelId="{E5982C07-1ECC-4204-8D4D-20A996103EAC}" type="presOf" srcId="{C1BBFDD1-7610-46F5-948B-DCA09DECDF7E}" destId="{CA1F6DE4-C1A0-6E41-B9B1-9A620DE14113}" srcOrd="0" destOrd="0" presId="urn:microsoft.com/office/officeart/2016/7/layout/VerticalDownArrowProcess"/>
    <dgm:cxn modelId="{0E82FA18-9DF9-4FB2-8E32-23A2BD3778DA}" type="presOf" srcId="{F106E06B-42FD-4E11-99C6-8C4214B1982C}" destId="{6E986E14-CBFB-4F4A-8D36-403F4CB101C2}" srcOrd="0" destOrd="0" presId="urn:microsoft.com/office/officeart/2016/7/layout/VerticalDownArrowProcess"/>
    <dgm:cxn modelId="{C1841D1C-29D1-4567-911F-E8535D072B01}" srcId="{04680A55-F85A-4A58-9AD8-1323D853BD59}" destId="{8F09DB1B-9A94-494F-A78D-3D378F07830F}" srcOrd="0" destOrd="0" parTransId="{A8CCB7B4-D64B-4191-AE47-8FF588CA7C0B}" sibTransId="{0E938AFB-364D-4324-AFCB-D27EF14792BE}"/>
    <dgm:cxn modelId="{EA150E24-B6D0-4D16-99F2-FD691490C579}" srcId="{C1BBFDD1-7610-46F5-948B-DCA09DECDF7E}" destId="{9D3C778F-C944-4575-BBD9-87418D516B05}" srcOrd="0" destOrd="0" parTransId="{F3A700B1-421A-4723-822D-BB94253FE621}" sibTransId="{719CC79E-7371-48DE-91CB-78BE90BD7979}"/>
    <dgm:cxn modelId="{3405153A-0C2D-4178-9B30-1B9E96DAB50C}" type="presOf" srcId="{F106E06B-42FD-4E11-99C6-8C4214B1982C}" destId="{A0BEAC76-CE78-C349-9829-830F79677349}" srcOrd="1" destOrd="0" presId="urn:microsoft.com/office/officeart/2016/7/layout/VerticalDownArrowProcess"/>
    <dgm:cxn modelId="{C5F5753B-B0D0-4BD2-AF89-0C55FB1385BC}" srcId="{9B0575E3-A56D-40CC-B127-EC6B38EDFCFA}" destId="{04680A55-F85A-4A58-9AD8-1323D853BD59}" srcOrd="1" destOrd="0" parTransId="{ED939768-CB96-4AAF-8BBE-B4FE4B36CF6C}" sibTransId="{EB47683D-3598-4098-A305-6258EB1D77D2}"/>
    <dgm:cxn modelId="{A54D5E47-570F-40E3-BED3-8167FFBB2F58}" srcId="{9B0575E3-A56D-40CC-B127-EC6B38EDFCFA}" destId="{C1BBFDD1-7610-46F5-948B-DCA09DECDF7E}" srcOrd="3" destOrd="0" parTransId="{99A12C2D-9298-4563-BFD7-DEFA90CBE233}" sibTransId="{BC376489-FE53-494C-823D-8E50ABAAE47C}"/>
    <dgm:cxn modelId="{F4B1474D-8A84-49DA-9FE2-168D73BFC31F}" type="presOf" srcId="{04680A55-F85A-4A58-9AD8-1323D853BD59}" destId="{FC5CC40C-417B-F248-B5BC-4FF643A926A3}" srcOrd="1" destOrd="0" presId="urn:microsoft.com/office/officeart/2016/7/layout/VerticalDownArrowProcess"/>
    <dgm:cxn modelId="{51C75B51-4146-4501-B529-57978C50D529}" type="presOf" srcId="{AEAFBE11-8E1F-408E-976B-908596BD5B07}" destId="{768F63A8-93D0-9C4A-A5C9-88610BC94801}" srcOrd="0" destOrd="0" presId="urn:microsoft.com/office/officeart/2016/7/layout/VerticalDownArrowProcess"/>
    <dgm:cxn modelId="{754C115D-F7C4-489E-8855-2BCC20154697}" type="presOf" srcId="{8F09DB1B-9A94-494F-A78D-3D378F07830F}" destId="{EDE1EBFD-909D-B546-A7A5-C5EB9D45AFD5}" srcOrd="0" destOrd="0" presId="urn:microsoft.com/office/officeart/2016/7/layout/VerticalDownArrowProcess"/>
    <dgm:cxn modelId="{5D24A86B-0622-7742-8465-77CD677AAF24}" type="presOf" srcId="{9B0575E3-A56D-40CC-B127-EC6B38EDFCFA}" destId="{665844EB-C912-7848-AC6E-68A3022709F1}" srcOrd="0" destOrd="0" presId="urn:microsoft.com/office/officeart/2016/7/layout/VerticalDownArrowProcess"/>
    <dgm:cxn modelId="{4E34EC73-1136-4D92-A3F8-E13442FF2B1D}" type="presOf" srcId="{3480F49E-7E7D-4A4A-A33E-19B071C45C7A}" destId="{7FCC89D6-C8B5-9F4F-8A14-6522F8A0835A}" srcOrd="0" destOrd="0" presId="urn:microsoft.com/office/officeart/2016/7/layout/VerticalDownArrowProcess"/>
    <dgm:cxn modelId="{11E9637F-D7A7-4A45-B147-28595FD69BDF}" type="presOf" srcId="{04680A55-F85A-4A58-9AD8-1323D853BD59}" destId="{1F59C0C9-B193-324B-8CC3-54356E537830}" srcOrd="0" destOrd="0" presId="urn:microsoft.com/office/officeart/2016/7/layout/VerticalDownArrowProcess"/>
    <dgm:cxn modelId="{20C2EE7F-591A-4C7F-A28E-A4A31064C788}" srcId="{486215A1-EB55-47BB-ACAB-7C5B245774C8}" destId="{3480F49E-7E7D-4A4A-A33E-19B071C45C7A}" srcOrd="0" destOrd="0" parTransId="{08013202-9DA5-4174-B236-1D9721FEBE9A}" sibTransId="{A6576528-5869-482A-A89C-9CDA69CC8AA2}"/>
    <dgm:cxn modelId="{A1E8E2B7-EF21-4CF3-A83F-C6D1ABA33ED7}" srcId="{9B0575E3-A56D-40CC-B127-EC6B38EDFCFA}" destId="{F106E06B-42FD-4E11-99C6-8C4214B1982C}" srcOrd="0" destOrd="0" parTransId="{7B9516B9-51E3-4514-8985-7D05E219A251}" sibTransId="{51FF3188-923A-443F-86A5-184C9715ECA3}"/>
    <dgm:cxn modelId="{848D63BA-9FDA-4F69-9659-A253E10FD728}" type="presOf" srcId="{486215A1-EB55-47BB-ACAB-7C5B245774C8}" destId="{B2766208-03A2-BC4C-B881-D87011F67E65}" srcOrd="1" destOrd="0" presId="urn:microsoft.com/office/officeart/2016/7/layout/VerticalDownArrowProcess"/>
    <dgm:cxn modelId="{9BA3A4C1-81A2-40E7-B064-CFE45E0A9F64}" srcId="{9B0575E3-A56D-40CC-B127-EC6B38EDFCFA}" destId="{486215A1-EB55-47BB-ACAB-7C5B245774C8}" srcOrd="2" destOrd="0" parTransId="{FEDF8B7E-B0FB-4915-8169-293CB95596CB}" sibTransId="{8BA3D8DE-B94D-43BC-BD56-A67063AA32A3}"/>
    <dgm:cxn modelId="{AB0223F7-B54A-46F7-8CCE-7D22E4B1782D}" type="presOf" srcId="{486215A1-EB55-47BB-ACAB-7C5B245774C8}" destId="{E8999A5F-C3D6-A84D-BD88-51DF173B5535}" srcOrd="0" destOrd="0" presId="urn:microsoft.com/office/officeart/2016/7/layout/VerticalDownArrowProcess"/>
    <dgm:cxn modelId="{F3852CF9-45B6-4C34-8495-7781361F57F2}" srcId="{F106E06B-42FD-4E11-99C6-8C4214B1982C}" destId="{AEAFBE11-8E1F-408E-976B-908596BD5B07}" srcOrd="0" destOrd="0" parTransId="{63F83965-F52D-410D-85F7-942B35C37C33}" sibTransId="{0FFE6085-1CA1-454B-8739-74CD7DD1EEFF}"/>
    <dgm:cxn modelId="{17A426FC-172D-4D71-9BFB-14FB0674BDB2}" type="presOf" srcId="{9D3C778F-C944-4575-BBD9-87418D516B05}" destId="{83C35ACD-F75F-3F4A-88B1-29301EACDE75}" srcOrd="0" destOrd="0" presId="urn:microsoft.com/office/officeart/2016/7/layout/VerticalDownArrowProcess"/>
    <dgm:cxn modelId="{85DD2CCF-B0D8-442F-978E-7B023D4C755C}" type="presParOf" srcId="{665844EB-C912-7848-AC6E-68A3022709F1}" destId="{5B325724-DCAE-9142-AB47-247184DC7858}" srcOrd="0" destOrd="0" presId="urn:microsoft.com/office/officeart/2016/7/layout/VerticalDownArrowProcess"/>
    <dgm:cxn modelId="{26B73342-5119-44D0-A88E-81546FB65D87}" type="presParOf" srcId="{5B325724-DCAE-9142-AB47-247184DC7858}" destId="{CA1F6DE4-C1A0-6E41-B9B1-9A620DE14113}" srcOrd="0" destOrd="0" presId="urn:microsoft.com/office/officeart/2016/7/layout/VerticalDownArrowProcess"/>
    <dgm:cxn modelId="{C5E6571C-7E82-42B7-92F0-8B12FA557FF4}" type="presParOf" srcId="{5B325724-DCAE-9142-AB47-247184DC7858}" destId="{83C35ACD-F75F-3F4A-88B1-29301EACDE75}" srcOrd="1" destOrd="0" presId="urn:microsoft.com/office/officeart/2016/7/layout/VerticalDownArrowProcess"/>
    <dgm:cxn modelId="{0F013A4E-EE37-4FC3-B38F-BAFE479C8EBC}" type="presParOf" srcId="{665844EB-C912-7848-AC6E-68A3022709F1}" destId="{B52594EE-31E0-104C-AD0C-61A4CC38A53A}" srcOrd="1" destOrd="0" presId="urn:microsoft.com/office/officeart/2016/7/layout/VerticalDownArrowProcess"/>
    <dgm:cxn modelId="{0A984A46-D18C-49F8-BC99-596851C5EB2B}" type="presParOf" srcId="{665844EB-C912-7848-AC6E-68A3022709F1}" destId="{898CEA14-E557-8845-8B68-15F74E0FCAFB}" srcOrd="2" destOrd="0" presId="urn:microsoft.com/office/officeart/2016/7/layout/VerticalDownArrowProcess"/>
    <dgm:cxn modelId="{791E4C8C-B671-460A-A013-C178C7700D77}" type="presParOf" srcId="{898CEA14-E557-8845-8B68-15F74E0FCAFB}" destId="{E8999A5F-C3D6-A84D-BD88-51DF173B5535}" srcOrd="0" destOrd="0" presId="urn:microsoft.com/office/officeart/2016/7/layout/VerticalDownArrowProcess"/>
    <dgm:cxn modelId="{DC1AB0F2-4168-4D93-AA14-EC206DECA1D5}" type="presParOf" srcId="{898CEA14-E557-8845-8B68-15F74E0FCAFB}" destId="{B2766208-03A2-BC4C-B881-D87011F67E65}" srcOrd="1" destOrd="0" presId="urn:microsoft.com/office/officeart/2016/7/layout/VerticalDownArrowProcess"/>
    <dgm:cxn modelId="{A94EFFE4-AB2F-489B-9856-1606B4645C38}" type="presParOf" srcId="{898CEA14-E557-8845-8B68-15F74E0FCAFB}" destId="{7FCC89D6-C8B5-9F4F-8A14-6522F8A0835A}" srcOrd="2" destOrd="0" presId="urn:microsoft.com/office/officeart/2016/7/layout/VerticalDownArrowProcess"/>
    <dgm:cxn modelId="{C045DB24-52FE-4A15-B7D0-914B66D878DA}" type="presParOf" srcId="{665844EB-C912-7848-AC6E-68A3022709F1}" destId="{A6DB7B14-5C64-A840-B268-02CB2C8C9C6C}" srcOrd="3" destOrd="0" presId="urn:microsoft.com/office/officeart/2016/7/layout/VerticalDownArrowProcess"/>
    <dgm:cxn modelId="{34AA6337-126B-4432-8AC7-D20D5E123D75}" type="presParOf" srcId="{665844EB-C912-7848-AC6E-68A3022709F1}" destId="{FE9B79A4-2398-CD41-8252-DDF7850FE087}" srcOrd="4" destOrd="0" presId="urn:microsoft.com/office/officeart/2016/7/layout/VerticalDownArrowProcess"/>
    <dgm:cxn modelId="{CC048A6F-2546-419C-851B-A2082A4FC04D}" type="presParOf" srcId="{FE9B79A4-2398-CD41-8252-DDF7850FE087}" destId="{1F59C0C9-B193-324B-8CC3-54356E537830}" srcOrd="0" destOrd="0" presId="urn:microsoft.com/office/officeart/2016/7/layout/VerticalDownArrowProcess"/>
    <dgm:cxn modelId="{E1B2E602-A0DB-49C4-8EE2-DFD4B35B2962}" type="presParOf" srcId="{FE9B79A4-2398-CD41-8252-DDF7850FE087}" destId="{FC5CC40C-417B-F248-B5BC-4FF643A926A3}" srcOrd="1" destOrd="0" presId="urn:microsoft.com/office/officeart/2016/7/layout/VerticalDownArrowProcess"/>
    <dgm:cxn modelId="{F835C11A-81DC-47EB-9451-819A52629F01}" type="presParOf" srcId="{FE9B79A4-2398-CD41-8252-DDF7850FE087}" destId="{EDE1EBFD-909D-B546-A7A5-C5EB9D45AFD5}" srcOrd="2" destOrd="0" presId="urn:microsoft.com/office/officeart/2016/7/layout/VerticalDownArrowProcess"/>
    <dgm:cxn modelId="{3B615637-9D6F-402D-B412-48131EFECFC9}" type="presParOf" srcId="{665844EB-C912-7848-AC6E-68A3022709F1}" destId="{5642C599-8B83-F549-AD64-43F738EA5824}" srcOrd="5" destOrd="0" presId="urn:microsoft.com/office/officeart/2016/7/layout/VerticalDownArrowProcess"/>
    <dgm:cxn modelId="{9665D8E0-629D-46CC-BA50-9C5D1D941F99}" type="presParOf" srcId="{665844EB-C912-7848-AC6E-68A3022709F1}" destId="{05C304B3-C83A-024F-ADD6-3C66CFF86B8A}" srcOrd="6" destOrd="0" presId="urn:microsoft.com/office/officeart/2016/7/layout/VerticalDownArrowProcess"/>
    <dgm:cxn modelId="{52B8ADFA-41C6-4D71-9865-547DB230EE15}" type="presParOf" srcId="{05C304B3-C83A-024F-ADD6-3C66CFF86B8A}" destId="{6E986E14-CBFB-4F4A-8D36-403F4CB101C2}" srcOrd="0" destOrd="0" presId="urn:microsoft.com/office/officeart/2016/7/layout/VerticalDownArrowProcess"/>
    <dgm:cxn modelId="{54CEDE4F-908A-4546-A6DF-4FA04D56C5D5}" type="presParOf" srcId="{05C304B3-C83A-024F-ADD6-3C66CFF86B8A}" destId="{A0BEAC76-CE78-C349-9829-830F79677349}" srcOrd="1" destOrd="0" presId="urn:microsoft.com/office/officeart/2016/7/layout/VerticalDownArrowProcess"/>
    <dgm:cxn modelId="{F60D8653-A50D-4436-8B32-DC72CBB431B4}" type="presParOf" srcId="{05C304B3-C83A-024F-ADD6-3C66CFF86B8A}" destId="{768F63A8-93D0-9C4A-A5C9-88610BC94801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1F6DE4-C1A0-6E41-B9B1-9A620DE14113}">
      <dsp:nvSpPr>
        <dsp:cNvPr id="0" name=""/>
        <dsp:cNvSpPr/>
      </dsp:nvSpPr>
      <dsp:spPr>
        <a:xfrm>
          <a:off x="0" y="4762175"/>
          <a:ext cx="1855432" cy="104184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958" tIns="128016" rIns="131958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Record</a:t>
          </a:r>
        </a:p>
      </dsp:txBody>
      <dsp:txXfrm>
        <a:off x="0" y="4762175"/>
        <a:ext cx="1855432" cy="1041847"/>
      </dsp:txXfrm>
    </dsp:sp>
    <dsp:sp modelId="{83C35ACD-F75F-3F4A-88B1-29301EACDE75}">
      <dsp:nvSpPr>
        <dsp:cNvPr id="0" name=""/>
        <dsp:cNvSpPr/>
      </dsp:nvSpPr>
      <dsp:spPr>
        <a:xfrm>
          <a:off x="1855432" y="4762175"/>
          <a:ext cx="5566297" cy="104184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911" tIns="254000" rIns="112911" bIns="2540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 your notebook create a list of topics and issues that you are interested in exploring further.</a:t>
          </a:r>
        </a:p>
      </dsp:txBody>
      <dsp:txXfrm>
        <a:off x="1855432" y="4762175"/>
        <a:ext cx="5566297" cy="1041847"/>
      </dsp:txXfrm>
    </dsp:sp>
    <dsp:sp modelId="{B2766208-03A2-BC4C-B881-D87011F67E65}">
      <dsp:nvSpPr>
        <dsp:cNvPr id="0" name=""/>
        <dsp:cNvSpPr/>
      </dsp:nvSpPr>
      <dsp:spPr>
        <a:xfrm rot="10800000">
          <a:off x="0" y="3175441"/>
          <a:ext cx="1855432" cy="1602361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497179"/>
            <a:satOff val="2883"/>
            <a:lumOff val="784"/>
            <a:alphaOff val="0"/>
          </a:schemeClr>
        </a:solidFill>
        <a:ln w="15875" cap="flat" cmpd="sng" algn="ctr">
          <a:solidFill>
            <a:schemeClr val="accent5">
              <a:hueOff val="-497179"/>
              <a:satOff val="2883"/>
              <a:lumOff val="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958" tIns="199136" rIns="131958" bIns="199136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Read</a:t>
          </a:r>
        </a:p>
      </dsp:txBody>
      <dsp:txXfrm rot="-10800000">
        <a:off x="0" y="3175441"/>
        <a:ext cx="1855432" cy="1041535"/>
      </dsp:txXfrm>
    </dsp:sp>
    <dsp:sp modelId="{7FCC89D6-C8B5-9F4F-8A14-6522F8A0835A}">
      <dsp:nvSpPr>
        <dsp:cNvPr id="0" name=""/>
        <dsp:cNvSpPr/>
      </dsp:nvSpPr>
      <dsp:spPr>
        <a:xfrm>
          <a:off x="1855432" y="3175441"/>
          <a:ext cx="5566297" cy="1041535"/>
        </a:xfrm>
        <a:prstGeom prst="rect">
          <a:avLst/>
        </a:prstGeom>
        <a:solidFill>
          <a:schemeClr val="accent5">
            <a:tint val="40000"/>
            <a:alpha val="90000"/>
            <a:hueOff val="-562702"/>
            <a:satOff val="2355"/>
            <a:lumOff val="228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-562702"/>
              <a:satOff val="2355"/>
              <a:lumOff val="2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911" tIns="228600" rIns="112911" bIns="2286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Take a look at the available sources. Skim through some of the different opinion articles</a:t>
          </a:r>
        </a:p>
      </dsp:txBody>
      <dsp:txXfrm>
        <a:off x="1855432" y="3175441"/>
        <a:ext cx="5566297" cy="1041535"/>
      </dsp:txXfrm>
    </dsp:sp>
    <dsp:sp modelId="{FC5CC40C-417B-F248-B5BC-4FF643A926A3}">
      <dsp:nvSpPr>
        <dsp:cNvPr id="0" name=""/>
        <dsp:cNvSpPr/>
      </dsp:nvSpPr>
      <dsp:spPr>
        <a:xfrm rot="10800000">
          <a:off x="0" y="1588707"/>
          <a:ext cx="1855432" cy="1602361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994357"/>
            <a:satOff val="5765"/>
            <a:lumOff val="1569"/>
            <a:alphaOff val="0"/>
          </a:schemeClr>
        </a:solidFill>
        <a:ln w="15875" cap="flat" cmpd="sng" algn="ctr">
          <a:solidFill>
            <a:schemeClr val="accent5">
              <a:hueOff val="-994357"/>
              <a:satOff val="5765"/>
              <a:lumOff val="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958" tIns="128016" rIns="131958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Explore</a:t>
          </a:r>
        </a:p>
      </dsp:txBody>
      <dsp:txXfrm rot="-10800000">
        <a:off x="0" y="1588707"/>
        <a:ext cx="1855432" cy="1041535"/>
      </dsp:txXfrm>
    </dsp:sp>
    <dsp:sp modelId="{EDE1EBFD-909D-B546-A7A5-C5EB9D45AFD5}">
      <dsp:nvSpPr>
        <dsp:cNvPr id="0" name=""/>
        <dsp:cNvSpPr/>
      </dsp:nvSpPr>
      <dsp:spPr>
        <a:xfrm>
          <a:off x="1855432" y="1588707"/>
          <a:ext cx="5566297" cy="1041535"/>
        </a:xfrm>
        <a:prstGeom prst="rect">
          <a:avLst/>
        </a:prstGeom>
        <a:solidFill>
          <a:schemeClr val="accent5">
            <a:tint val="40000"/>
            <a:alpha val="90000"/>
            <a:hueOff val="-1125405"/>
            <a:satOff val="4710"/>
            <a:lumOff val="457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-1125405"/>
              <a:satOff val="4710"/>
              <a:lumOff val="4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911" tIns="254000" rIns="112911" bIns="2540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There are 435 Topics in the Database. Start clicking on them and reading the overviews</a:t>
          </a:r>
        </a:p>
      </dsp:txBody>
      <dsp:txXfrm>
        <a:off x="1855432" y="1588707"/>
        <a:ext cx="5566297" cy="1041535"/>
      </dsp:txXfrm>
    </dsp:sp>
    <dsp:sp modelId="{A0BEAC76-CE78-C349-9829-830F79677349}">
      <dsp:nvSpPr>
        <dsp:cNvPr id="0" name=""/>
        <dsp:cNvSpPr/>
      </dsp:nvSpPr>
      <dsp:spPr>
        <a:xfrm rot="10800000">
          <a:off x="0" y="1973"/>
          <a:ext cx="1855432" cy="1602361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1491536"/>
            <a:satOff val="8648"/>
            <a:lumOff val="2353"/>
            <a:alphaOff val="0"/>
          </a:schemeClr>
        </a:solidFill>
        <a:ln w="15875" cap="flat" cmpd="sng" algn="ctr">
          <a:solidFill>
            <a:schemeClr val="accent5">
              <a:hueOff val="-1491536"/>
              <a:satOff val="8648"/>
              <a:lumOff val="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958" tIns="128016" rIns="131958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Easy Topics/Issue Finder</a:t>
          </a:r>
        </a:p>
      </dsp:txBody>
      <dsp:txXfrm rot="-10800000">
        <a:off x="0" y="1973"/>
        <a:ext cx="1855432" cy="1041535"/>
      </dsp:txXfrm>
    </dsp:sp>
    <dsp:sp modelId="{768F63A8-93D0-9C4A-A5C9-88610BC94801}">
      <dsp:nvSpPr>
        <dsp:cNvPr id="0" name=""/>
        <dsp:cNvSpPr/>
      </dsp:nvSpPr>
      <dsp:spPr>
        <a:xfrm>
          <a:off x="1855432" y="1973"/>
          <a:ext cx="5566297" cy="1041535"/>
        </a:xfrm>
        <a:prstGeom prst="rect">
          <a:avLst/>
        </a:prstGeom>
        <a:solidFill>
          <a:schemeClr val="accent5">
            <a:tint val="40000"/>
            <a:alpha val="90000"/>
            <a:hueOff val="-1688107"/>
            <a:satOff val="7065"/>
            <a:lumOff val="685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-1688107"/>
              <a:satOff val="7065"/>
              <a:lumOff val="6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911" tIns="304800" rIns="112911" bIns="30480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Pull up Opposing Viewpoints in the Gale Database</a:t>
          </a:r>
        </a:p>
      </dsp:txBody>
      <dsp:txXfrm>
        <a:off x="1855432" y="1973"/>
        <a:ext cx="5566297" cy="10415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63DA4-9F22-F743-B410-CB1E3D812995}" type="datetimeFigureOut">
              <a:rPr lang="en-US" smtClean="0"/>
              <a:t>12/29/25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609500-72B1-1447-9E3D-CC166FF7F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157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Tuesday – Jan 6th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09500-72B1-1447-9E3D-CC166FF7FF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3970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Friday Jan 9th – After the gallery walk, eliminate all posters with 2 or fewer post-it notes but check for eliminating kids. Then start the messy process of building the groups. I always do this right in front of them with the posters still spread around the room. I tell them to be quiet and watch and to let me cook. They can raise their hand if they have a suggestion, but I might not call on them. I think aloud while I build the groups. If their name is on a poster, it’s fair game. I will eliminate posters that are too broad or are setting a group up for failure in some other way, but I don’t say that part out loud and I do this sparingly. It’s a little bit of a cheat, but not really. I’m just assisting in group formation. It’s messy, but by the end of the period people are sitting in their new groups.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09500-72B1-1447-9E3D-CC166FF7FF0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379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the first part takes too long, </a:t>
            </a:r>
            <a:r>
              <a:rPr lang="en-US"/>
              <a:t>kick this to Monday.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09500-72B1-1447-9E3D-CC166FF7FF0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378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the first couple weeks of quarter 4 are technically in quarter 3. These grades will apply to quarter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09500-72B1-1447-9E3D-CC166FF7FF0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526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It’s at this point that I will tell students that in the last three years, I’ve had 4 students not pass the exam. That’s 4 out of 150+. 3 of those 4 were the only students who did not submit both of there papers. I don’t’ want to undermine the message about how much writing a quality paper matters, but I’ve literally had one student in three years submit both papers and fail. None of the kids who passed failed to submit papers.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09500-72B1-1447-9E3D-CC166FF7FF0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749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week between their portfolio submission and their exam date, we will go over the exam format and do some practice responses.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09500-72B1-1447-9E3D-CC166FF7FF0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68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“if we have time”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09500-72B1-1447-9E3D-CC166FF7FF0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000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Wednesday – Jan 7th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09500-72B1-1447-9E3D-CC166FF7FF0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00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Thursday – This </a:t>
            </a:r>
            <a:r>
              <a:rPr lang="en-US" dirty="0" err="1"/>
              <a:t>bellwork</a:t>
            </a:r>
            <a:r>
              <a:rPr lang="en-US" dirty="0"/>
              <a:t> is a backup for students who maybe struggled to find something the day prior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09500-72B1-1447-9E3D-CC166FF7FF0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184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Revenge of this slide</a:t>
            </a:r>
          </a:p>
          <a:p>
            <a:r>
              <a:rPr lang="en-US" dirty="0"/>
              <a:t>Example: Subject: Technology. Topic: AI Issue: Pollution caused by AI data centers</a:t>
            </a:r>
          </a:p>
          <a:p>
            <a:r>
              <a:rPr lang="en-US" dirty="0"/>
              <a:t>They want an ISSUE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066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09500-72B1-1447-9E3D-CC166FF7FF0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48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12/29/25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963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12/29/25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9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12/29/25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494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12/29/25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15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12/29/25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20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12/29/25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43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12/29/25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384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12/29/25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09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12/29/25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506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12/29/25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889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12/29/25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757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12/29/25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0856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5" r:id="rId6"/>
    <p:sldLayoutId id="2147483680" r:id="rId7"/>
    <p:sldLayoutId id="2147483681" r:id="rId8"/>
    <p:sldLayoutId id="2147483682" r:id="rId9"/>
    <p:sldLayoutId id="2147483684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EC351F-20C2-4003-A35A-1A297AC2A9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30"/>
          <a:stretch/>
        </p:blipFill>
        <p:spPr>
          <a:xfrm>
            <a:off x="-1" y="10"/>
            <a:ext cx="1219199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319A1DD-F557-4EC6-8A8C-F7617B4CD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118982"/>
            <a:ext cx="7537704" cy="246266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76CD9F-DBD1-2249-ACF3-16C7D4E3C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5791" y="3331444"/>
            <a:ext cx="6470692" cy="1229306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tx1"/>
                </a:solidFill>
              </a:rPr>
              <a:t>AP Seminar | 2nd Semester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E746C6-CF23-7349-B68F-B8E6C60587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5791" y="4735799"/>
            <a:ext cx="6470693" cy="605256"/>
          </a:xfrm>
        </p:spPr>
        <p:txBody>
          <a:bodyPr>
            <a:normAutofit/>
          </a:bodyPr>
          <a:lstStyle/>
          <a:p>
            <a:r>
              <a:rPr lang="en-US" dirty="0"/>
              <a:t>Let the Madness begin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2429" y="4641183"/>
            <a:ext cx="6309360" cy="0"/>
          </a:xfrm>
          <a:prstGeom prst="line">
            <a:avLst/>
          </a:prstGeom>
          <a:ln w="19050">
            <a:solidFill>
              <a:schemeClr val="accent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390A367-0330-4E03-9D5F-40308A797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131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0">
            <a:extLst>
              <a:ext uri="{FF2B5EF4-FFF2-40B4-BE49-F238E27FC236}">
                <a16:creationId xmlns:a16="http://schemas.microsoft.com/office/drawing/2014/main" id="{103E59AE-44F8-4FB9-BF05-C888FE3E1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E5F2A9-75CF-304F-B458-3B014C333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9" y="634946"/>
            <a:ext cx="3372529" cy="5055904"/>
          </a:xfrm>
        </p:spPr>
        <p:txBody>
          <a:bodyPr anchor="ctr">
            <a:normAutofit/>
          </a:bodyPr>
          <a:lstStyle/>
          <a:p>
            <a:r>
              <a:rPr lang="en-US" dirty="0" err="1"/>
              <a:t>Bellwork</a:t>
            </a:r>
            <a:endParaRPr lang="en-US" dirty="0"/>
          </a:p>
        </p:txBody>
      </p:sp>
      <p:cxnSp>
        <p:nvCxnSpPr>
          <p:cNvPr id="17" name="Straight Connector 12">
            <a:extLst>
              <a:ext uri="{FF2B5EF4-FFF2-40B4-BE49-F238E27FC236}">
                <a16:creationId xmlns:a16="http://schemas.microsoft.com/office/drawing/2014/main" id="{2752F38C-F560-47AA-90AD-209F39C04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35022" y="1791298"/>
            <a:ext cx="0" cy="27432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B6B14AE-589A-45CC-A30D-41995FC1F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18" name="Content Placeholder 3">
            <a:extLst>
              <a:ext uri="{FF2B5EF4-FFF2-40B4-BE49-F238E27FC236}">
                <a16:creationId xmlns:a16="http://schemas.microsoft.com/office/drawing/2014/main" id="{0811FCC1-EB4A-4BB8-9608-AC148D47A5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4639653"/>
              </p:ext>
            </p:extLst>
          </p:nvPr>
        </p:nvGraphicFramePr>
        <p:xfrm>
          <a:off x="4509859" y="363984"/>
          <a:ext cx="7421730" cy="5805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678217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6755E8C-4F0A-9F7B-8AF7-B9C03FC89535}"/>
              </a:ext>
            </a:extLst>
          </p:cNvPr>
          <p:cNvSpPr/>
          <p:nvPr/>
        </p:nvSpPr>
        <p:spPr>
          <a:xfrm>
            <a:off x="408791" y="317351"/>
            <a:ext cx="11177195" cy="622329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C8181D-D70B-9934-FE04-FDEE1FE0C6DD}"/>
              </a:ext>
            </a:extLst>
          </p:cNvPr>
          <p:cNvSpPr txBox="1"/>
          <p:nvPr/>
        </p:nvSpPr>
        <p:spPr>
          <a:xfrm>
            <a:off x="4518212" y="559398"/>
            <a:ext cx="2861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Impact" panose="020B0806030902050204" pitchFamily="34" charset="0"/>
              </a:rPr>
              <a:t>SUBJECT</a:t>
            </a:r>
            <a:endParaRPr lang="en-US" dirty="0">
              <a:latin typeface="Impact" panose="020B080603090205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429A5B5-CEC5-E56D-8797-13A3170CA234}"/>
              </a:ext>
            </a:extLst>
          </p:cNvPr>
          <p:cNvSpPr/>
          <p:nvPr/>
        </p:nvSpPr>
        <p:spPr>
          <a:xfrm>
            <a:off x="1386839" y="1205729"/>
            <a:ext cx="9221097" cy="4928795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60BB87-F5D4-94F2-ACF7-3D7E1930FD1A}"/>
              </a:ext>
            </a:extLst>
          </p:cNvPr>
          <p:cNvSpPr txBox="1"/>
          <p:nvPr/>
        </p:nvSpPr>
        <p:spPr>
          <a:xfrm>
            <a:off x="4518212" y="1346499"/>
            <a:ext cx="2861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Impact" panose="020B0806030902050204" pitchFamily="34" charset="0"/>
              </a:rPr>
              <a:t>TOPIC</a:t>
            </a:r>
            <a:endParaRPr lang="en-US" dirty="0">
              <a:latin typeface="Impact" panose="020B080603090205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DDE4D90-59F6-A1FE-230E-6A4F59A2DA8D}"/>
              </a:ext>
            </a:extLst>
          </p:cNvPr>
          <p:cNvSpPr/>
          <p:nvPr/>
        </p:nvSpPr>
        <p:spPr>
          <a:xfrm>
            <a:off x="2225488" y="2236718"/>
            <a:ext cx="7446981" cy="3274783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57AD50-EDE8-3C7F-8397-500B92A3F0A9}"/>
              </a:ext>
            </a:extLst>
          </p:cNvPr>
          <p:cNvSpPr txBox="1"/>
          <p:nvPr/>
        </p:nvSpPr>
        <p:spPr>
          <a:xfrm>
            <a:off x="4518211" y="2315995"/>
            <a:ext cx="2861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Impact" panose="020B0806030902050204" pitchFamily="34" charset="0"/>
              </a:rPr>
              <a:t>ISSUE</a:t>
            </a:r>
            <a:endParaRPr lang="en-US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48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31A51-87DA-624F-A03D-E3A0F4E1E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431" y="286603"/>
            <a:ext cx="11218607" cy="1450757"/>
          </a:xfrm>
        </p:spPr>
        <p:txBody>
          <a:bodyPr/>
          <a:lstStyle/>
          <a:p>
            <a:r>
              <a:rPr lang="en-US" dirty="0"/>
              <a:t>On Your Poster Due By THE END OF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A419F-30D1-8E4C-B9E3-B133B2EEF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800" dirty="0"/>
              <a:t>This is </a:t>
            </a:r>
            <a:r>
              <a:rPr lang="en-US" sz="2800" b="1" dirty="0"/>
              <a:t>NOT</a:t>
            </a:r>
            <a:r>
              <a:rPr lang="en-US" sz="2800" dirty="0"/>
              <a:t> a brainstorming activity. This is a quietly reading and writing activity.</a:t>
            </a:r>
          </a:p>
          <a:p>
            <a:r>
              <a:rPr lang="en-US" sz="2800" dirty="0"/>
              <a:t>Layout your poster in w/e way you choose but include the following information:</a:t>
            </a:r>
          </a:p>
          <a:p>
            <a:pPr lvl="1"/>
            <a:r>
              <a:rPr lang="en-US" sz="2800" dirty="0"/>
              <a:t>Topic</a:t>
            </a:r>
          </a:p>
          <a:p>
            <a:pPr lvl="1"/>
            <a:r>
              <a:rPr lang="en-US" sz="2800" dirty="0"/>
              <a:t>Debate/Controversy</a:t>
            </a:r>
          </a:p>
          <a:p>
            <a:pPr lvl="1"/>
            <a:r>
              <a:rPr lang="en-US" sz="2800" dirty="0"/>
              <a:t>Subtopics</a:t>
            </a:r>
          </a:p>
          <a:p>
            <a:pPr lvl="1"/>
            <a:r>
              <a:rPr lang="en-US" sz="2800" dirty="0"/>
              <a:t>Potential Questions </a:t>
            </a:r>
            <a:r>
              <a:rPr lang="en-US" sz="2800" i="1" dirty="0">
                <a:solidFill>
                  <a:schemeClr val="bg1">
                    <a:lumMod val="50000"/>
                  </a:schemeClr>
                </a:solidFill>
              </a:rPr>
              <a:t>(not research questions necessarily)</a:t>
            </a:r>
          </a:p>
          <a:p>
            <a:pPr lvl="1"/>
            <a:r>
              <a:rPr lang="en-US" sz="2800" dirty="0"/>
              <a:t>Specific Perspectives (at least 3) </a:t>
            </a:r>
            <a:r>
              <a:rPr lang="en-US" sz="2800" i="1" dirty="0">
                <a:solidFill>
                  <a:schemeClr val="bg1">
                    <a:lumMod val="50000"/>
                  </a:schemeClr>
                </a:solidFill>
              </a:rPr>
              <a:t>(look in viewpoints/featured viewpoints)</a:t>
            </a:r>
          </a:p>
          <a:p>
            <a:pPr lvl="1"/>
            <a:r>
              <a:rPr lang="en-US" sz="2800" dirty="0"/>
              <a:t>Where Your Peers Can Read/Learn More </a:t>
            </a:r>
            <a:r>
              <a:rPr lang="en-US" sz="2800" i="1" dirty="0">
                <a:solidFill>
                  <a:schemeClr val="bg1">
                    <a:lumMod val="50000"/>
                  </a:schemeClr>
                </a:solidFill>
              </a:rPr>
              <a:t>(other articles/videos of interest)</a:t>
            </a:r>
          </a:p>
        </p:txBody>
      </p:sp>
    </p:spTree>
    <p:extLst>
      <p:ext uri="{BB962C8B-B14F-4D97-AF65-F5344CB8AC3E}">
        <p14:creationId xmlns:p14="http://schemas.microsoft.com/office/powerpoint/2010/main" val="1903176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BF9E112-62BF-24A8-57D0-E35CF1C19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Ways to Evaluate Potential Topics</a:t>
            </a:r>
          </a:p>
        </p:txBody>
      </p:sp>
      <p:sp>
        <p:nvSpPr>
          <p:cNvPr id="13" name="Arrow: Quad 12">
            <a:extLst>
              <a:ext uri="{FF2B5EF4-FFF2-40B4-BE49-F238E27FC236}">
                <a16:creationId xmlns:a16="http://schemas.microsoft.com/office/drawing/2014/main" id="{665345E6-A742-A79B-30AD-DDC630C57152}"/>
              </a:ext>
            </a:extLst>
          </p:cNvPr>
          <p:cNvSpPr/>
          <p:nvPr/>
        </p:nvSpPr>
        <p:spPr>
          <a:xfrm>
            <a:off x="275303" y="2123768"/>
            <a:ext cx="4021393" cy="4070555"/>
          </a:xfrm>
          <a:prstGeom prst="quadArrow">
            <a:avLst>
              <a:gd name="adj1" fmla="val 840"/>
              <a:gd name="adj2" fmla="val 22989"/>
              <a:gd name="adj3" fmla="val 166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6DF81E-E929-83C1-913A-489A8B24A54C}"/>
              </a:ext>
            </a:extLst>
          </p:cNvPr>
          <p:cNvSpPr txBox="1"/>
          <p:nvPr/>
        </p:nvSpPr>
        <p:spPr>
          <a:xfrm rot="16200000">
            <a:off x="351471" y="3974379"/>
            <a:ext cx="878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Broad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E0AD47-D508-4226-8CAB-9BF89DB40DAF}"/>
              </a:ext>
            </a:extLst>
          </p:cNvPr>
          <p:cNvSpPr txBox="1"/>
          <p:nvPr/>
        </p:nvSpPr>
        <p:spPr>
          <a:xfrm rot="5400000">
            <a:off x="3198677" y="3939965"/>
            <a:ext cx="1132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Specific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DAA425-2879-9957-E8CE-760FB267916A}"/>
              </a:ext>
            </a:extLst>
          </p:cNvPr>
          <p:cNvSpPr txBox="1"/>
          <p:nvPr/>
        </p:nvSpPr>
        <p:spPr>
          <a:xfrm>
            <a:off x="1884286" y="2386470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Open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E251C8-A5B2-5E8B-23EE-B0AF02450540}"/>
              </a:ext>
            </a:extLst>
          </p:cNvPr>
          <p:cNvSpPr txBox="1"/>
          <p:nvPr/>
        </p:nvSpPr>
        <p:spPr>
          <a:xfrm>
            <a:off x="1803590" y="5569353"/>
            <a:ext cx="9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Closed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AEE323-2EC0-119E-AFD8-9C8A55BE3766}"/>
              </a:ext>
            </a:extLst>
          </p:cNvPr>
          <p:cNvSpPr txBox="1"/>
          <p:nvPr/>
        </p:nvSpPr>
        <p:spPr>
          <a:xfrm>
            <a:off x="4463844" y="2123767"/>
            <a:ext cx="412954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Topic 1 ***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Topic 2 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Topic 3 </a:t>
            </a:r>
            <a:r>
              <a:rPr lang="en-US" sz="2800" dirty="0">
                <a:solidFill>
                  <a:srgbClr val="FF0000"/>
                </a:solidFill>
              </a:rPr>
              <a:t>*</a:t>
            </a:r>
            <a:r>
              <a:rPr lang="en-US" sz="2800" dirty="0">
                <a:solidFill>
                  <a:srgbClr val="92D050"/>
                </a:solidFill>
              </a:rPr>
              <a:t>*</a:t>
            </a:r>
            <a:r>
              <a:rPr lang="en-US" sz="2800" dirty="0"/>
              <a:t>*</a:t>
            </a:r>
            <a:r>
              <a:rPr lang="en-US" sz="2800" dirty="0">
                <a:solidFill>
                  <a:srgbClr val="00B0F0"/>
                </a:solidFill>
              </a:rPr>
              <a:t>*</a:t>
            </a:r>
            <a:r>
              <a:rPr lang="en-US" sz="2800" dirty="0">
                <a:solidFill>
                  <a:srgbClr val="7030A0"/>
                </a:solidFill>
              </a:rPr>
              <a:t>*</a:t>
            </a:r>
          </a:p>
          <a:p>
            <a:r>
              <a:rPr lang="en-US" sz="2800" u="sng" dirty="0"/>
              <a:t>Key</a:t>
            </a:r>
            <a:r>
              <a:rPr lang="en-US" sz="28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* = </a:t>
            </a:r>
            <a:r>
              <a:rPr lang="en-US" sz="2400" dirty="0">
                <a:solidFill>
                  <a:srgbClr val="FF0000"/>
                </a:solidFill>
              </a:rPr>
              <a:t>Relevant/Current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92D050"/>
                </a:solidFill>
              </a:rPr>
              <a:t>* = Researchable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* = </a:t>
            </a:r>
            <a:r>
              <a:rPr lang="en-US" sz="2000" dirty="0"/>
              <a:t>Multiple Perspectives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B0F0"/>
                </a:solidFill>
              </a:rPr>
              <a:t>* = Actual Debate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030A0"/>
                </a:solidFill>
              </a:rPr>
              <a:t>* = Unique &amp; Specific</a:t>
            </a:r>
            <a:endParaRPr lang="en-US" sz="28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19" name="Star: 12 Points 18">
            <a:extLst>
              <a:ext uri="{FF2B5EF4-FFF2-40B4-BE49-F238E27FC236}">
                <a16:creationId xmlns:a16="http://schemas.microsoft.com/office/drawing/2014/main" id="{1AAB017D-9F9C-DD36-CA21-37D91A70F78B}"/>
              </a:ext>
            </a:extLst>
          </p:cNvPr>
          <p:cNvSpPr/>
          <p:nvPr/>
        </p:nvSpPr>
        <p:spPr>
          <a:xfrm>
            <a:off x="8459312" y="2560321"/>
            <a:ext cx="3561999" cy="3009032"/>
          </a:xfrm>
          <a:prstGeom prst="star1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Your Method Here!!!</a:t>
            </a:r>
          </a:p>
        </p:txBody>
      </p:sp>
    </p:spTree>
    <p:extLst>
      <p:ext uri="{BB962C8B-B14F-4D97-AF65-F5344CB8AC3E}">
        <p14:creationId xmlns:p14="http://schemas.microsoft.com/office/powerpoint/2010/main" val="393219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BA367-54B5-2D4A-BC99-BA36A4134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Gallery Walk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AE7A4-47E8-EC4D-8F0F-5E6648525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Write your name on 5 post-it notes.</a:t>
            </a:r>
          </a:p>
          <a:p>
            <a:r>
              <a:rPr lang="en-US" sz="3200" i="1" dirty="0"/>
              <a:t>Absolute Silence</a:t>
            </a:r>
          </a:p>
          <a:p>
            <a:r>
              <a:rPr lang="en-US" sz="3200" dirty="0"/>
              <a:t>Do not place any post-it notes until we say so. Be sure to view all posters.</a:t>
            </a:r>
          </a:p>
          <a:p>
            <a:r>
              <a:rPr lang="en-US" sz="3200" dirty="0"/>
              <a:t>You must place all 5 post-it notes.</a:t>
            </a:r>
          </a:p>
        </p:txBody>
      </p:sp>
    </p:spTree>
    <p:extLst>
      <p:ext uri="{BB962C8B-B14F-4D97-AF65-F5344CB8AC3E}">
        <p14:creationId xmlns:p14="http://schemas.microsoft.com/office/powerpoint/2010/main" val="344844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7A720-E99C-6D42-B1DA-BC06008D8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36282"/>
          </a:xfrm>
        </p:spPr>
        <p:txBody>
          <a:bodyPr/>
          <a:lstStyle/>
          <a:p>
            <a:r>
              <a:rPr lang="en-US" dirty="0"/>
              <a:t>Once Groups are Formed…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CF6D7D-67DE-C856-9CFE-91DD7338B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1342837"/>
            <a:ext cx="4639736" cy="736282"/>
          </a:xfrm>
        </p:spPr>
        <p:txBody>
          <a:bodyPr>
            <a:noAutofit/>
          </a:bodyPr>
          <a:lstStyle/>
          <a:p>
            <a:r>
              <a:rPr lang="en-US" sz="2400" b="1" i="1" dirty="0"/>
              <a:t>Creating Group norms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5380C-CDF7-A046-B075-866CA4BA5D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7280" y="2079119"/>
            <a:ext cx="4639736" cy="4262685"/>
          </a:xfrm>
        </p:spPr>
        <p:txBody>
          <a:bodyPr>
            <a:normAutofit fontScale="70000" lnSpcReduction="20000"/>
          </a:bodyPr>
          <a:lstStyle/>
          <a:p>
            <a:r>
              <a:rPr lang="en-US" sz="2800" dirty="0"/>
              <a:t>How will you communicate?</a:t>
            </a:r>
          </a:p>
          <a:p>
            <a:r>
              <a:rPr lang="en-US" sz="2800" dirty="0"/>
              <a:t>What platform will you use to collaborate?</a:t>
            </a:r>
          </a:p>
          <a:p>
            <a:r>
              <a:rPr lang="en-US" sz="2800" dirty="0"/>
              <a:t>What’s your group name?</a:t>
            </a:r>
          </a:p>
          <a:p>
            <a:r>
              <a:rPr lang="en-US" sz="2800" dirty="0"/>
              <a:t>What are you going to do to have some fun with this?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008E97A-0FD2-DA5E-05E9-C8FB4AE92E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15944" y="1342837"/>
            <a:ext cx="4639736" cy="736282"/>
          </a:xfrm>
        </p:spPr>
        <p:txBody>
          <a:bodyPr>
            <a:noAutofit/>
          </a:bodyPr>
          <a:lstStyle/>
          <a:p>
            <a:r>
              <a:rPr lang="en-US" sz="2400" b="1" i="1" dirty="0"/>
              <a:t>To Do List: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BA1599-5A3D-DF06-DEF4-E093A84343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15944" y="2079118"/>
            <a:ext cx="4639736" cy="4262687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Formulate and agree on a research question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Divide the work into subtopics/sub-questions/lenses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HOMEWORK: Start researching. Everyone bring in 5 sources for Tuesday.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600" dirty="0"/>
              <a:t>At least one academic source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600" dirty="0"/>
              <a:t>At least one news source (preferably semi-current)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600" dirty="0"/>
              <a:t>At least three different perspectives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600" dirty="0"/>
              <a:t>No overlap between members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37895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0D44551-E32D-8646-A9B8-155E2AFE6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Your AP Exam Starts Now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C5AE110-FE0C-064B-B548-5ADC9C204F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Group Project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72E9E2-99E1-A446-A510-B36EF1EC429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000" dirty="0"/>
              <a:t>January and February</a:t>
            </a:r>
          </a:p>
          <a:p>
            <a:r>
              <a:rPr lang="en-US" sz="2000" dirty="0"/>
              <a:t>1200 Word Individual Paper (Graded by College Board)</a:t>
            </a:r>
          </a:p>
          <a:p>
            <a:r>
              <a:rPr lang="en-US" sz="2000" dirty="0"/>
              <a:t>8-10 Minute Group Presentation (Graded by Your Teacher)</a:t>
            </a:r>
          </a:p>
          <a:p>
            <a:r>
              <a:rPr lang="en-US" sz="2000" dirty="0"/>
              <a:t>I cannot help you, but other teachers can…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2BF0359-4FC9-AB44-94A6-8C7628FEC5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Individual Project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D7E73D0-99B3-F34D-BCD9-F78AAA152ED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000" dirty="0"/>
              <a:t>March and April</a:t>
            </a:r>
          </a:p>
          <a:p>
            <a:r>
              <a:rPr lang="en-US" sz="2000" dirty="0"/>
              <a:t>Based on Stimulus Material</a:t>
            </a:r>
          </a:p>
          <a:p>
            <a:r>
              <a:rPr lang="en-US" sz="2000" dirty="0"/>
              <a:t>2000 Word Paper (Graded by College Board)</a:t>
            </a:r>
          </a:p>
          <a:p>
            <a:r>
              <a:rPr lang="en-US" sz="2000" dirty="0"/>
              <a:t>6-8 Minute Presentation (Graded by Your Teacher)</a:t>
            </a:r>
          </a:p>
          <a:p>
            <a:r>
              <a:rPr lang="en-US" sz="2000" dirty="0"/>
              <a:t>I cannot help you, but other teachers can…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3274FF-8B11-F14F-BB68-6A754EE3EB2A}"/>
              </a:ext>
            </a:extLst>
          </p:cNvPr>
          <p:cNvSpPr txBox="1"/>
          <p:nvPr/>
        </p:nvSpPr>
        <p:spPr>
          <a:xfrm>
            <a:off x="963168" y="6400800"/>
            <a:ext cx="9863328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All Rubrics are Posted to Canvas</a:t>
            </a:r>
          </a:p>
        </p:txBody>
      </p:sp>
    </p:spTree>
    <p:extLst>
      <p:ext uri="{BB962C8B-B14F-4D97-AF65-F5344CB8AC3E}">
        <p14:creationId xmlns:p14="http://schemas.microsoft.com/office/powerpoint/2010/main" val="2213314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E47C5-71B4-154F-B111-F8A4E9B56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Modified Grading Scale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95C7B-B126-C344-833C-2CDEE716C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221347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20% Participation</a:t>
            </a:r>
          </a:p>
          <a:p>
            <a:pPr lvl="1"/>
            <a:r>
              <a:rPr lang="en-US" sz="2400" dirty="0"/>
              <a:t>Participate in activities</a:t>
            </a:r>
          </a:p>
          <a:p>
            <a:pPr lvl="1"/>
            <a:r>
              <a:rPr lang="en-US" sz="2400" dirty="0"/>
              <a:t>Use work time wisely (“I’ll do it at home” = pts off)</a:t>
            </a:r>
          </a:p>
          <a:p>
            <a:r>
              <a:rPr lang="en-US" sz="2800" dirty="0"/>
              <a:t>30% Deadline Grades: Paper and Presentation</a:t>
            </a:r>
          </a:p>
          <a:p>
            <a:pPr lvl="1"/>
            <a:r>
              <a:rPr lang="en-US" sz="2600" dirty="0"/>
              <a:t>Completion and </a:t>
            </a:r>
            <a:r>
              <a:rPr lang="en-US" sz="2600" b="1" dirty="0"/>
              <a:t>MEETING THE DEADLINE</a:t>
            </a:r>
            <a:endParaRPr lang="en-US" sz="2600" dirty="0"/>
          </a:p>
          <a:p>
            <a:r>
              <a:rPr lang="en-US" sz="2800" dirty="0"/>
              <a:t>50% Classwork Grades</a:t>
            </a:r>
          </a:p>
          <a:p>
            <a:pPr lvl="1"/>
            <a:r>
              <a:rPr lang="en-US" sz="2400" dirty="0"/>
              <a:t>Notebook Checks</a:t>
            </a:r>
          </a:p>
          <a:p>
            <a:pPr lvl="1"/>
            <a:r>
              <a:rPr lang="en-US" sz="2400" dirty="0"/>
              <a:t>Rough Drafts and </a:t>
            </a:r>
            <a:r>
              <a:rPr lang="en-US" sz="2400" b="1" dirty="0"/>
              <a:t>High Quality Peer Feedback</a:t>
            </a:r>
          </a:p>
          <a:p>
            <a:pPr lvl="1"/>
            <a:r>
              <a:rPr lang="en-US" sz="2400" dirty="0"/>
              <a:t>Stimulus Materials</a:t>
            </a:r>
          </a:p>
          <a:p>
            <a:pPr lvl="1"/>
            <a:r>
              <a:rPr lang="en-US" sz="2400" dirty="0"/>
              <a:t>Other Assignments as I see fit</a:t>
            </a:r>
          </a:p>
        </p:txBody>
      </p:sp>
    </p:spTree>
    <p:extLst>
      <p:ext uri="{BB962C8B-B14F-4D97-AF65-F5344CB8AC3E}">
        <p14:creationId xmlns:p14="http://schemas.microsoft.com/office/powerpoint/2010/main" val="2034282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4A37DD3-1B84-4776-94E1-C0AAA5C0F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B4FB531-34DA-4777-9BD5-5B885DC38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15076"/>
            <a:ext cx="12188952" cy="1942924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6BFE7D-2D73-B647-BB65-BC46FC4FE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5120639"/>
            <a:ext cx="7137263" cy="128016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800">
                <a:solidFill>
                  <a:srgbClr val="FFFFFF"/>
                </a:solidFill>
              </a:rPr>
              <a:t>Get Out Your Calendars…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FF1EB7-B40A-A045-995D-F4FBF77A4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054" y="666486"/>
            <a:ext cx="4929196" cy="35801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3646CA-E35C-A24F-A42C-1A9360362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716" y="643467"/>
            <a:ext cx="4808209" cy="3626191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5B557D3-D7B4-404B-84A1-9BD182BE5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7532813" y="5760720"/>
            <a:ext cx="11887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989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34D25B9-402E-EF43-938E-36272F4EE352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5524583" cy="632954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u="sng" dirty="0"/>
              <a:t>3</a:t>
            </a:r>
            <a:r>
              <a:rPr lang="en-US" sz="2800" u="sng" baseline="30000" dirty="0"/>
              <a:t>rd</a:t>
            </a:r>
            <a:r>
              <a:rPr lang="en-US" sz="2800" u="sng" dirty="0"/>
              <a:t> Quarter</a:t>
            </a:r>
          </a:p>
          <a:p>
            <a:r>
              <a:rPr lang="en-US" sz="2800" dirty="0"/>
              <a:t>1/7-1/9 Topic Brainstorm and Group Formation</a:t>
            </a:r>
          </a:p>
          <a:p>
            <a:r>
              <a:rPr lang="en-US" sz="2800" dirty="0"/>
              <a:t>1/12 Research Questions Due</a:t>
            </a:r>
          </a:p>
          <a:p>
            <a:r>
              <a:rPr lang="en-US" sz="2800" dirty="0"/>
              <a:t>1/13- 2/2 Teacher-led Mini-Lessons and Student-led Work Days, Notebook Checks</a:t>
            </a:r>
          </a:p>
          <a:p>
            <a:r>
              <a:rPr lang="en-US" sz="2800" dirty="0"/>
              <a:t>2/5 IRR Rough Draft Due</a:t>
            </a:r>
          </a:p>
          <a:p>
            <a:r>
              <a:rPr lang="en-US" sz="2800" dirty="0"/>
              <a:t>2/9 Peer Feedback Due</a:t>
            </a:r>
          </a:p>
          <a:p>
            <a:r>
              <a:rPr lang="en-US" sz="2800" dirty="0"/>
              <a:t>2/17-2/20 Group Presentations</a:t>
            </a:r>
          </a:p>
          <a:p>
            <a:r>
              <a:rPr lang="en-US" sz="2800" dirty="0"/>
              <a:t>2/23 Final IRR Paper Due</a:t>
            </a:r>
            <a:endParaRPr lang="en-US" sz="24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53FE5B8-D0BB-B64D-9026-C839E5B8B862}"/>
              </a:ext>
            </a:extLst>
          </p:cNvPr>
          <p:cNvSpPr txBox="1">
            <a:spLocks/>
          </p:cNvSpPr>
          <p:nvPr/>
        </p:nvSpPr>
        <p:spPr>
          <a:xfrm>
            <a:off x="5655212" y="1"/>
            <a:ext cx="6536788" cy="6329548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u="sng" dirty="0"/>
              <a:t>4</a:t>
            </a:r>
            <a:r>
              <a:rPr lang="en-US" sz="2600" u="sng" baseline="30000" dirty="0"/>
              <a:t>th</a:t>
            </a:r>
            <a:r>
              <a:rPr lang="en-US" sz="2600" u="sng" dirty="0"/>
              <a:t> Quarter</a:t>
            </a:r>
          </a:p>
          <a:p>
            <a:r>
              <a:rPr lang="en-US" sz="2600" dirty="0"/>
              <a:t>2/23 Receive Stimulus Material</a:t>
            </a:r>
          </a:p>
          <a:p>
            <a:r>
              <a:rPr lang="en-US" sz="2600" dirty="0"/>
              <a:t>3/2 Socratic Discussion</a:t>
            </a:r>
          </a:p>
          <a:p>
            <a:r>
              <a:rPr lang="en-US" sz="2600" dirty="0"/>
              <a:t>3/5 Initial/Research Question Due</a:t>
            </a:r>
          </a:p>
          <a:p>
            <a:r>
              <a:rPr lang="en-US" sz="2600" dirty="0"/>
              <a:t>3/11 Research Question Faire</a:t>
            </a:r>
          </a:p>
          <a:p>
            <a:r>
              <a:rPr lang="en-US" sz="2600" dirty="0"/>
              <a:t>3/24 – 4/2 Research, Notebook Checks</a:t>
            </a:r>
          </a:p>
          <a:p>
            <a:r>
              <a:rPr lang="en-US" sz="2600" dirty="0"/>
              <a:t>4/9  IWA Rough Draft Due</a:t>
            </a:r>
          </a:p>
          <a:p>
            <a:r>
              <a:rPr lang="en-US" sz="2600" dirty="0"/>
              <a:t>4/13 Peer Feedback Due</a:t>
            </a:r>
          </a:p>
          <a:p>
            <a:r>
              <a:rPr lang="en-US" sz="2600" dirty="0"/>
              <a:t>4/20-4/24 Individual Presentations</a:t>
            </a:r>
          </a:p>
          <a:p>
            <a:r>
              <a:rPr lang="en-US" sz="2600" dirty="0"/>
              <a:t>4/27 Final IWA Papers Due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72696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EE96D-A7F5-CA46-9F17-290456DAD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4/27-4/30 Last Looks and Final Portfolio Submissions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4FA983-7F8A-9649-B86C-60F474C58F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Everything must be submitted by midnight on 4/30</a:t>
            </a:r>
          </a:p>
        </p:txBody>
      </p:sp>
    </p:spTree>
    <p:extLst>
      <p:ext uri="{BB962C8B-B14F-4D97-AF65-F5344CB8AC3E}">
        <p14:creationId xmlns:p14="http://schemas.microsoft.com/office/powerpoint/2010/main" val="4078314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EE96D-A7F5-CA46-9F17-290456DAD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5/11 Your AP Exam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4FA983-7F8A-9649-B86C-60F474C58F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 short answer questions (30 minutes)</a:t>
            </a:r>
          </a:p>
          <a:p>
            <a:r>
              <a:rPr lang="en-US" dirty="0"/>
              <a:t>1 essay (90 minutes)</a:t>
            </a:r>
          </a:p>
        </p:txBody>
      </p:sp>
    </p:spTree>
    <p:extLst>
      <p:ext uri="{BB962C8B-B14F-4D97-AF65-F5344CB8AC3E}">
        <p14:creationId xmlns:p14="http://schemas.microsoft.com/office/powerpoint/2010/main" val="1020000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8F7DB-D531-B440-BB0E-3F11ACA9C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271510"/>
          </a:xfrm>
        </p:spPr>
        <p:txBody>
          <a:bodyPr/>
          <a:lstStyle/>
          <a:p>
            <a:r>
              <a:rPr lang="en-US" dirty="0"/>
              <a:t>Questions???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564527-8DE6-B749-857C-1BCF5B382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4663439"/>
            <a:ext cx="10058400" cy="1701849"/>
          </a:xfrm>
        </p:spPr>
        <p:txBody>
          <a:bodyPr>
            <a:normAutofit/>
          </a:bodyPr>
          <a:lstStyle/>
          <a:p>
            <a:r>
              <a:rPr lang="en-US" dirty="0"/>
              <a:t>What are the qualities of a good question?</a:t>
            </a:r>
          </a:p>
          <a:p>
            <a:r>
              <a:rPr lang="en-US" dirty="0"/>
              <a:t>What makes one topic stronger than another?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94647CB-8E60-F7B5-84E7-EB964E91C4F8}"/>
              </a:ext>
            </a:extLst>
          </p:cNvPr>
          <p:cNvSpPr txBox="1">
            <a:spLocks/>
          </p:cNvSpPr>
          <p:nvPr/>
        </p:nvSpPr>
        <p:spPr>
          <a:xfrm>
            <a:off x="1249680" y="3545067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/>
              <a:t>Review:</a:t>
            </a:r>
          </a:p>
        </p:txBody>
      </p:sp>
    </p:spTree>
    <p:extLst>
      <p:ext uri="{BB962C8B-B14F-4D97-AF65-F5344CB8AC3E}">
        <p14:creationId xmlns:p14="http://schemas.microsoft.com/office/powerpoint/2010/main" val="371173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8F7DB-D531-B440-BB0E-3F11ACA9C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0628" y="0"/>
            <a:ext cx="9521372" cy="1011657"/>
          </a:xfrm>
        </p:spPr>
        <p:txBody>
          <a:bodyPr>
            <a:noAutofit/>
          </a:bodyPr>
          <a:lstStyle/>
          <a:p>
            <a:r>
              <a:rPr lang="en-US" sz="7500" dirty="0"/>
              <a:t>Controversial issues!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564527-8DE6-B749-857C-1BCF5B382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4663439"/>
            <a:ext cx="10058400" cy="170184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Your job today is to look through current news publications in search of </a:t>
            </a:r>
            <a:r>
              <a:rPr lang="en-US" b="1" i="1" dirty="0"/>
              <a:t>compelling controversies. </a:t>
            </a:r>
            <a:r>
              <a:rPr lang="en-US" dirty="0"/>
              <a:t>Make a new section in your notebook and call it Pt1 (for now). Keep track of your ideas and where you got them on a new page in that section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94647CB-8E60-F7B5-84E7-EB964E91C4F8}"/>
              </a:ext>
            </a:extLst>
          </p:cNvPr>
          <p:cNvSpPr txBox="1">
            <a:spLocks/>
          </p:cNvSpPr>
          <p:nvPr/>
        </p:nvSpPr>
        <p:spPr>
          <a:xfrm>
            <a:off x="2776282" y="797764"/>
            <a:ext cx="8826137" cy="70999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And where to find them</a:t>
            </a:r>
          </a:p>
        </p:txBody>
      </p:sp>
      <p:sp>
        <p:nvSpPr>
          <p:cNvPr id="6" name="Arrow: Striped Right 5">
            <a:extLst>
              <a:ext uri="{FF2B5EF4-FFF2-40B4-BE49-F238E27FC236}">
                <a16:creationId xmlns:a16="http://schemas.microsoft.com/office/drawing/2014/main" id="{BCEA9A56-BF71-633B-EEF2-651CF2306CF7}"/>
              </a:ext>
            </a:extLst>
          </p:cNvPr>
          <p:cNvSpPr/>
          <p:nvPr/>
        </p:nvSpPr>
        <p:spPr>
          <a:xfrm>
            <a:off x="0" y="1"/>
            <a:ext cx="2670628" cy="1368021"/>
          </a:xfrm>
          <a:prstGeom prst="strip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Bellwork</a:t>
            </a:r>
            <a:endParaRPr lang="en-US" dirty="0"/>
          </a:p>
        </p:txBody>
      </p:sp>
      <p:pic>
        <p:nvPicPr>
          <p:cNvPr id="1028" name="Picture 4" descr="Central - 👉Did you know that you can access a huge array of eMagazines ...">
            <a:extLst>
              <a:ext uri="{FF2B5EF4-FFF2-40B4-BE49-F238E27FC236}">
                <a16:creationId xmlns:a16="http://schemas.microsoft.com/office/drawing/2014/main" id="{544F5A3A-067A-2544-B6FC-829A3FBA8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734" y="1341063"/>
            <a:ext cx="2483239" cy="310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C637203-60C2-7C4B-849D-7BA1456AF736}"/>
              </a:ext>
            </a:extLst>
          </p:cNvPr>
          <p:cNvSpPr txBox="1">
            <a:spLocks/>
          </p:cNvSpPr>
          <p:nvPr/>
        </p:nvSpPr>
        <p:spPr>
          <a:xfrm>
            <a:off x="774192" y="2082257"/>
            <a:ext cx="3675888" cy="17018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As a student, you have a library card. Download the </a:t>
            </a:r>
            <a:r>
              <a:rPr lang="en-US" dirty="0" err="1"/>
              <a:t>libby</a:t>
            </a:r>
            <a:r>
              <a:rPr lang="en-US" dirty="0"/>
              <a:t> App and log in</a:t>
            </a:r>
          </a:p>
          <a:p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9FCBAA6-556C-4D46-AC4F-C45065F696CF}"/>
              </a:ext>
            </a:extLst>
          </p:cNvPr>
          <p:cNvSpPr txBox="1">
            <a:spLocks/>
          </p:cNvSpPr>
          <p:nvPr/>
        </p:nvSpPr>
        <p:spPr>
          <a:xfrm>
            <a:off x="7351776" y="1368022"/>
            <a:ext cx="4547616" cy="29601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err="1"/>
              <a:t>CHeck</a:t>
            </a:r>
            <a:r>
              <a:rPr lang="en-US" dirty="0"/>
              <a:t> out these: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The Week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The Atlantic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Harper’s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National Geographic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New Scientist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Smithsonian Magazine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Popular Science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Popular Mechanics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29854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AnalogousFromLightSeedLeftStep">
      <a:dk1>
        <a:srgbClr val="000000"/>
      </a:dk1>
      <a:lt1>
        <a:srgbClr val="FFFFFF"/>
      </a:lt1>
      <a:dk2>
        <a:srgbClr val="412425"/>
      </a:dk2>
      <a:lt2>
        <a:srgbClr val="E8E2E4"/>
      </a:lt2>
      <a:accent1>
        <a:srgbClr val="80AA9F"/>
      </a:accent1>
      <a:accent2>
        <a:srgbClr val="75AC87"/>
      </a:accent2>
      <a:accent3>
        <a:srgbClr val="86AB81"/>
      </a:accent3>
      <a:accent4>
        <a:srgbClr val="90AA74"/>
      </a:accent4>
      <a:accent5>
        <a:srgbClr val="A1A47C"/>
      </a:accent5>
      <a:accent6>
        <a:srgbClr val="B29F7A"/>
      </a:accent6>
      <a:hlink>
        <a:srgbClr val="AE697C"/>
      </a:hlink>
      <a:folHlink>
        <a:srgbClr val="7F7F7F"/>
      </a:folHlink>
    </a:clrScheme>
    <a:fontScheme name="Retrospect">
      <a:majorFont>
        <a:latin typeface="Sagona Extra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agona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6266</TotalTime>
  <Words>1120</Words>
  <Application>Microsoft Macintosh PowerPoint</Application>
  <PresentationFormat>Widescreen</PresentationFormat>
  <Paragraphs>146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Impact</vt:lpstr>
      <vt:lpstr>Sagona Book</vt:lpstr>
      <vt:lpstr>Sagona ExtraLight</vt:lpstr>
      <vt:lpstr>Wingdings</vt:lpstr>
      <vt:lpstr>RetrospectVTI</vt:lpstr>
      <vt:lpstr>AP Seminar | 2nd Semester</vt:lpstr>
      <vt:lpstr>Your AP Exam Starts Now</vt:lpstr>
      <vt:lpstr>Modified Grading Scale</vt:lpstr>
      <vt:lpstr>Get Out Your Calendars…</vt:lpstr>
      <vt:lpstr>PowerPoint Presentation</vt:lpstr>
      <vt:lpstr>4/27-4/30 Last Looks and Final Portfolio Submissions</vt:lpstr>
      <vt:lpstr>5/11 Your AP Exam</vt:lpstr>
      <vt:lpstr>Questions???</vt:lpstr>
      <vt:lpstr>Controversial issues!</vt:lpstr>
      <vt:lpstr>Bellwork</vt:lpstr>
      <vt:lpstr>PowerPoint Presentation</vt:lpstr>
      <vt:lpstr>On Your Poster Due By THE END OF CLASS</vt:lpstr>
      <vt:lpstr>3 Ways to Evaluate Potential Topics</vt:lpstr>
      <vt:lpstr>Gallery Walk</vt:lpstr>
      <vt:lpstr>Once Groups are Formed…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Seminar Second Semester</dc:title>
  <dc:creator>John Vona</dc:creator>
  <cp:lastModifiedBy>John Vona</cp:lastModifiedBy>
  <cp:revision>10</cp:revision>
  <dcterms:created xsi:type="dcterms:W3CDTF">2020-01-06T18:51:07Z</dcterms:created>
  <dcterms:modified xsi:type="dcterms:W3CDTF">2025-12-29T14:07:26Z</dcterms:modified>
</cp:coreProperties>
</file>