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12192000"/>
  <p:notesSz cx="6858000" cy="9144000"/>
  <p:embeddedFontLst>
    <p:embeddedFont>
      <p:font typeface="Poppins"/>
      <p:regular r:id="rId23"/>
      <p:bold r:id="rId24"/>
      <p:italic r:id="rId25"/>
      <p:boldItalic r:id="rId26"/>
    </p:embeddedFont>
    <p:embeddedFont>
      <p:font typeface="Century Gothic"/>
      <p:regular r:id="rId27"/>
      <p:bold r:id="rId28"/>
      <p:italic r:id="rId29"/>
      <p:boldItalic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584">
          <p15:clr>
            <a:srgbClr val="A4A3A4"/>
          </p15:clr>
        </p15:guide>
        <p15:guide id="2" orient="horz" pos="29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584"/>
        <p:guide pos="290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Poppins-bold.fntdata"/><Relationship Id="rId23" Type="http://schemas.openxmlformats.org/officeDocument/2006/relationships/font" Target="fonts/Poppins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oppins-boldItalic.fntdata"/><Relationship Id="rId25" Type="http://schemas.openxmlformats.org/officeDocument/2006/relationships/font" Target="fonts/Poppins-italic.fntdata"/><Relationship Id="rId28" Type="http://schemas.openxmlformats.org/officeDocument/2006/relationships/font" Target="fonts/CenturyGothic-bold.fntdata"/><Relationship Id="rId27" Type="http://schemas.openxmlformats.org/officeDocument/2006/relationships/font" Target="fonts/CenturyGothic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CenturyGothic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font" Target="fonts/CenturyGothic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8" name="Google Shape;528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yout 1">
  <p:cSld name="Layout 1">
    <p:bg>
      <p:bgPr>
        <a:solidFill>
          <a:srgbClr val="F4F4F7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ustom Layout">
  <p:cSld name="2_Custom Layout">
    <p:bg>
      <p:bgPr>
        <a:gradFill>
          <a:gsLst>
            <a:gs pos="0">
              <a:srgbClr val="FFFFFF">
                <a:alpha val="0"/>
              </a:srgbClr>
            </a:gs>
            <a:gs pos="50000">
              <a:schemeClr val="lt2"/>
            </a:gs>
            <a:gs pos="100000">
              <a:srgbClr val="FFFFFF">
                <a:alpha val="0"/>
              </a:srgbClr>
            </a:gs>
          </a:gsLst>
          <a:lin ang="0" scaled="0"/>
        </a:gra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ogo, company name&#10;&#10;Description automatically generated" id="12" name="Google Shape;12;p3"/>
          <p:cNvPicPr preferRelativeResize="0"/>
          <p:nvPr/>
        </p:nvPicPr>
        <p:blipFill rotWithShape="1">
          <a:blip r:embed="rId2">
            <a:alphaModFix/>
          </a:blip>
          <a:srcRect b="31800" l="19119" r="19797" t="29136"/>
          <a:stretch/>
        </p:blipFill>
        <p:spPr>
          <a:xfrm>
            <a:off x="11112928" y="388085"/>
            <a:ext cx="620219" cy="256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525664"/>
            </a:gs>
            <a:gs pos="13000">
              <a:srgbClr val="525664"/>
            </a:gs>
            <a:gs pos="100000">
              <a:srgbClr val="16182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289">
          <p15:clr>
            <a:srgbClr val="F26B43"/>
          </p15:clr>
        </p15:guide>
        <p15:guide id="4" pos="268">
          <p15:clr>
            <a:srgbClr val="F26B43"/>
          </p15:clr>
        </p15:guide>
        <p15:guide id="5" pos="7412">
          <p15:clr>
            <a:srgbClr val="F26B43"/>
          </p15:clr>
        </p15:guide>
        <p15:guide id="6" orient="horz" pos="403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-1775465" y="-1978416"/>
            <a:ext cx="4556868" cy="4556868"/>
          </a:xfrm>
          <a:prstGeom prst="ellipse">
            <a:avLst/>
          </a:prstGeom>
          <a:noFill/>
          <a:ln cap="flat" cmpd="sng" w="19050">
            <a:solidFill>
              <a:schemeClr val="lt1">
                <a:alpha val="48627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" name="Google Shape;18;p4"/>
          <p:cNvSpPr/>
          <p:nvPr/>
        </p:nvSpPr>
        <p:spPr>
          <a:xfrm>
            <a:off x="-1258722" y="-1461673"/>
            <a:ext cx="3523383" cy="3523383"/>
          </a:xfrm>
          <a:prstGeom prst="ellipse">
            <a:avLst/>
          </a:prstGeom>
          <a:noFill/>
          <a:ln cap="flat" cmpd="sng" w="19050">
            <a:solidFill>
              <a:schemeClr val="lt1">
                <a:alpha val="48627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" name="Google Shape;19;p4"/>
          <p:cNvSpPr/>
          <p:nvPr/>
        </p:nvSpPr>
        <p:spPr>
          <a:xfrm>
            <a:off x="-756425" y="-959376"/>
            <a:ext cx="2518788" cy="2518788"/>
          </a:xfrm>
          <a:prstGeom prst="ellipse">
            <a:avLst/>
          </a:prstGeom>
          <a:noFill/>
          <a:ln cap="flat" cmpd="sng" w="19050">
            <a:solidFill>
              <a:schemeClr val="lt1">
                <a:alpha val="48627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Google Shape;20;p4"/>
          <p:cNvSpPr/>
          <p:nvPr/>
        </p:nvSpPr>
        <p:spPr>
          <a:xfrm>
            <a:off x="-346407" y="-549358"/>
            <a:ext cx="1698752" cy="1698752"/>
          </a:xfrm>
          <a:prstGeom prst="ellipse">
            <a:avLst/>
          </a:prstGeom>
          <a:noFill/>
          <a:ln cap="flat" cmpd="sng" w="19050">
            <a:solidFill>
              <a:schemeClr val="lt1">
                <a:alpha val="48627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" name="Google Shape;21;p4"/>
          <p:cNvSpPr/>
          <p:nvPr/>
        </p:nvSpPr>
        <p:spPr>
          <a:xfrm>
            <a:off x="425450" y="458788"/>
            <a:ext cx="11113737" cy="5917557"/>
          </a:xfrm>
          <a:prstGeom prst="roundRect">
            <a:avLst>
              <a:gd fmla="val 4478" name="adj"/>
            </a:avLst>
          </a:prstGeom>
          <a:solidFill>
            <a:schemeClr val="lt2"/>
          </a:solidFill>
          <a:ln>
            <a:noFill/>
          </a:ln>
          <a:effectLst>
            <a:outerShdw blurRad="304800" sx="101000" rotWithShape="0" algn="ctr" dir="5400000" dist="50800" sy="101000">
              <a:srgbClr val="BFBFBF">
                <a:alpha val="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" name="Google Shape;22;p4"/>
          <p:cNvSpPr/>
          <p:nvPr/>
        </p:nvSpPr>
        <p:spPr>
          <a:xfrm>
            <a:off x="427161" y="458788"/>
            <a:ext cx="3183419" cy="3098899"/>
          </a:xfrm>
          <a:custGeom>
            <a:rect b="b" l="l" r="r" t="t"/>
            <a:pathLst>
              <a:path extrusionOk="0" h="3098899" w="3183419">
                <a:moveTo>
                  <a:pt x="2205375" y="0"/>
                </a:moveTo>
                <a:lnTo>
                  <a:pt x="3084838" y="0"/>
                </a:lnTo>
                <a:lnTo>
                  <a:pt x="3134271" y="192255"/>
                </a:lnTo>
                <a:cubicBezTo>
                  <a:pt x="3166496" y="349734"/>
                  <a:pt x="3183419" y="512786"/>
                  <a:pt x="3183419" y="679790"/>
                </a:cubicBezTo>
                <a:cubicBezTo>
                  <a:pt x="3183419" y="2015827"/>
                  <a:pt x="2100347" y="3098899"/>
                  <a:pt x="764310" y="3098899"/>
                </a:cubicBezTo>
                <a:cubicBezTo>
                  <a:pt x="513803" y="3098899"/>
                  <a:pt x="272190" y="3060822"/>
                  <a:pt x="44941" y="2990141"/>
                </a:cubicBezTo>
                <a:lnTo>
                  <a:pt x="0" y="2973692"/>
                </a:lnTo>
                <a:lnTo>
                  <a:pt x="0" y="2079621"/>
                </a:lnTo>
                <a:lnTo>
                  <a:pt x="4123" y="2082126"/>
                </a:lnTo>
                <a:cubicBezTo>
                  <a:pt x="230099" y="2204883"/>
                  <a:pt x="489061" y="2274612"/>
                  <a:pt x="764310" y="2274612"/>
                </a:cubicBezTo>
                <a:cubicBezTo>
                  <a:pt x="1645106" y="2274612"/>
                  <a:pt x="2359132" y="1560586"/>
                  <a:pt x="2359132" y="679790"/>
                </a:cubicBezTo>
                <a:cubicBezTo>
                  <a:pt x="2359132" y="459591"/>
                  <a:pt x="2314506" y="249815"/>
                  <a:pt x="2233803" y="59014"/>
                </a:cubicBezTo>
                <a:close/>
              </a:path>
            </a:pathLst>
          </a:custGeom>
          <a:solidFill>
            <a:schemeClr val="lt1">
              <a:alpha val="2352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3" name="Google Shape;23;p4"/>
          <p:cNvSpPr/>
          <p:nvPr/>
        </p:nvSpPr>
        <p:spPr>
          <a:xfrm>
            <a:off x="9312515" y="4122277"/>
            <a:ext cx="1714997" cy="1714997"/>
          </a:xfrm>
          <a:prstGeom prst="donut">
            <a:avLst>
              <a:gd fmla="val 16222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" name="Google Shape;24;p4"/>
          <p:cNvSpPr/>
          <p:nvPr/>
        </p:nvSpPr>
        <p:spPr>
          <a:xfrm>
            <a:off x="8581421" y="1310787"/>
            <a:ext cx="867380" cy="867380"/>
          </a:xfrm>
          <a:prstGeom prst="donut">
            <a:avLst>
              <a:gd fmla="val 1400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" name="Google Shape;25;p4"/>
          <p:cNvSpPr/>
          <p:nvPr/>
        </p:nvSpPr>
        <p:spPr>
          <a:xfrm>
            <a:off x="3301051" y="4979775"/>
            <a:ext cx="624609" cy="624609"/>
          </a:xfrm>
          <a:prstGeom prst="donut">
            <a:avLst>
              <a:gd fmla="val 1400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10520885" y="1939352"/>
            <a:ext cx="160638" cy="1606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1164557" y="4135137"/>
            <a:ext cx="160638" cy="1606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" name="Google Shape;28;p4"/>
          <p:cNvSpPr/>
          <p:nvPr/>
        </p:nvSpPr>
        <p:spPr>
          <a:xfrm>
            <a:off x="4509124" y="884336"/>
            <a:ext cx="160638" cy="1606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9857920" y="4109344"/>
            <a:ext cx="4556868" cy="4556868"/>
          </a:xfrm>
          <a:prstGeom prst="ellipse">
            <a:avLst/>
          </a:prstGeom>
          <a:noFill/>
          <a:ln cap="flat" cmpd="sng" w="19050">
            <a:solidFill>
              <a:schemeClr val="lt1">
                <a:alpha val="43921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10374663" y="4626087"/>
            <a:ext cx="3523383" cy="3523383"/>
          </a:xfrm>
          <a:prstGeom prst="ellipse">
            <a:avLst/>
          </a:prstGeom>
          <a:noFill/>
          <a:ln cap="flat" cmpd="sng" w="19050">
            <a:solidFill>
              <a:schemeClr val="lt1">
                <a:alpha val="43921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10876960" y="5128384"/>
            <a:ext cx="2518788" cy="2518788"/>
          </a:xfrm>
          <a:prstGeom prst="ellipse">
            <a:avLst/>
          </a:prstGeom>
          <a:noFill/>
          <a:ln cap="flat" cmpd="sng" w="19050">
            <a:solidFill>
              <a:schemeClr val="lt1">
                <a:alpha val="43921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11286978" y="5538402"/>
            <a:ext cx="1698752" cy="1698752"/>
          </a:xfrm>
          <a:prstGeom prst="ellipse">
            <a:avLst/>
          </a:prstGeom>
          <a:noFill/>
          <a:ln cap="flat" cmpd="sng" w="19050">
            <a:solidFill>
              <a:schemeClr val="lt1">
                <a:alpha val="43921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" name="Google Shape;33;p4"/>
          <p:cNvSpPr txBox="1"/>
          <p:nvPr/>
        </p:nvSpPr>
        <p:spPr>
          <a:xfrm>
            <a:off x="3361917" y="3254522"/>
            <a:ext cx="546816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POSITIONING</a:t>
            </a:r>
            <a:endParaRPr/>
          </a:p>
        </p:txBody>
      </p:sp>
      <p:sp>
        <p:nvSpPr>
          <p:cNvPr id="34" name="Google Shape;34;p4"/>
          <p:cNvSpPr txBox="1"/>
          <p:nvPr/>
        </p:nvSpPr>
        <p:spPr>
          <a:xfrm>
            <a:off x="4762022" y="4007329"/>
            <a:ext cx="277992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STRATEGY</a:t>
            </a:r>
            <a:endParaRPr/>
          </a:p>
        </p:txBody>
      </p:sp>
      <p:pic>
        <p:nvPicPr>
          <p:cNvPr id="35" name="Google Shape;35;p4"/>
          <p:cNvPicPr preferRelativeResize="0"/>
          <p:nvPr/>
        </p:nvPicPr>
        <p:blipFill rotWithShape="1">
          <a:blip r:embed="rId3">
            <a:alphaModFix/>
          </a:blip>
          <a:srcRect b="27089" l="9155" r="8662" t="26092"/>
          <a:stretch/>
        </p:blipFill>
        <p:spPr>
          <a:xfrm>
            <a:off x="4614938" y="2099999"/>
            <a:ext cx="2809722" cy="499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13"/>
          <p:cNvSpPr/>
          <p:nvPr/>
        </p:nvSpPr>
        <p:spPr>
          <a:xfrm rot="-5400000">
            <a:off x="4989950" y="502724"/>
            <a:ext cx="5526600" cy="6266400"/>
          </a:xfrm>
          <a:prstGeom prst="roundRect">
            <a:avLst>
              <a:gd fmla="val 3609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75" name="Google Shape;375;p13"/>
          <p:cNvSpPr txBox="1"/>
          <p:nvPr/>
        </p:nvSpPr>
        <p:spPr>
          <a:xfrm>
            <a:off x="874065" y="904172"/>
            <a:ext cx="3335880" cy="9226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POSITIONING</a:t>
            </a:r>
            <a:endParaRPr/>
          </a:p>
          <a:p>
            <a:pPr indent="0" lvl="0" marL="0" marR="0" rtl="0" algn="l">
              <a:lnSpc>
                <a:spcPct val="15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STRATEGY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376" name="Google Shape;376;p13"/>
          <p:cNvGrpSpPr/>
          <p:nvPr/>
        </p:nvGrpSpPr>
        <p:grpSpPr>
          <a:xfrm>
            <a:off x="874065" y="2366683"/>
            <a:ext cx="4329384" cy="3587146"/>
            <a:chOff x="659475" y="3097173"/>
            <a:chExt cx="4329384" cy="2856655"/>
          </a:xfrm>
        </p:grpSpPr>
        <p:sp>
          <p:nvSpPr>
            <p:cNvPr id="377" name="Google Shape;377;p13"/>
            <p:cNvSpPr/>
            <p:nvPr/>
          </p:nvSpPr>
          <p:spPr>
            <a:xfrm>
              <a:off x="659475" y="3097173"/>
              <a:ext cx="3976527" cy="624536"/>
            </a:xfrm>
            <a:prstGeom prst="roundRect">
              <a:avLst>
                <a:gd fmla="val 6190" name="adj"/>
              </a:avLst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0" rotWithShape="0" algn="tl" dir="2700000" dist="825500">
                <a:srgbClr val="000000">
                  <a:alpha val="20000"/>
                </a:srgbClr>
              </a:outerShdw>
            </a:effectLst>
          </p:spPr>
          <p:txBody>
            <a:bodyPr anchorCtr="0" anchor="ctr" bIns="45700" lIns="216000" spcFirstLastPara="1" rIns="1080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78" name="Google Shape;378;p13"/>
            <p:cNvSpPr/>
            <p:nvPr/>
          </p:nvSpPr>
          <p:spPr>
            <a:xfrm>
              <a:off x="659475" y="3839116"/>
              <a:ext cx="3976527" cy="624536"/>
            </a:xfrm>
            <a:prstGeom prst="roundRect">
              <a:avLst>
                <a:gd fmla="val 6190" name="adj"/>
              </a:avLst>
            </a:prstGeom>
            <a:solidFill>
              <a:schemeClr val="accent3"/>
            </a:solidFill>
            <a:ln cap="flat" cmpd="sng" w="1270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0" rotWithShape="0" algn="tl" dir="2700000" dist="825500">
                <a:srgbClr val="000000">
                  <a:alpha val="20000"/>
                </a:srgbClr>
              </a:outerShdw>
            </a:effectLst>
          </p:spPr>
          <p:txBody>
            <a:bodyPr anchorCtr="0" anchor="ctr" bIns="45700" lIns="216000" spcFirstLastPara="1" rIns="1080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79" name="Google Shape;379;p13"/>
            <p:cNvSpPr/>
            <p:nvPr/>
          </p:nvSpPr>
          <p:spPr>
            <a:xfrm>
              <a:off x="659475" y="4581059"/>
              <a:ext cx="3976527" cy="624536"/>
            </a:xfrm>
            <a:prstGeom prst="roundRect">
              <a:avLst>
                <a:gd fmla="val 6190" name="adj"/>
              </a:avLst>
            </a:prstGeom>
            <a:solidFill>
              <a:schemeClr val="accent6"/>
            </a:solidFill>
            <a:ln cap="flat" cmpd="sng" w="1270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0" rotWithShape="0" algn="tl" dir="2700000" dist="825500">
                <a:srgbClr val="000000">
                  <a:alpha val="20000"/>
                </a:srgbClr>
              </a:outerShdw>
            </a:effectLst>
          </p:spPr>
          <p:txBody>
            <a:bodyPr anchorCtr="0" anchor="ctr" bIns="45700" lIns="216000" spcFirstLastPara="1" rIns="1080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80" name="Google Shape;380;p13"/>
            <p:cNvSpPr/>
            <p:nvPr/>
          </p:nvSpPr>
          <p:spPr>
            <a:xfrm>
              <a:off x="659475" y="5329292"/>
              <a:ext cx="3976527" cy="624536"/>
            </a:xfrm>
            <a:prstGeom prst="roundRect">
              <a:avLst>
                <a:gd fmla="val 6190" name="adj"/>
              </a:avLst>
            </a:prstGeom>
            <a:solidFill>
              <a:schemeClr val="accent2"/>
            </a:solidFill>
            <a:ln cap="flat" cmpd="sng" w="1270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0" rotWithShape="0" algn="tl" dir="2700000" dist="825500">
                <a:srgbClr val="000000">
                  <a:alpha val="20000"/>
                </a:srgbClr>
              </a:outerShdw>
            </a:effectLst>
          </p:spPr>
          <p:txBody>
            <a:bodyPr anchorCtr="0" anchor="ctr" bIns="45700" lIns="216000" spcFirstLastPara="1" rIns="1080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81" name="Google Shape;381;p13"/>
            <p:cNvSpPr/>
            <p:nvPr/>
          </p:nvSpPr>
          <p:spPr>
            <a:xfrm>
              <a:off x="1012331" y="3097173"/>
              <a:ext cx="3976528" cy="624536"/>
            </a:xfrm>
            <a:prstGeom prst="roundRect">
              <a:avLst>
                <a:gd fmla="val 6190" name="adj"/>
              </a:avLst>
            </a:prstGeom>
            <a:solidFill>
              <a:schemeClr val="lt2"/>
            </a:solidFill>
            <a:ln cap="flat" cmpd="sng" w="1905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216000" spcFirstLastPara="1" rIns="1080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LOSING ZONE : </a:t>
              </a: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Competitors meets consumers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needs better than you</a:t>
              </a:r>
              <a:endParaRPr/>
            </a:p>
          </p:txBody>
        </p:sp>
        <p:sp>
          <p:nvSpPr>
            <p:cNvPr id="382" name="Google Shape;382;p13"/>
            <p:cNvSpPr/>
            <p:nvPr/>
          </p:nvSpPr>
          <p:spPr>
            <a:xfrm>
              <a:off x="1012331" y="3839116"/>
              <a:ext cx="3976528" cy="624536"/>
            </a:xfrm>
            <a:prstGeom prst="roundRect">
              <a:avLst>
                <a:gd fmla="val 6190" name="adj"/>
              </a:avLst>
            </a:prstGeom>
            <a:solidFill>
              <a:schemeClr val="lt2"/>
            </a:solidFill>
            <a:ln cap="flat" cmpd="sng" w="1905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216000" spcFirstLastPara="1" rIns="1080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DUMB ZONE : </a:t>
              </a: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Competitive battle where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consumer doesn’t care at all</a:t>
              </a:r>
              <a:endParaRPr/>
            </a:p>
          </p:txBody>
        </p:sp>
        <p:sp>
          <p:nvSpPr>
            <p:cNvPr id="383" name="Google Shape;383;p13"/>
            <p:cNvSpPr/>
            <p:nvPr/>
          </p:nvSpPr>
          <p:spPr>
            <a:xfrm>
              <a:off x="1012331" y="4581059"/>
              <a:ext cx="3976528" cy="624536"/>
            </a:xfrm>
            <a:prstGeom prst="roundRect">
              <a:avLst>
                <a:gd fmla="val 6190" name="adj"/>
              </a:avLst>
            </a:prstGeom>
            <a:solidFill>
              <a:schemeClr val="lt2"/>
            </a:solidFill>
            <a:ln cap="flat" cmpd="sng" w="1905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216000" spcFirstLastPara="1" rIns="1080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WINNING ZONE : </a:t>
              </a: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Your brand’s clear difference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matters to consumers</a:t>
              </a:r>
              <a:endParaRPr/>
            </a:p>
          </p:txBody>
        </p:sp>
        <p:sp>
          <p:nvSpPr>
            <p:cNvPr id="384" name="Google Shape;384;p13"/>
            <p:cNvSpPr/>
            <p:nvPr/>
          </p:nvSpPr>
          <p:spPr>
            <a:xfrm>
              <a:off x="1012331" y="5329292"/>
              <a:ext cx="3976528" cy="624536"/>
            </a:xfrm>
            <a:prstGeom prst="roundRect">
              <a:avLst>
                <a:gd fmla="val 6190" name="adj"/>
              </a:avLst>
            </a:prstGeom>
            <a:solidFill>
              <a:schemeClr val="lt2"/>
            </a:solidFill>
            <a:ln cap="flat" cmpd="sng" w="1905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216000" spcFirstLastPara="1" rIns="1080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RISKY ZONE : </a:t>
              </a: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Equally meet consumer needs. </a:t>
              </a:r>
              <a:b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</a:b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You win through speed, innovation &amp; emotional connection</a:t>
              </a:r>
              <a:endParaRPr/>
            </a:p>
          </p:txBody>
        </p:sp>
      </p:grpSp>
      <p:sp>
        <p:nvSpPr>
          <p:cNvPr id="385" name="Google Shape;385;p13"/>
          <p:cNvSpPr/>
          <p:nvPr/>
        </p:nvSpPr>
        <p:spPr>
          <a:xfrm rot="10800000">
            <a:off x="7438669" y="1808439"/>
            <a:ext cx="883144" cy="1350218"/>
          </a:xfrm>
          <a:custGeom>
            <a:rect b="b" l="l" r="r" t="t"/>
            <a:pathLst>
              <a:path extrusionOk="0" h="1350218" w="883144">
                <a:moveTo>
                  <a:pt x="441573" y="1350218"/>
                </a:moveTo>
                <a:lnTo>
                  <a:pt x="403702" y="1315799"/>
                </a:lnTo>
                <a:cubicBezTo>
                  <a:pt x="154274" y="1066372"/>
                  <a:pt x="0" y="721791"/>
                  <a:pt x="0" y="341177"/>
                </a:cubicBezTo>
                <a:cubicBezTo>
                  <a:pt x="0" y="246024"/>
                  <a:pt x="9642" y="153122"/>
                  <a:pt x="28003" y="63397"/>
                </a:cubicBezTo>
                <a:lnTo>
                  <a:pt x="44304" y="0"/>
                </a:lnTo>
                <a:lnTo>
                  <a:pt x="46622" y="848"/>
                </a:lnTo>
                <a:cubicBezTo>
                  <a:pt x="176100" y="41120"/>
                  <a:pt x="313763" y="62815"/>
                  <a:pt x="456493" y="62815"/>
                </a:cubicBezTo>
                <a:cubicBezTo>
                  <a:pt x="551647" y="62815"/>
                  <a:pt x="644548" y="53173"/>
                  <a:pt x="734273" y="34812"/>
                </a:cubicBezTo>
                <a:lnTo>
                  <a:pt x="840751" y="7434"/>
                </a:lnTo>
                <a:lnTo>
                  <a:pt x="855141" y="63398"/>
                </a:lnTo>
                <a:cubicBezTo>
                  <a:pt x="873502" y="153123"/>
                  <a:pt x="883144" y="246025"/>
                  <a:pt x="883144" y="341178"/>
                </a:cubicBezTo>
                <a:cubicBezTo>
                  <a:pt x="883144" y="721792"/>
                  <a:pt x="728870" y="1066373"/>
                  <a:pt x="479442" y="1315800"/>
                </a:cubicBezTo>
                <a:lnTo>
                  <a:pt x="441573" y="13502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86" name="Google Shape;386;p13"/>
          <p:cNvSpPr/>
          <p:nvPr/>
        </p:nvSpPr>
        <p:spPr>
          <a:xfrm rot="10800000">
            <a:off x="6533746" y="3146822"/>
            <a:ext cx="1348941" cy="1044581"/>
          </a:xfrm>
          <a:custGeom>
            <a:rect b="b" l="l" r="r" t="t"/>
            <a:pathLst>
              <a:path extrusionOk="0" h="1044581" w="1348941">
                <a:moveTo>
                  <a:pt x="399179" y="1044581"/>
                </a:moveTo>
                <a:lnTo>
                  <a:pt x="379605" y="968454"/>
                </a:lnTo>
                <a:cubicBezTo>
                  <a:pt x="312485" y="752657"/>
                  <a:pt x="193763" y="559595"/>
                  <a:pt x="37870" y="403703"/>
                </a:cubicBezTo>
                <a:lnTo>
                  <a:pt x="0" y="369284"/>
                </a:lnTo>
                <a:lnTo>
                  <a:pt x="60010" y="314742"/>
                </a:lnTo>
                <a:cubicBezTo>
                  <a:pt x="298266" y="118116"/>
                  <a:pt x="603715" y="0"/>
                  <a:pt x="936752" y="0"/>
                </a:cubicBezTo>
                <a:cubicBezTo>
                  <a:pt x="1079482" y="0"/>
                  <a:pt x="1217145" y="21695"/>
                  <a:pt x="1346623" y="61967"/>
                </a:cubicBezTo>
                <a:lnTo>
                  <a:pt x="1348941" y="62815"/>
                </a:lnTo>
                <a:lnTo>
                  <a:pt x="1331278" y="131509"/>
                </a:lnTo>
                <a:cubicBezTo>
                  <a:pt x="1197039" y="563103"/>
                  <a:pt x="856386" y="903756"/>
                  <a:pt x="424792" y="1037995"/>
                </a:cubicBezTo>
                <a:lnTo>
                  <a:pt x="399179" y="104458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87" name="Google Shape;387;p13"/>
          <p:cNvSpPr/>
          <p:nvPr/>
        </p:nvSpPr>
        <p:spPr>
          <a:xfrm rot="10800000">
            <a:off x="7878755" y="3150771"/>
            <a:ext cx="1321010" cy="1037146"/>
          </a:xfrm>
          <a:custGeom>
            <a:rect b="b" l="l" r="r" t="t"/>
            <a:pathLst>
              <a:path extrusionOk="0" h="1037146" w="1321010">
                <a:moveTo>
                  <a:pt x="923742" y="1037146"/>
                </a:moveTo>
                <a:lnTo>
                  <a:pt x="799425" y="991645"/>
                </a:lnTo>
                <a:cubicBezTo>
                  <a:pt x="428400" y="834715"/>
                  <a:pt x="140390" y="519943"/>
                  <a:pt x="19574" y="131508"/>
                </a:cubicBezTo>
                <a:lnTo>
                  <a:pt x="0" y="55381"/>
                </a:lnTo>
                <a:lnTo>
                  <a:pt x="106478" y="28003"/>
                </a:lnTo>
                <a:cubicBezTo>
                  <a:pt x="196204" y="9642"/>
                  <a:pt x="289105" y="0"/>
                  <a:pt x="384258" y="0"/>
                </a:cubicBezTo>
                <a:cubicBezTo>
                  <a:pt x="717295" y="0"/>
                  <a:pt x="1022744" y="118116"/>
                  <a:pt x="1261000" y="314742"/>
                </a:cubicBezTo>
                <a:lnTo>
                  <a:pt x="1321010" y="369283"/>
                </a:lnTo>
                <a:lnTo>
                  <a:pt x="1283140" y="403701"/>
                </a:lnTo>
                <a:cubicBezTo>
                  <a:pt x="1127248" y="559593"/>
                  <a:pt x="1008525" y="752655"/>
                  <a:pt x="941405" y="968452"/>
                </a:cubicBezTo>
                <a:lnTo>
                  <a:pt x="923742" y="103714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88" name="Google Shape;388;p13"/>
          <p:cNvSpPr/>
          <p:nvPr/>
        </p:nvSpPr>
        <p:spPr>
          <a:xfrm rot="10800000">
            <a:off x="7475997" y="3093561"/>
            <a:ext cx="796447" cy="730678"/>
          </a:xfrm>
          <a:custGeom>
            <a:rect b="b" l="l" r="r" t="t"/>
            <a:pathLst>
              <a:path extrusionOk="0" h="730678" w="796447">
                <a:moveTo>
                  <a:pt x="412189" y="730678"/>
                </a:moveTo>
                <a:cubicBezTo>
                  <a:pt x="269459" y="730678"/>
                  <a:pt x="131796" y="708983"/>
                  <a:pt x="2318" y="668711"/>
                </a:cubicBezTo>
                <a:lnTo>
                  <a:pt x="0" y="667863"/>
                </a:lnTo>
                <a:lnTo>
                  <a:pt x="17663" y="599169"/>
                </a:lnTo>
                <a:cubicBezTo>
                  <a:pt x="84783" y="383372"/>
                  <a:pt x="203506" y="190310"/>
                  <a:pt x="359398" y="34418"/>
                </a:cubicBezTo>
                <a:lnTo>
                  <a:pt x="397268" y="0"/>
                </a:lnTo>
                <a:lnTo>
                  <a:pt x="435138" y="34419"/>
                </a:lnTo>
                <a:cubicBezTo>
                  <a:pt x="591031" y="190311"/>
                  <a:pt x="709753" y="383373"/>
                  <a:pt x="776873" y="599170"/>
                </a:cubicBezTo>
                <a:lnTo>
                  <a:pt x="796447" y="675297"/>
                </a:lnTo>
                <a:lnTo>
                  <a:pt x="689969" y="702675"/>
                </a:lnTo>
                <a:cubicBezTo>
                  <a:pt x="600244" y="721036"/>
                  <a:pt x="507343" y="730678"/>
                  <a:pt x="412189" y="73067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389" name="Google Shape;389;p13"/>
          <p:cNvGrpSpPr/>
          <p:nvPr/>
        </p:nvGrpSpPr>
        <p:grpSpPr>
          <a:xfrm rot="10800000">
            <a:off x="5560619" y="1436874"/>
            <a:ext cx="4630151" cy="4413334"/>
            <a:chOff x="6003345" y="1240349"/>
            <a:chExt cx="4630151" cy="4413334"/>
          </a:xfrm>
        </p:grpSpPr>
        <p:sp>
          <p:nvSpPr>
            <p:cNvPr id="390" name="Google Shape;390;p13"/>
            <p:cNvSpPr/>
            <p:nvPr/>
          </p:nvSpPr>
          <p:spPr>
            <a:xfrm>
              <a:off x="6955018" y="1240349"/>
              <a:ext cx="2756647" cy="2756647"/>
            </a:xfrm>
            <a:prstGeom prst="ellipse">
              <a:avLst/>
            </a:prstGeom>
            <a:noFill/>
            <a:ln cap="flat" cmpd="sng" w="22225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91" name="Google Shape;391;p13"/>
            <p:cNvSpPr/>
            <p:nvPr/>
          </p:nvSpPr>
          <p:spPr>
            <a:xfrm>
              <a:off x="6003345" y="2897036"/>
              <a:ext cx="2756647" cy="2756647"/>
            </a:xfrm>
            <a:prstGeom prst="ellipse">
              <a:avLst/>
            </a:prstGeom>
            <a:noFill/>
            <a:ln cap="flat" cmpd="sng" w="22225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92" name="Google Shape;392;p13"/>
            <p:cNvSpPr/>
            <p:nvPr/>
          </p:nvSpPr>
          <p:spPr>
            <a:xfrm>
              <a:off x="7876849" y="2897035"/>
              <a:ext cx="2756647" cy="2756647"/>
            </a:xfrm>
            <a:prstGeom prst="ellipse">
              <a:avLst/>
            </a:prstGeom>
            <a:noFill/>
            <a:ln cap="flat" cmpd="sng" w="22225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393" name="Google Shape;393;p13"/>
          <p:cNvSpPr txBox="1"/>
          <p:nvPr/>
        </p:nvSpPr>
        <p:spPr>
          <a:xfrm>
            <a:off x="5823199" y="2312697"/>
            <a:ext cx="1530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What consumers want</a:t>
            </a:r>
            <a:endParaRPr/>
          </a:p>
        </p:txBody>
      </p:sp>
      <p:sp>
        <p:nvSpPr>
          <p:cNvPr id="394" name="Google Shape;394;p13"/>
          <p:cNvSpPr txBox="1"/>
          <p:nvPr/>
        </p:nvSpPr>
        <p:spPr>
          <a:xfrm>
            <a:off x="8508801" y="2312697"/>
            <a:ext cx="1254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What your brand does best</a:t>
            </a:r>
            <a:endParaRPr/>
          </a:p>
        </p:txBody>
      </p:sp>
      <p:sp>
        <p:nvSpPr>
          <p:cNvPr id="395" name="Google Shape;395;p13"/>
          <p:cNvSpPr txBox="1"/>
          <p:nvPr/>
        </p:nvSpPr>
        <p:spPr>
          <a:xfrm>
            <a:off x="7213715" y="4486352"/>
            <a:ext cx="1325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What your competitor does best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"/>
          <p:cNvSpPr/>
          <p:nvPr/>
        </p:nvSpPr>
        <p:spPr>
          <a:xfrm rot="-5400000">
            <a:off x="-3742" y="2622458"/>
            <a:ext cx="4334494" cy="2611660"/>
          </a:xfrm>
          <a:prstGeom prst="round2SameRect">
            <a:avLst>
              <a:gd fmla="val 6881" name="adj1"/>
              <a:gd fmla="val 0" name="adj2"/>
            </a:avLst>
          </a:prstGeom>
          <a:solidFill>
            <a:schemeClr val="accent1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01" name="Google Shape;401;p14"/>
          <p:cNvSpPr/>
          <p:nvPr/>
        </p:nvSpPr>
        <p:spPr>
          <a:xfrm>
            <a:off x="3478163" y="1761039"/>
            <a:ext cx="2602830" cy="4334493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02" name="Google Shape;402;p14"/>
          <p:cNvSpPr/>
          <p:nvPr/>
        </p:nvSpPr>
        <p:spPr>
          <a:xfrm>
            <a:off x="6089822" y="1761039"/>
            <a:ext cx="2611656" cy="4334493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03" name="Google Shape;403;p14"/>
          <p:cNvSpPr/>
          <p:nvPr/>
        </p:nvSpPr>
        <p:spPr>
          <a:xfrm rot="5400000">
            <a:off x="7856834" y="2618043"/>
            <a:ext cx="4334492" cy="2620489"/>
          </a:xfrm>
          <a:prstGeom prst="round2SameRect">
            <a:avLst>
              <a:gd fmla="val 7236" name="adj1"/>
              <a:gd fmla="val 0" name="adj2"/>
            </a:avLst>
          </a:prstGeom>
          <a:solidFill>
            <a:schemeClr val="l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04" name="Google Shape;404;p14"/>
          <p:cNvSpPr/>
          <p:nvPr/>
        </p:nvSpPr>
        <p:spPr>
          <a:xfrm rot="-5400000">
            <a:off x="5958239" y="-1738996"/>
            <a:ext cx="275523" cy="10476651"/>
          </a:xfrm>
          <a:prstGeom prst="roundRect">
            <a:avLst>
              <a:gd fmla="val 0" name="adj"/>
            </a:avLst>
          </a:prstGeom>
          <a:solidFill>
            <a:schemeClr val="lt1">
              <a:alpha val="2274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05" name="Google Shape;405;p14"/>
          <p:cNvSpPr txBox="1"/>
          <p:nvPr/>
        </p:nvSpPr>
        <p:spPr>
          <a:xfrm>
            <a:off x="2580266" y="734004"/>
            <a:ext cx="7019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STRATEGIC BRAND MANAGEMENT PROCESS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06" name="Google Shape;406;p14"/>
          <p:cNvSpPr txBox="1"/>
          <p:nvPr/>
        </p:nvSpPr>
        <p:spPr>
          <a:xfrm>
            <a:off x="1136538" y="2077375"/>
            <a:ext cx="2045100" cy="8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IDENTIFY AND ESTABLISH BRAND POSITIONING AND VALUES</a:t>
            </a:r>
            <a:endParaRPr/>
          </a:p>
        </p:txBody>
      </p:sp>
      <p:sp>
        <p:nvSpPr>
          <p:cNvPr id="407" name="Google Shape;407;p14"/>
          <p:cNvSpPr txBox="1"/>
          <p:nvPr/>
        </p:nvSpPr>
        <p:spPr>
          <a:xfrm>
            <a:off x="1019636" y="4188467"/>
            <a:ext cx="2312302" cy="13556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(Pre-launch) brand audit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Competitive frame of reference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Points-of-parity and points-of-difference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mantra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Internal brand support</a:t>
            </a:r>
            <a:endParaRPr/>
          </a:p>
        </p:txBody>
      </p:sp>
      <p:sp>
        <p:nvSpPr>
          <p:cNvPr id="408" name="Google Shape;408;p14"/>
          <p:cNvSpPr txBox="1"/>
          <p:nvPr/>
        </p:nvSpPr>
        <p:spPr>
          <a:xfrm>
            <a:off x="3698626" y="2077375"/>
            <a:ext cx="2161907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PLAN AND IMPLEMENT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MARKETING PROGRAMS</a:t>
            </a:r>
            <a:endParaRPr/>
          </a:p>
        </p:txBody>
      </p:sp>
      <p:sp>
        <p:nvSpPr>
          <p:cNvPr id="409" name="Google Shape;409;p14"/>
          <p:cNvSpPr txBox="1"/>
          <p:nvPr/>
        </p:nvSpPr>
        <p:spPr>
          <a:xfrm>
            <a:off x="6471285" y="2077375"/>
            <a:ext cx="1848730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MEASURE AND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INTERPRET BRAND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PERFORMANCE</a:t>
            </a:r>
            <a:endParaRPr/>
          </a:p>
        </p:txBody>
      </p:sp>
      <p:sp>
        <p:nvSpPr>
          <p:cNvPr id="410" name="Google Shape;410;p14"/>
          <p:cNvSpPr txBox="1"/>
          <p:nvPr/>
        </p:nvSpPr>
        <p:spPr>
          <a:xfrm>
            <a:off x="9259455" y="2077375"/>
            <a:ext cx="1529249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GROW AND SUSTAIN BRAND EQUITY</a:t>
            </a:r>
            <a:endParaRPr/>
          </a:p>
        </p:txBody>
      </p:sp>
      <p:sp>
        <p:nvSpPr>
          <p:cNvPr id="411" name="Google Shape;411;p14"/>
          <p:cNvSpPr txBox="1"/>
          <p:nvPr/>
        </p:nvSpPr>
        <p:spPr>
          <a:xfrm>
            <a:off x="3631298" y="4188467"/>
            <a:ext cx="2312302" cy="8940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elements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marketing activities and programs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Secondary associations</a:t>
            </a:r>
            <a:endParaRPr/>
          </a:p>
        </p:txBody>
      </p:sp>
      <p:sp>
        <p:nvSpPr>
          <p:cNvPr id="412" name="Google Shape;412;p14"/>
          <p:cNvSpPr txBox="1"/>
          <p:nvPr/>
        </p:nvSpPr>
        <p:spPr>
          <a:xfrm>
            <a:off x="6264135" y="4188467"/>
            <a:ext cx="2312302" cy="6631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value chain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tracking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equity management system</a:t>
            </a:r>
            <a:endParaRPr/>
          </a:p>
        </p:txBody>
      </p:sp>
      <p:sp>
        <p:nvSpPr>
          <p:cNvPr id="413" name="Google Shape;413;p14"/>
          <p:cNvSpPr txBox="1"/>
          <p:nvPr/>
        </p:nvSpPr>
        <p:spPr>
          <a:xfrm>
            <a:off x="8875791" y="4188467"/>
            <a:ext cx="2312302" cy="11220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Brand-product matrix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portfolios and hierarchies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reinforcement and revitalization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expansion</a:t>
            </a:r>
            <a:endParaRPr/>
          </a:p>
        </p:txBody>
      </p:sp>
      <p:sp>
        <p:nvSpPr>
          <p:cNvPr id="414" name="Google Shape;414;p14"/>
          <p:cNvSpPr/>
          <p:nvPr/>
        </p:nvSpPr>
        <p:spPr>
          <a:xfrm rot="-5400000">
            <a:off x="2021328" y="2197990"/>
            <a:ext cx="275523" cy="2602829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15" name="Google Shape;415;p14"/>
          <p:cNvSpPr/>
          <p:nvPr/>
        </p:nvSpPr>
        <p:spPr>
          <a:xfrm>
            <a:off x="1814098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01</a:t>
            </a:r>
            <a:endParaRPr/>
          </a:p>
        </p:txBody>
      </p:sp>
      <p:sp>
        <p:nvSpPr>
          <p:cNvPr id="416" name="Google Shape;416;p14"/>
          <p:cNvSpPr/>
          <p:nvPr/>
        </p:nvSpPr>
        <p:spPr>
          <a:xfrm>
            <a:off x="4425757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02</a:t>
            </a:r>
            <a:endParaRPr/>
          </a:p>
        </p:txBody>
      </p:sp>
      <p:sp>
        <p:nvSpPr>
          <p:cNvPr id="417" name="Google Shape;417;p14"/>
          <p:cNvSpPr/>
          <p:nvPr/>
        </p:nvSpPr>
        <p:spPr>
          <a:xfrm>
            <a:off x="7037415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03</a:t>
            </a:r>
            <a:endParaRPr/>
          </a:p>
        </p:txBody>
      </p:sp>
      <p:sp>
        <p:nvSpPr>
          <p:cNvPr id="418" name="Google Shape;418;p14"/>
          <p:cNvSpPr/>
          <p:nvPr/>
        </p:nvSpPr>
        <p:spPr>
          <a:xfrm>
            <a:off x="9649073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04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5"/>
          <p:cNvSpPr/>
          <p:nvPr/>
        </p:nvSpPr>
        <p:spPr>
          <a:xfrm>
            <a:off x="3478163" y="1761039"/>
            <a:ext cx="2602830" cy="4334493"/>
          </a:xfrm>
          <a:prstGeom prst="roundRect">
            <a:avLst>
              <a:gd fmla="val 0" name="adj"/>
            </a:avLst>
          </a:prstGeom>
          <a:solidFill>
            <a:schemeClr val="accen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24" name="Google Shape;424;p15"/>
          <p:cNvSpPr/>
          <p:nvPr/>
        </p:nvSpPr>
        <p:spPr>
          <a:xfrm rot="-5400000">
            <a:off x="-3742" y="2622458"/>
            <a:ext cx="4334494" cy="2611660"/>
          </a:xfrm>
          <a:prstGeom prst="round2SameRect">
            <a:avLst>
              <a:gd fmla="val 6881" name="adj1"/>
              <a:gd fmla="val 0" name="adj2"/>
            </a:avLst>
          </a:prstGeom>
          <a:solidFill>
            <a:schemeClr val="l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25" name="Google Shape;425;p15"/>
          <p:cNvSpPr/>
          <p:nvPr/>
        </p:nvSpPr>
        <p:spPr>
          <a:xfrm>
            <a:off x="6089822" y="1761039"/>
            <a:ext cx="2611656" cy="4334493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26" name="Google Shape;426;p15"/>
          <p:cNvSpPr/>
          <p:nvPr/>
        </p:nvSpPr>
        <p:spPr>
          <a:xfrm rot="5400000">
            <a:off x="7856834" y="2618043"/>
            <a:ext cx="4334492" cy="2620489"/>
          </a:xfrm>
          <a:prstGeom prst="round2SameRect">
            <a:avLst>
              <a:gd fmla="val 7236" name="adj1"/>
              <a:gd fmla="val 0" name="adj2"/>
            </a:avLst>
          </a:prstGeom>
          <a:solidFill>
            <a:schemeClr val="l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27" name="Google Shape;427;p15"/>
          <p:cNvSpPr/>
          <p:nvPr/>
        </p:nvSpPr>
        <p:spPr>
          <a:xfrm rot="-5400000">
            <a:off x="5958239" y="-1738996"/>
            <a:ext cx="275523" cy="10476651"/>
          </a:xfrm>
          <a:prstGeom prst="roundRect">
            <a:avLst>
              <a:gd fmla="val 0" name="adj"/>
            </a:avLst>
          </a:prstGeom>
          <a:solidFill>
            <a:schemeClr val="lt1">
              <a:alpha val="2274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28" name="Google Shape;428;p15"/>
          <p:cNvSpPr txBox="1"/>
          <p:nvPr/>
        </p:nvSpPr>
        <p:spPr>
          <a:xfrm>
            <a:off x="2580266" y="734004"/>
            <a:ext cx="7019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STRATEGIC BRAND MANAGEMENT PROCESS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29" name="Google Shape;429;p15"/>
          <p:cNvSpPr txBox="1"/>
          <p:nvPr/>
        </p:nvSpPr>
        <p:spPr>
          <a:xfrm>
            <a:off x="1159933" y="2077375"/>
            <a:ext cx="1955406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IDENTIFY AND ESTABLISH BRAND POSITIONING AND VALUES</a:t>
            </a:r>
            <a:endParaRPr/>
          </a:p>
        </p:txBody>
      </p:sp>
      <p:sp>
        <p:nvSpPr>
          <p:cNvPr id="430" name="Google Shape;430;p15"/>
          <p:cNvSpPr txBox="1"/>
          <p:nvPr/>
        </p:nvSpPr>
        <p:spPr>
          <a:xfrm>
            <a:off x="1019636" y="4188467"/>
            <a:ext cx="2312302" cy="13556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(Pre-launch) brand audit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Competitive frame of reference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Points-of-parity and points-of-difference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mantra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Internal brand support</a:t>
            </a:r>
            <a:endParaRPr/>
          </a:p>
        </p:txBody>
      </p:sp>
      <p:sp>
        <p:nvSpPr>
          <p:cNvPr id="431" name="Google Shape;431;p15"/>
          <p:cNvSpPr txBox="1"/>
          <p:nvPr/>
        </p:nvSpPr>
        <p:spPr>
          <a:xfrm>
            <a:off x="3698626" y="2077375"/>
            <a:ext cx="2161907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PLAN AND IMPLEMENT</a:t>
            </a:r>
            <a:b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MARKETING PROGRAMS</a:t>
            </a:r>
            <a:endParaRPr/>
          </a:p>
        </p:txBody>
      </p:sp>
      <p:sp>
        <p:nvSpPr>
          <p:cNvPr id="432" name="Google Shape;432;p15"/>
          <p:cNvSpPr txBox="1"/>
          <p:nvPr/>
        </p:nvSpPr>
        <p:spPr>
          <a:xfrm>
            <a:off x="6471285" y="2077375"/>
            <a:ext cx="1848730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MEASURE AND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INTERPRET BRAND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PERFORMANCE</a:t>
            </a:r>
            <a:endParaRPr/>
          </a:p>
        </p:txBody>
      </p:sp>
      <p:sp>
        <p:nvSpPr>
          <p:cNvPr id="433" name="Google Shape;433;p15"/>
          <p:cNvSpPr txBox="1"/>
          <p:nvPr/>
        </p:nvSpPr>
        <p:spPr>
          <a:xfrm>
            <a:off x="9259455" y="2077375"/>
            <a:ext cx="1529249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GROW AND SUSTAIN BRAND EQUITY</a:t>
            </a:r>
            <a:endParaRPr/>
          </a:p>
        </p:txBody>
      </p:sp>
      <p:sp>
        <p:nvSpPr>
          <p:cNvPr id="434" name="Google Shape;434;p15"/>
          <p:cNvSpPr txBox="1"/>
          <p:nvPr/>
        </p:nvSpPr>
        <p:spPr>
          <a:xfrm>
            <a:off x="3631298" y="4188467"/>
            <a:ext cx="2312302" cy="8940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elements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marketing activities and programs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Secondary associations</a:t>
            </a:r>
            <a:endParaRPr/>
          </a:p>
        </p:txBody>
      </p:sp>
      <p:sp>
        <p:nvSpPr>
          <p:cNvPr id="435" name="Google Shape;435;p15"/>
          <p:cNvSpPr txBox="1"/>
          <p:nvPr/>
        </p:nvSpPr>
        <p:spPr>
          <a:xfrm>
            <a:off x="6264135" y="4188467"/>
            <a:ext cx="2312302" cy="6631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value chain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tracking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equity management system</a:t>
            </a:r>
            <a:endParaRPr/>
          </a:p>
        </p:txBody>
      </p:sp>
      <p:sp>
        <p:nvSpPr>
          <p:cNvPr id="436" name="Google Shape;436;p15"/>
          <p:cNvSpPr txBox="1"/>
          <p:nvPr/>
        </p:nvSpPr>
        <p:spPr>
          <a:xfrm>
            <a:off x="8875791" y="4188467"/>
            <a:ext cx="2312302" cy="11220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Brand-product matrix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portfolios and hierarchies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reinforcement and revitalization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expansion</a:t>
            </a:r>
            <a:endParaRPr/>
          </a:p>
        </p:txBody>
      </p:sp>
      <p:sp>
        <p:nvSpPr>
          <p:cNvPr id="437" name="Google Shape;437;p15"/>
          <p:cNvSpPr/>
          <p:nvPr/>
        </p:nvSpPr>
        <p:spPr>
          <a:xfrm rot="-5400000">
            <a:off x="3331572" y="887745"/>
            <a:ext cx="275523" cy="5223318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38" name="Google Shape;438;p15"/>
          <p:cNvSpPr/>
          <p:nvPr/>
        </p:nvSpPr>
        <p:spPr>
          <a:xfrm>
            <a:off x="1814098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01</a:t>
            </a:r>
            <a:endParaRPr/>
          </a:p>
        </p:txBody>
      </p:sp>
      <p:sp>
        <p:nvSpPr>
          <p:cNvPr id="439" name="Google Shape;439;p15"/>
          <p:cNvSpPr/>
          <p:nvPr/>
        </p:nvSpPr>
        <p:spPr>
          <a:xfrm>
            <a:off x="4425757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02</a:t>
            </a:r>
            <a:endParaRPr/>
          </a:p>
        </p:txBody>
      </p:sp>
      <p:sp>
        <p:nvSpPr>
          <p:cNvPr id="440" name="Google Shape;440;p15"/>
          <p:cNvSpPr/>
          <p:nvPr/>
        </p:nvSpPr>
        <p:spPr>
          <a:xfrm>
            <a:off x="7037415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03</a:t>
            </a:r>
            <a:endParaRPr/>
          </a:p>
        </p:txBody>
      </p:sp>
      <p:sp>
        <p:nvSpPr>
          <p:cNvPr id="441" name="Google Shape;441;p15"/>
          <p:cNvSpPr/>
          <p:nvPr/>
        </p:nvSpPr>
        <p:spPr>
          <a:xfrm>
            <a:off x="9649073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04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6"/>
          <p:cNvSpPr/>
          <p:nvPr/>
        </p:nvSpPr>
        <p:spPr>
          <a:xfrm>
            <a:off x="6089822" y="1761039"/>
            <a:ext cx="2611656" cy="4334493"/>
          </a:xfrm>
          <a:prstGeom prst="roundRect">
            <a:avLst>
              <a:gd fmla="val 0" name="adj"/>
            </a:avLst>
          </a:prstGeom>
          <a:solidFill>
            <a:schemeClr val="accent3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47" name="Google Shape;447;p16"/>
          <p:cNvSpPr/>
          <p:nvPr/>
        </p:nvSpPr>
        <p:spPr>
          <a:xfrm rot="-5400000">
            <a:off x="-3742" y="2622458"/>
            <a:ext cx="4334494" cy="2611660"/>
          </a:xfrm>
          <a:prstGeom prst="round2SameRect">
            <a:avLst>
              <a:gd fmla="val 6881" name="adj1"/>
              <a:gd fmla="val 0" name="adj2"/>
            </a:avLst>
          </a:prstGeom>
          <a:solidFill>
            <a:schemeClr val="l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48" name="Google Shape;448;p16"/>
          <p:cNvSpPr/>
          <p:nvPr/>
        </p:nvSpPr>
        <p:spPr>
          <a:xfrm>
            <a:off x="3478163" y="1761039"/>
            <a:ext cx="2602830" cy="4334493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49" name="Google Shape;449;p16"/>
          <p:cNvSpPr/>
          <p:nvPr/>
        </p:nvSpPr>
        <p:spPr>
          <a:xfrm rot="5400000">
            <a:off x="7856834" y="2618043"/>
            <a:ext cx="4334492" cy="2620489"/>
          </a:xfrm>
          <a:prstGeom prst="round2SameRect">
            <a:avLst>
              <a:gd fmla="val 7236" name="adj1"/>
              <a:gd fmla="val 0" name="adj2"/>
            </a:avLst>
          </a:prstGeom>
          <a:solidFill>
            <a:schemeClr val="lt2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50" name="Google Shape;450;p16"/>
          <p:cNvSpPr/>
          <p:nvPr/>
        </p:nvSpPr>
        <p:spPr>
          <a:xfrm rot="-5400000">
            <a:off x="5958239" y="-1738996"/>
            <a:ext cx="275523" cy="10476651"/>
          </a:xfrm>
          <a:prstGeom prst="roundRect">
            <a:avLst>
              <a:gd fmla="val 0" name="adj"/>
            </a:avLst>
          </a:prstGeom>
          <a:solidFill>
            <a:schemeClr val="lt1">
              <a:alpha val="2274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51" name="Google Shape;451;p16"/>
          <p:cNvSpPr txBox="1"/>
          <p:nvPr/>
        </p:nvSpPr>
        <p:spPr>
          <a:xfrm>
            <a:off x="2580266" y="734004"/>
            <a:ext cx="7019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STRATEGIC BRAND MANAGEMENT PROCESS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52" name="Google Shape;452;p16"/>
          <p:cNvSpPr txBox="1"/>
          <p:nvPr/>
        </p:nvSpPr>
        <p:spPr>
          <a:xfrm>
            <a:off x="1109650" y="2077375"/>
            <a:ext cx="2095703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IDENTIFY AND ESTABLISH BRAND POSITIONING 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AND VALUES</a:t>
            </a:r>
            <a:endParaRPr/>
          </a:p>
        </p:txBody>
      </p:sp>
      <p:sp>
        <p:nvSpPr>
          <p:cNvPr id="453" name="Google Shape;453;p16"/>
          <p:cNvSpPr txBox="1"/>
          <p:nvPr/>
        </p:nvSpPr>
        <p:spPr>
          <a:xfrm>
            <a:off x="1019636" y="4188467"/>
            <a:ext cx="2312302" cy="13556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(Pre-launch) brand audit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Competitive frame of reference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Points-of-parity and points-of-difference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mantra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Internal brand support</a:t>
            </a:r>
            <a:endParaRPr/>
          </a:p>
        </p:txBody>
      </p:sp>
      <p:sp>
        <p:nvSpPr>
          <p:cNvPr id="454" name="Google Shape;454;p16"/>
          <p:cNvSpPr txBox="1"/>
          <p:nvPr/>
        </p:nvSpPr>
        <p:spPr>
          <a:xfrm>
            <a:off x="3698626" y="2077375"/>
            <a:ext cx="2161907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PLAN AND IMPLEMENT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MARKETING PROGRAMS</a:t>
            </a:r>
            <a:endParaRPr/>
          </a:p>
        </p:txBody>
      </p:sp>
      <p:sp>
        <p:nvSpPr>
          <p:cNvPr id="455" name="Google Shape;455;p16"/>
          <p:cNvSpPr txBox="1"/>
          <p:nvPr/>
        </p:nvSpPr>
        <p:spPr>
          <a:xfrm>
            <a:off x="6471285" y="2077375"/>
            <a:ext cx="1848730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MEASURE AND</a:t>
            </a:r>
            <a:b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INTERPRET BRAND</a:t>
            </a:r>
            <a:b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PERFORMANCE</a:t>
            </a:r>
            <a:endParaRPr/>
          </a:p>
        </p:txBody>
      </p:sp>
      <p:sp>
        <p:nvSpPr>
          <p:cNvPr id="456" name="Google Shape;456;p16"/>
          <p:cNvSpPr txBox="1"/>
          <p:nvPr/>
        </p:nvSpPr>
        <p:spPr>
          <a:xfrm>
            <a:off x="9259455" y="2077375"/>
            <a:ext cx="1529249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GROW AND SUSTAIN BRAND EQUITY</a:t>
            </a:r>
            <a:endParaRPr/>
          </a:p>
        </p:txBody>
      </p:sp>
      <p:sp>
        <p:nvSpPr>
          <p:cNvPr id="457" name="Google Shape;457;p16"/>
          <p:cNvSpPr txBox="1"/>
          <p:nvPr/>
        </p:nvSpPr>
        <p:spPr>
          <a:xfrm>
            <a:off x="3631298" y="4188467"/>
            <a:ext cx="2312302" cy="8940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elements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marketing activities and programs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Secondary associations</a:t>
            </a:r>
            <a:endParaRPr/>
          </a:p>
        </p:txBody>
      </p:sp>
      <p:sp>
        <p:nvSpPr>
          <p:cNvPr id="458" name="Google Shape;458;p16"/>
          <p:cNvSpPr txBox="1"/>
          <p:nvPr/>
        </p:nvSpPr>
        <p:spPr>
          <a:xfrm>
            <a:off x="6264135" y="4188467"/>
            <a:ext cx="2312302" cy="6631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value chain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tracking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equity management system</a:t>
            </a:r>
            <a:endParaRPr/>
          </a:p>
        </p:txBody>
      </p:sp>
      <p:sp>
        <p:nvSpPr>
          <p:cNvPr id="459" name="Google Shape;459;p16"/>
          <p:cNvSpPr txBox="1"/>
          <p:nvPr/>
        </p:nvSpPr>
        <p:spPr>
          <a:xfrm>
            <a:off x="8875791" y="4188467"/>
            <a:ext cx="2312302" cy="11220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Brand-product matrix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portfolios and hierarchies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reinforcement and revitalization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expansion</a:t>
            </a:r>
            <a:endParaRPr/>
          </a:p>
        </p:txBody>
      </p:sp>
      <p:sp>
        <p:nvSpPr>
          <p:cNvPr id="460" name="Google Shape;460;p16"/>
          <p:cNvSpPr/>
          <p:nvPr/>
        </p:nvSpPr>
        <p:spPr>
          <a:xfrm rot="-5400000">
            <a:off x="4641815" y="-422498"/>
            <a:ext cx="275523" cy="7843803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61" name="Google Shape;461;p16"/>
          <p:cNvSpPr/>
          <p:nvPr/>
        </p:nvSpPr>
        <p:spPr>
          <a:xfrm>
            <a:off x="1814098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01</a:t>
            </a:r>
            <a:endParaRPr/>
          </a:p>
        </p:txBody>
      </p:sp>
      <p:sp>
        <p:nvSpPr>
          <p:cNvPr id="462" name="Google Shape;462;p16"/>
          <p:cNvSpPr/>
          <p:nvPr/>
        </p:nvSpPr>
        <p:spPr>
          <a:xfrm>
            <a:off x="4425757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02</a:t>
            </a:r>
            <a:endParaRPr/>
          </a:p>
        </p:txBody>
      </p:sp>
      <p:sp>
        <p:nvSpPr>
          <p:cNvPr id="463" name="Google Shape;463;p16"/>
          <p:cNvSpPr/>
          <p:nvPr/>
        </p:nvSpPr>
        <p:spPr>
          <a:xfrm>
            <a:off x="7037415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03</a:t>
            </a:r>
            <a:endParaRPr/>
          </a:p>
        </p:txBody>
      </p:sp>
      <p:sp>
        <p:nvSpPr>
          <p:cNvPr id="464" name="Google Shape;464;p16"/>
          <p:cNvSpPr/>
          <p:nvPr/>
        </p:nvSpPr>
        <p:spPr>
          <a:xfrm>
            <a:off x="9649073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04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17"/>
          <p:cNvSpPr/>
          <p:nvPr/>
        </p:nvSpPr>
        <p:spPr>
          <a:xfrm rot="5400000">
            <a:off x="7856834" y="2618043"/>
            <a:ext cx="4334492" cy="2620489"/>
          </a:xfrm>
          <a:prstGeom prst="round2SameRect">
            <a:avLst>
              <a:gd fmla="val 7236" name="adj1"/>
              <a:gd fmla="val 0" name="adj2"/>
            </a:avLst>
          </a:prstGeom>
          <a:solidFill>
            <a:schemeClr val="accent4"/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70" name="Google Shape;470;p17"/>
          <p:cNvSpPr/>
          <p:nvPr/>
        </p:nvSpPr>
        <p:spPr>
          <a:xfrm rot="-5400000">
            <a:off x="-3742" y="2622458"/>
            <a:ext cx="4334494" cy="2611660"/>
          </a:xfrm>
          <a:prstGeom prst="round2SameRect">
            <a:avLst>
              <a:gd fmla="val 6881" name="adj1"/>
              <a:gd fmla="val 0" name="adj2"/>
            </a:avLst>
          </a:prstGeom>
          <a:solidFill>
            <a:schemeClr val="lt2">
              <a:alpha val="17647"/>
            </a:schemeClr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71" name="Google Shape;471;p17"/>
          <p:cNvSpPr/>
          <p:nvPr/>
        </p:nvSpPr>
        <p:spPr>
          <a:xfrm>
            <a:off x="3478163" y="1761039"/>
            <a:ext cx="2602830" cy="4334493"/>
          </a:xfrm>
          <a:prstGeom prst="roundRect">
            <a:avLst>
              <a:gd fmla="val 0" name="adj"/>
            </a:avLst>
          </a:prstGeom>
          <a:solidFill>
            <a:schemeClr val="lt2">
              <a:alpha val="17647"/>
            </a:schemeClr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72" name="Google Shape;472;p17"/>
          <p:cNvSpPr/>
          <p:nvPr/>
        </p:nvSpPr>
        <p:spPr>
          <a:xfrm>
            <a:off x="6089822" y="1761039"/>
            <a:ext cx="2611656" cy="4334493"/>
          </a:xfrm>
          <a:prstGeom prst="roundRect">
            <a:avLst>
              <a:gd fmla="val 0" name="adj"/>
            </a:avLst>
          </a:prstGeom>
          <a:solidFill>
            <a:schemeClr val="lt2">
              <a:alpha val="17647"/>
            </a:schemeClr>
          </a:solidFill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73" name="Google Shape;473;p17"/>
          <p:cNvSpPr/>
          <p:nvPr/>
        </p:nvSpPr>
        <p:spPr>
          <a:xfrm rot="-5400000">
            <a:off x="5958239" y="-1738996"/>
            <a:ext cx="275523" cy="10476651"/>
          </a:xfrm>
          <a:prstGeom prst="roundRect">
            <a:avLst>
              <a:gd fmla="val 0" name="adj"/>
            </a:avLst>
          </a:prstGeom>
          <a:solidFill>
            <a:schemeClr val="lt1">
              <a:alpha val="2274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74" name="Google Shape;474;p17"/>
          <p:cNvSpPr txBox="1"/>
          <p:nvPr/>
        </p:nvSpPr>
        <p:spPr>
          <a:xfrm>
            <a:off x="2580266" y="734004"/>
            <a:ext cx="7019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STRATEGIC BRAND MANAGEMENT PROCESS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75" name="Google Shape;475;p17"/>
          <p:cNvSpPr txBox="1"/>
          <p:nvPr/>
        </p:nvSpPr>
        <p:spPr>
          <a:xfrm>
            <a:off x="1185802" y="2077375"/>
            <a:ext cx="1955406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IDENTIFY AND ESTABLISH BRAND POSITIONING AND VALUES</a:t>
            </a:r>
            <a:endParaRPr/>
          </a:p>
        </p:txBody>
      </p:sp>
      <p:sp>
        <p:nvSpPr>
          <p:cNvPr id="476" name="Google Shape;476;p17"/>
          <p:cNvSpPr txBox="1"/>
          <p:nvPr/>
        </p:nvSpPr>
        <p:spPr>
          <a:xfrm>
            <a:off x="1019636" y="4188467"/>
            <a:ext cx="2176180" cy="13556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(Pre-launch) brand audit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Competitive frame of reference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Points-of-parity and points-of-difference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mantra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Internal brand support</a:t>
            </a:r>
            <a:endParaRPr/>
          </a:p>
        </p:txBody>
      </p:sp>
      <p:sp>
        <p:nvSpPr>
          <p:cNvPr id="477" name="Google Shape;477;p17"/>
          <p:cNvSpPr txBox="1"/>
          <p:nvPr/>
        </p:nvSpPr>
        <p:spPr>
          <a:xfrm>
            <a:off x="3698626" y="2077375"/>
            <a:ext cx="2161907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PLAN AND IMPLEMENT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MARKETING PROGRAMS</a:t>
            </a:r>
            <a:endParaRPr/>
          </a:p>
        </p:txBody>
      </p:sp>
      <p:sp>
        <p:nvSpPr>
          <p:cNvPr id="478" name="Google Shape;478;p17"/>
          <p:cNvSpPr txBox="1"/>
          <p:nvPr/>
        </p:nvSpPr>
        <p:spPr>
          <a:xfrm>
            <a:off x="6471285" y="2077375"/>
            <a:ext cx="1848730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MEASURE AND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INTERPRET BRAND</a:t>
            </a:r>
            <a:b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</a:br>
            <a:r>
              <a:rPr b="1"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PERFORMANCE</a:t>
            </a:r>
            <a:endParaRPr/>
          </a:p>
        </p:txBody>
      </p:sp>
      <p:sp>
        <p:nvSpPr>
          <p:cNvPr id="479" name="Google Shape;479;p17"/>
          <p:cNvSpPr txBox="1"/>
          <p:nvPr/>
        </p:nvSpPr>
        <p:spPr>
          <a:xfrm>
            <a:off x="9259455" y="2077375"/>
            <a:ext cx="1529249" cy="839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GROW AND SUSTAIN BRAND EQUITY</a:t>
            </a:r>
            <a:endParaRPr/>
          </a:p>
        </p:txBody>
      </p:sp>
      <p:sp>
        <p:nvSpPr>
          <p:cNvPr id="480" name="Google Shape;480;p17"/>
          <p:cNvSpPr txBox="1"/>
          <p:nvPr/>
        </p:nvSpPr>
        <p:spPr>
          <a:xfrm>
            <a:off x="3631298" y="4188467"/>
            <a:ext cx="2312302" cy="8940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elements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marketing activities and programs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Secondary associations</a:t>
            </a:r>
            <a:endParaRPr/>
          </a:p>
        </p:txBody>
      </p:sp>
      <p:sp>
        <p:nvSpPr>
          <p:cNvPr id="481" name="Google Shape;481;p17"/>
          <p:cNvSpPr txBox="1"/>
          <p:nvPr/>
        </p:nvSpPr>
        <p:spPr>
          <a:xfrm>
            <a:off x="6264135" y="4188467"/>
            <a:ext cx="2312302" cy="6631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value chain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tracking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equity management system</a:t>
            </a:r>
            <a:endParaRPr/>
          </a:p>
        </p:txBody>
      </p:sp>
      <p:sp>
        <p:nvSpPr>
          <p:cNvPr id="482" name="Google Shape;482;p17"/>
          <p:cNvSpPr txBox="1"/>
          <p:nvPr/>
        </p:nvSpPr>
        <p:spPr>
          <a:xfrm>
            <a:off x="8875791" y="4188467"/>
            <a:ext cx="2312302" cy="11220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Brand-product matrix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portfolios and hierarchies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reinforcement and revitalization</a:t>
            </a:r>
            <a:endParaRPr/>
          </a:p>
          <a:p>
            <a:pPr indent="-171450" lvl="0" marL="17145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Char char="•"/>
            </a:pPr>
            <a:r>
              <a:rPr lang="en-US" sz="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expansion</a:t>
            </a:r>
            <a:endParaRPr/>
          </a:p>
        </p:txBody>
      </p:sp>
      <p:sp>
        <p:nvSpPr>
          <p:cNvPr id="483" name="Google Shape;483;p17"/>
          <p:cNvSpPr/>
          <p:nvPr/>
        </p:nvSpPr>
        <p:spPr>
          <a:xfrm rot="-5400000">
            <a:off x="5958238" y="-1738921"/>
            <a:ext cx="275523" cy="10476650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84" name="Google Shape;484;p17"/>
          <p:cNvSpPr/>
          <p:nvPr/>
        </p:nvSpPr>
        <p:spPr>
          <a:xfrm>
            <a:off x="1814098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01</a:t>
            </a:r>
            <a:endParaRPr/>
          </a:p>
        </p:txBody>
      </p:sp>
      <p:sp>
        <p:nvSpPr>
          <p:cNvPr id="485" name="Google Shape;485;p17"/>
          <p:cNvSpPr/>
          <p:nvPr/>
        </p:nvSpPr>
        <p:spPr>
          <a:xfrm>
            <a:off x="4425757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02</a:t>
            </a:r>
            <a:endParaRPr/>
          </a:p>
        </p:txBody>
      </p:sp>
      <p:sp>
        <p:nvSpPr>
          <p:cNvPr id="486" name="Google Shape;486;p17"/>
          <p:cNvSpPr/>
          <p:nvPr/>
        </p:nvSpPr>
        <p:spPr>
          <a:xfrm>
            <a:off x="7037415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03</a:t>
            </a:r>
            <a:endParaRPr/>
          </a:p>
        </p:txBody>
      </p:sp>
      <p:sp>
        <p:nvSpPr>
          <p:cNvPr id="487" name="Google Shape;487;p17"/>
          <p:cNvSpPr/>
          <p:nvPr/>
        </p:nvSpPr>
        <p:spPr>
          <a:xfrm>
            <a:off x="9649073" y="3128343"/>
            <a:ext cx="720000" cy="720000"/>
          </a:xfrm>
          <a:prstGeom prst="roundRect">
            <a:avLst>
              <a:gd fmla="val 50000" name="adj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" dir="5400000" dist="38100">
              <a:srgbClr val="000000">
                <a:alpha val="1529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04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18"/>
          <p:cNvSpPr/>
          <p:nvPr/>
        </p:nvSpPr>
        <p:spPr>
          <a:xfrm>
            <a:off x="10796747" y="5445862"/>
            <a:ext cx="1140118" cy="1140118"/>
          </a:xfrm>
          <a:prstGeom prst="donut">
            <a:avLst>
              <a:gd fmla="val 14487" name="adj"/>
            </a:avLst>
          </a:prstGeom>
          <a:gradFill>
            <a:gsLst>
              <a:gs pos="0">
                <a:srgbClr val="EEEEEE">
                  <a:alpha val="20000"/>
                </a:srgbClr>
              </a:gs>
              <a:gs pos="2000">
                <a:srgbClr val="EEEEEE">
                  <a:alpha val="20000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493" name="Google Shape;493;p18"/>
          <p:cNvGrpSpPr/>
          <p:nvPr/>
        </p:nvGrpSpPr>
        <p:grpSpPr>
          <a:xfrm>
            <a:off x="8789332" y="-2019224"/>
            <a:ext cx="5628612" cy="5628612"/>
            <a:chOff x="577953" y="535259"/>
            <a:chExt cx="5628612" cy="5628612"/>
          </a:xfrm>
        </p:grpSpPr>
        <p:sp>
          <p:nvSpPr>
            <p:cNvPr id="494" name="Google Shape;494;p18"/>
            <p:cNvSpPr/>
            <p:nvPr/>
          </p:nvSpPr>
          <p:spPr>
            <a:xfrm>
              <a:off x="577953" y="535259"/>
              <a:ext cx="5628612" cy="5628612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823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495" name="Google Shape;495;p18"/>
            <p:cNvSpPr/>
            <p:nvPr/>
          </p:nvSpPr>
          <p:spPr>
            <a:xfrm>
              <a:off x="1458475" y="1148030"/>
              <a:ext cx="4352059" cy="4352059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823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496" name="Google Shape;496;p18"/>
            <p:cNvSpPr/>
            <p:nvPr/>
          </p:nvSpPr>
          <p:spPr>
            <a:xfrm>
              <a:off x="2079677" y="1677911"/>
              <a:ext cx="3111190" cy="3111190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823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497" name="Google Shape;497;p18"/>
            <p:cNvSpPr/>
            <p:nvPr/>
          </p:nvSpPr>
          <p:spPr>
            <a:xfrm>
              <a:off x="2489193" y="2120293"/>
              <a:ext cx="2098287" cy="2098287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823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498" name="Google Shape;498;p18"/>
          <p:cNvGrpSpPr/>
          <p:nvPr/>
        </p:nvGrpSpPr>
        <p:grpSpPr>
          <a:xfrm>
            <a:off x="-2225944" y="3261420"/>
            <a:ext cx="5628612" cy="5628612"/>
            <a:chOff x="577953" y="535259"/>
            <a:chExt cx="5628612" cy="5628612"/>
          </a:xfrm>
        </p:grpSpPr>
        <p:sp>
          <p:nvSpPr>
            <p:cNvPr id="499" name="Google Shape;499;p18"/>
            <p:cNvSpPr/>
            <p:nvPr/>
          </p:nvSpPr>
          <p:spPr>
            <a:xfrm>
              <a:off x="577953" y="535259"/>
              <a:ext cx="5628612" cy="5628612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2941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00" name="Google Shape;500;p18"/>
            <p:cNvSpPr/>
            <p:nvPr/>
          </p:nvSpPr>
          <p:spPr>
            <a:xfrm>
              <a:off x="1458475" y="1148030"/>
              <a:ext cx="4352059" cy="4352059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2941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01" name="Google Shape;501;p18"/>
            <p:cNvSpPr/>
            <p:nvPr/>
          </p:nvSpPr>
          <p:spPr>
            <a:xfrm>
              <a:off x="2079677" y="1677911"/>
              <a:ext cx="3111190" cy="3111190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2941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02" name="Google Shape;502;p18"/>
            <p:cNvSpPr/>
            <p:nvPr/>
          </p:nvSpPr>
          <p:spPr>
            <a:xfrm>
              <a:off x="2489193" y="2120293"/>
              <a:ext cx="2098287" cy="2098287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2941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503" name="Google Shape;503;p18"/>
          <p:cNvSpPr txBox="1"/>
          <p:nvPr/>
        </p:nvSpPr>
        <p:spPr>
          <a:xfrm>
            <a:off x="3042971" y="519733"/>
            <a:ext cx="6106057" cy="4674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POSITIONING EXAMPLE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504" name="Google Shape;504;p18"/>
          <p:cNvGrpSpPr/>
          <p:nvPr/>
        </p:nvGrpSpPr>
        <p:grpSpPr>
          <a:xfrm>
            <a:off x="825194" y="1529961"/>
            <a:ext cx="10541613" cy="4602675"/>
            <a:chOff x="120186" y="1252025"/>
            <a:chExt cx="11474914" cy="5118100"/>
          </a:xfrm>
        </p:grpSpPr>
        <p:sp>
          <p:nvSpPr>
            <p:cNvPr id="505" name="Google Shape;505;p18"/>
            <p:cNvSpPr/>
            <p:nvPr/>
          </p:nvSpPr>
          <p:spPr>
            <a:xfrm>
              <a:off x="120186" y="1252025"/>
              <a:ext cx="11474914" cy="5118100"/>
            </a:xfrm>
            <a:prstGeom prst="roundRect">
              <a:avLst>
                <a:gd fmla="val 4756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06" name="Google Shape;506;p18"/>
            <p:cNvSpPr/>
            <p:nvPr/>
          </p:nvSpPr>
          <p:spPr>
            <a:xfrm>
              <a:off x="596900" y="2587226"/>
              <a:ext cx="3145307" cy="661907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07" name="Google Shape;507;p18"/>
            <p:cNvSpPr/>
            <p:nvPr/>
          </p:nvSpPr>
          <p:spPr>
            <a:xfrm>
              <a:off x="596900" y="1692178"/>
              <a:ext cx="3145308" cy="661907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08" name="Google Shape;508;p18"/>
            <p:cNvSpPr/>
            <p:nvPr/>
          </p:nvSpPr>
          <p:spPr>
            <a:xfrm>
              <a:off x="596900" y="3480122"/>
              <a:ext cx="3145307" cy="661907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09" name="Google Shape;509;p18"/>
            <p:cNvSpPr/>
            <p:nvPr/>
          </p:nvSpPr>
          <p:spPr>
            <a:xfrm>
              <a:off x="596900" y="4373018"/>
              <a:ext cx="3145307" cy="661907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10" name="Google Shape;510;p18"/>
            <p:cNvSpPr/>
            <p:nvPr/>
          </p:nvSpPr>
          <p:spPr>
            <a:xfrm>
              <a:off x="596900" y="5265914"/>
              <a:ext cx="3145308" cy="661907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511" name="Google Shape;511;p18"/>
            <p:cNvCxnSpPr/>
            <p:nvPr/>
          </p:nvCxnSpPr>
          <p:spPr>
            <a:xfrm>
              <a:off x="1043648" y="2457574"/>
              <a:ext cx="10104704" cy="0"/>
            </a:xfrm>
            <a:prstGeom prst="straightConnector1">
              <a:avLst/>
            </a:prstGeom>
            <a:noFill/>
            <a:ln cap="rnd" cmpd="sng" w="19050">
              <a:solidFill>
                <a:srgbClr val="525664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512" name="Google Shape;512;p18"/>
            <p:cNvCxnSpPr/>
            <p:nvPr/>
          </p:nvCxnSpPr>
          <p:spPr>
            <a:xfrm>
              <a:off x="1043648" y="3359274"/>
              <a:ext cx="10104704" cy="0"/>
            </a:xfrm>
            <a:prstGeom prst="straightConnector1">
              <a:avLst/>
            </a:prstGeom>
            <a:noFill/>
            <a:ln cap="rnd" cmpd="sng" w="19050">
              <a:solidFill>
                <a:srgbClr val="525664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513" name="Google Shape;513;p18"/>
            <p:cNvCxnSpPr/>
            <p:nvPr/>
          </p:nvCxnSpPr>
          <p:spPr>
            <a:xfrm>
              <a:off x="1043648" y="4248274"/>
              <a:ext cx="10104704" cy="0"/>
            </a:xfrm>
            <a:prstGeom prst="straightConnector1">
              <a:avLst/>
            </a:prstGeom>
            <a:noFill/>
            <a:ln cap="rnd" cmpd="sng" w="19050">
              <a:solidFill>
                <a:srgbClr val="525664"/>
              </a:solidFill>
              <a:prstDash val="dash"/>
              <a:round/>
              <a:headEnd len="sm" w="sm" type="none"/>
              <a:tailEnd len="sm" w="sm" type="none"/>
            </a:ln>
          </p:spPr>
        </p:cxnSp>
        <p:cxnSp>
          <p:nvCxnSpPr>
            <p:cNvPr id="514" name="Google Shape;514;p18"/>
            <p:cNvCxnSpPr/>
            <p:nvPr/>
          </p:nvCxnSpPr>
          <p:spPr>
            <a:xfrm>
              <a:off x="1043648" y="5149974"/>
              <a:ext cx="10104704" cy="0"/>
            </a:xfrm>
            <a:prstGeom prst="straightConnector1">
              <a:avLst/>
            </a:prstGeom>
            <a:noFill/>
            <a:ln cap="rnd" cmpd="sng" w="19050">
              <a:solidFill>
                <a:srgbClr val="525664"/>
              </a:solidFill>
              <a:prstDash val="dash"/>
              <a:round/>
              <a:headEnd len="sm" w="sm" type="none"/>
              <a:tailEnd len="sm" w="sm" type="none"/>
            </a:ln>
          </p:spPr>
        </p:cxnSp>
        <p:sp>
          <p:nvSpPr>
            <p:cNvPr id="515" name="Google Shape;515;p18"/>
            <p:cNvSpPr txBox="1"/>
            <p:nvPr/>
          </p:nvSpPr>
          <p:spPr>
            <a:xfrm flipH="1">
              <a:off x="1648598" y="1911902"/>
              <a:ext cx="1041910" cy="222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accent1"/>
                  </a:solidFill>
                  <a:latin typeface="Poppins"/>
                  <a:ea typeface="Poppins"/>
                  <a:cs typeface="Poppins"/>
                  <a:sym typeface="Poppins"/>
                </a:rPr>
                <a:t>TARGET</a:t>
              </a:r>
              <a:endParaRPr b="1" sz="13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16" name="Google Shape;516;p18"/>
            <p:cNvSpPr txBox="1"/>
            <p:nvPr/>
          </p:nvSpPr>
          <p:spPr>
            <a:xfrm flipH="1">
              <a:off x="1284987" y="2806950"/>
              <a:ext cx="1769132" cy="222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accent2"/>
                  </a:solidFill>
                  <a:latin typeface="Poppins"/>
                  <a:ea typeface="Poppins"/>
                  <a:cs typeface="Poppins"/>
                  <a:sym typeface="Poppins"/>
                </a:rPr>
                <a:t>UNMET NEED</a:t>
              </a:r>
              <a:endParaRPr b="1" sz="1300">
                <a:solidFill>
                  <a:schemeClr val="accent2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17" name="Google Shape;517;p18"/>
            <p:cNvSpPr txBox="1"/>
            <p:nvPr/>
          </p:nvSpPr>
          <p:spPr>
            <a:xfrm flipH="1">
              <a:off x="994098" y="3699846"/>
              <a:ext cx="2350911" cy="222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accent3"/>
                  </a:solidFill>
                  <a:latin typeface="Poppins"/>
                  <a:ea typeface="Poppins"/>
                  <a:cs typeface="Poppins"/>
                  <a:sym typeface="Poppins"/>
                </a:rPr>
                <a:t>COMPETITIVE SET</a:t>
              </a:r>
              <a:endParaRPr b="1" sz="1300">
                <a:solidFill>
                  <a:schemeClr val="accent3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18" name="Google Shape;518;p18"/>
            <p:cNvSpPr txBox="1"/>
            <p:nvPr/>
          </p:nvSpPr>
          <p:spPr>
            <a:xfrm flipH="1">
              <a:off x="1165986" y="4592742"/>
              <a:ext cx="2007134" cy="222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accent1"/>
                  </a:solidFill>
                  <a:latin typeface="Poppins"/>
                  <a:ea typeface="Poppins"/>
                  <a:cs typeface="Poppins"/>
                  <a:sym typeface="Poppins"/>
                </a:rPr>
                <a:t>UNIQUE POINT</a:t>
              </a:r>
              <a:endParaRPr b="1" sz="13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19" name="Google Shape;519;p18"/>
            <p:cNvSpPr txBox="1"/>
            <p:nvPr/>
          </p:nvSpPr>
          <p:spPr>
            <a:xfrm flipH="1">
              <a:off x="793120" y="5485638"/>
              <a:ext cx="2752867" cy="222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accent2"/>
                  </a:solidFill>
                  <a:latin typeface="Poppins"/>
                  <a:ea typeface="Poppins"/>
                  <a:cs typeface="Poppins"/>
                  <a:sym typeface="Poppins"/>
                </a:rPr>
                <a:t>REASON TO BELIEVE</a:t>
              </a:r>
              <a:endParaRPr b="1" sz="1300">
                <a:solidFill>
                  <a:schemeClr val="accent2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20" name="Google Shape;520;p18"/>
            <p:cNvSpPr txBox="1"/>
            <p:nvPr/>
          </p:nvSpPr>
          <p:spPr>
            <a:xfrm>
              <a:off x="4254325" y="1928153"/>
              <a:ext cx="5232571" cy="2053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Retail investors with little to no investing experience</a:t>
              </a:r>
              <a:endParaRPr/>
            </a:p>
          </p:txBody>
        </p:sp>
        <p:sp>
          <p:nvSpPr>
            <p:cNvPr id="521" name="Google Shape;521;p18"/>
            <p:cNvSpPr txBox="1"/>
            <p:nvPr/>
          </p:nvSpPr>
          <p:spPr>
            <a:xfrm>
              <a:off x="4254325" y="2720529"/>
              <a:ext cx="5742997" cy="410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A reliable and easy-to-understand platform that allows retail investors to achieve financial gains</a:t>
              </a:r>
              <a:endParaRPr/>
            </a:p>
          </p:txBody>
        </p:sp>
        <p:sp>
          <p:nvSpPr>
            <p:cNvPr id="522" name="Google Shape;522;p18"/>
            <p:cNvSpPr txBox="1"/>
            <p:nvPr/>
          </p:nvSpPr>
          <p:spPr>
            <a:xfrm>
              <a:off x="4254325" y="3716097"/>
              <a:ext cx="5232571" cy="2053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Traditional financial services agencies and brokers</a:t>
              </a:r>
              <a:endParaRPr/>
            </a:p>
          </p:txBody>
        </p:sp>
        <p:sp>
          <p:nvSpPr>
            <p:cNvPr id="523" name="Google Shape;523;p18"/>
            <p:cNvSpPr txBox="1"/>
            <p:nvPr/>
          </p:nvSpPr>
          <p:spPr>
            <a:xfrm>
              <a:off x="4254325" y="4608993"/>
              <a:ext cx="5232571" cy="2053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Ease of use and low barrier of entry</a:t>
              </a:r>
              <a:endParaRPr/>
            </a:p>
          </p:txBody>
        </p:sp>
        <p:sp>
          <p:nvSpPr>
            <p:cNvPr id="524" name="Google Shape;524;p18"/>
            <p:cNvSpPr txBox="1"/>
            <p:nvPr/>
          </p:nvSpPr>
          <p:spPr>
            <a:xfrm>
              <a:off x="4254325" y="5501889"/>
              <a:ext cx="5232571" cy="2053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Transparent UI, language, context, and guidance</a:t>
              </a:r>
              <a:endParaRPr/>
            </a:p>
          </p:txBody>
        </p:sp>
      </p:grpSp>
      <p:sp>
        <p:nvSpPr>
          <p:cNvPr id="525" name="Google Shape;525;p18"/>
          <p:cNvSpPr/>
          <p:nvPr/>
        </p:nvSpPr>
        <p:spPr>
          <a:xfrm>
            <a:off x="11129975" y="-337779"/>
            <a:ext cx="1715025" cy="1715025"/>
          </a:xfrm>
          <a:prstGeom prst="donut">
            <a:avLst>
              <a:gd fmla="val 12914" name="adj"/>
            </a:avLst>
          </a:prstGeom>
          <a:gradFill>
            <a:gsLst>
              <a:gs pos="0">
                <a:srgbClr val="EEEEEE">
                  <a:alpha val="20000"/>
                </a:srgbClr>
              </a:gs>
              <a:gs pos="2000">
                <a:srgbClr val="EEEEEE">
                  <a:alpha val="20000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9"/>
          <p:cNvSpPr txBox="1"/>
          <p:nvPr/>
        </p:nvSpPr>
        <p:spPr>
          <a:xfrm>
            <a:off x="2586444" y="453228"/>
            <a:ext cx="7019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BRAND POSITIONING CANVAS</a:t>
            </a:r>
            <a:endParaRPr b="1" sz="24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31" name="Google Shape;531;p19"/>
          <p:cNvSpPr txBox="1"/>
          <p:nvPr/>
        </p:nvSpPr>
        <p:spPr>
          <a:xfrm>
            <a:off x="1713449" y="3109150"/>
            <a:ext cx="1854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TARGET AUDIENCE</a:t>
            </a:r>
            <a:endParaRPr/>
          </a:p>
        </p:txBody>
      </p:sp>
      <p:sp>
        <p:nvSpPr>
          <p:cNvPr id="532" name="Google Shape;532;p19"/>
          <p:cNvSpPr txBox="1"/>
          <p:nvPr/>
        </p:nvSpPr>
        <p:spPr>
          <a:xfrm>
            <a:off x="1673743" y="3500811"/>
            <a:ext cx="2097498" cy="75982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Who can you help? Identify 3 to 4 user personas you envision turning to you for solutions. </a:t>
            </a:r>
            <a:endParaRPr/>
          </a:p>
        </p:txBody>
      </p:sp>
      <p:sp>
        <p:nvSpPr>
          <p:cNvPr id="533" name="Google Shape;533;p19"/>
          <p:cNvSpPr txBox="1"/>
          <p:nvPr/>
        </p:nvSpPr>
        <p:spPr>
          <a:xfrm>
            <a:off x="5591848" y="3109150"/>
            <a:ext cx="11901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accent2"/>
                </a:solidFill>
                <a:latin typeface="Poppins"/>
                <a:ea typeface="Poppins"/>
                <a:cs typeface="Poppins"/>
                <a:sym typeface="Poppins"/>
              </a:rPr>
              <a:t>SOLUTIONS</a:t>
            </a:r>
            <a:endParaRPr/>
          </a:p>
        </p:txBody>
      </p:sp>
      <p:sp>
        <p:nvSpPr>
          <p:cNvPr id="534" name="Google Shape;534;p19"/>
          <p:cNvSpPr txBox="1"/>
          <p:nvPr/>
        </p:nvSpPr>
        <p:spPr>
          <a:xfrm>
            <a:off x="4886123" y="3500805"/>
            <a:ext cx="2435842" cy="567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What is your solution to your consumers’ problems? Present the defining elements of your service</a:t>
            </a:r>
            <a:endParaRPr/>
          </a:p>
        </p:txBody>
      </p:sp>
      <p:sp>
        <p:nvSpPr>
          <p:cNvPr id="535" name="Google Shape;535;p19"/>
          <p:cNvSpPr txBox="1"/>
          <p:nvPr/>
        </p:nvSpPr>
        <p:spPr>
          <a:xfrm>
            <a:off x="8551801" y="3109150"/>
            <a:ext cx="2005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accent3"/>
                </a:solidFill>
                <a:latin typeface="Poppins"/>
                <a:ea typeface="Poppins"/>
                <a:cs typeface="Poppins"/>
                <a:sym typeface="Poppins"/>
              </a:rPr>
              <a:t>UNFAIR ADVANTAGE</a:t>
            </a:r>
            <a:endParaRPr/>
          </a:p>
        </p:txBody>
      </p:sp>
      <p:sp>
        <p:nvSpPr>
          <p:cNvPr id="536" name="Google Shape;536;p19"/>
          <p:cNvSpPr txBox="1"/>
          <p:nvPr/>
        </p:nvSpPr>
        <p:spPr>
          <a:xfrm>
            <a:off x="8302570" y="3500805"/>
            <a:ext cx="2333878" cy="75982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How do you stand out from your competitors? Why should consumers have confidence in your service above others?</a:t>
            </a:r>
            <a:endParaRPr/>
          </a:p>
        </p:txBody>
      </p:sp>
      <p:sp>
        <p:nvSpPr>
          <p:cNvPr id="537" name="Google Shape;537;p19"/>
          <p:cNvSpPr txBox="1"/>
          <p:nvPr/>
        </p:nvSpPr>
        <p:spPr>
          <a:xfrm>
            <a:off x="2140649" y="4996475"/>
            <a:ext cx="1000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accent3"/>
                </a:solidFill>
                <a:latin typeface="Poppins"/>
                <a:ea typeface="Poppins"/>
                <a:cs typeface="Poppins"/>
                <a:sym typeface="Poppins"/>
              </a:rPr>
              <a:t>PROBLEM</a:t>
            </a:r>
            <a:endParaRPr/>
          </a:p>
        </p:txBody>
      </p:sp>
      <p:sp>
        <p:nvSpPr>
          <p:cNvPr id="538" name="Google Shape;538;p19"/>
          <p:cNvSpPr txBox="1"/>
          <p:nvPr/>
        </p:nvSpPr>
        <p:spPr>
          <a:xfrm>
            <a:off x="1621807" y="5388130"/>
            <a:ext cx="2201370" cy="75982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What is the crucial problem your consumers face? Succinctly capture their frustration.</a:t>
            </a:r>
            <a:endParaRPr/>
          </a:p>
        </p:txBody>
      </p:sp>
      <p:sp>
        <p:nvSpPr>
          <p:cNvPr id="539" name="Google Shape;539;p19"/>
          <p:cNvSpPr txBox="1"/>
          <p:nvPr/>
        </p:nvSpPr>
        <p:spPr>
          <a:xfrm>
            <a:off x="5226375" y="4996475"/>
            <a:ext cx="18546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accent2"/>
                </a:solidFill>
                <a:latin typeface="Poppins"/>
                <a:ea typeface="Poppins"/>
                <a:cs typeface="Poppins"/>
                <a:sym typeface="Poppins"/>
              </a:rPr>
              <a:t>REASON TO BELIEVE</a:t>
            </a:r>
            <a:endParaRPr/>
          </a:p>
        </p:txBody>
      </p:sp>
      <p:sp>
        <p:nvSpPr>
          <p:cNvPr id="540" name="Google Shape;540;p19"/>
          <p:cNvSpPr txBox="1"/>
          <p:nvPr/>
        </p:nvSpPr>
        <p:spPr>
          <a:xfrm>
            <a:off x="4859272" y="5388133"/>
            <a:ext cx="2487778" cy="75982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How will you deliver on your advantage for consumers? Hone in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on the most compelling evidence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to support this message.</a:t>
            </a:r>
            <a:endParaRPr/>
          </a:p>
        </p:txBody>
      </p:sp>
      <p:sp>
        <p:nvSpPr>
          <p:cNvPr id="541" name="Google Shape;541;p19"/>
          <p:cNvSpPr txBox="1"/>
          <p:nvPr/>
        </p:nvSpPr>
        <p:spPr>
          <a:xfrm>
            <a:off x="8542175" y="4996450"/>
            <a:ext cx="2005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rPr>
              <a:t>MARKET LANDSCAPE</a:t>
            </a:r>
            <a:endParaRPr/>
          </a:p>
        </p:txBody>
      </p:sp>
      <p:sp>
        <p:nvSpPr>
          <p:cNvPr id="542" name="Google Shape;542;p19"/>
          <p:cNvSpPr txBox="1"/>
          <p:nvPr/>
        </p:nvSpPr>
        <p:spPr>
          <a:xfrm>
            <a:off x="8274776" y="5395575"/>
            <a:ext cx="24879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How would you evaluate the market for your brand product or service? Consider the alternatives customers may have</a:t>
            </a:r>
            <a:endParaRPr/>
          </a:p>
        </p:txBody>
      </p:sp>
      <p:sp>
        <p:nvSpPr>
          <p:cNvPr id="543" name="Google Shape;543;p19"/>
          <p:cNvSpPr/>
          <p:nvPr/>
        </p:nvSpPr>
        <p:spPr>
          <a:xfrm flipH="1">
            <a:off x="696000" y="4698942"/>
            <a:ext cx="10800000" cy="22857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50000">
                <a:schemeClr val="lt2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44" name="Google Shape;544;p19"/>
          <p:cNvSpPr/>
          <p:nvPr/>
        </p:nvSpPr>
        <p:spPr>
          <a:xfrm flipH="1" rot="-5400000">
            <a:off x="2619281" y="4710372"/>
            <a:ext cx="3600000" cy="22857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50000">
                <a:schemeClr val="lt2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45" name="Google Shape;545;p19"/>
          <p:cNvSpPr/>
          <p:nvPr/>
        </p:nvSpPr>
        <p:spPr>
          <a:xfrm flipH="1" rot="-5400000">
            <a:off x="5972719" y="4687514"/>
            <a:ext cx="3600000" cy="22857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50000">
                <a:schemeClr val="lt2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46" name="Google Shape;546;p19"/>
          <p:cNvSpPr/>
          <p:nvPr/>
        </p:nvSpPr>
        <p:spPr>
          <a:xfrm>
            <a:off x="0" y="1228395"/>
            <a:ext cx="12192000" cy="1325570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47" name="Google Shape;547;p19"/>
          <p:cNvSpPr txBox="1"/>
          <p:nvPr/>
        </p:nvSpPr>
        <p:spPr>
          <a:xfrm>
            <a:off x="872218" y="1565325"/>
            <a:ext cx="688876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For the</a:t>
            </a:r>
            <a:endParaRPr/>
          </a:p>
        </p:txBody>
      </p:sp>
      <p:sp>
        <p:nvSpPr>
          <p:cNvPr id="548" name="Google Shape;548;p19"/>
          <p:cNvSpPr/>
          <p:nvPr/>
        </p:nvSpPr>
        <p:spPr>
          <a:xfrm>
            <a:off x="1529916" y="1495657"/>
            <a:ext cx="2066563" cy="3240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TARGET AUDIENCE</a:t>
            </a:r>
            <a:endParaRPr/>
          </a:p>
        </p:txBody>
      </p:sp>
      <p:sp>
        <p:nvSpPr>
          <p:cNvPr id="549" name="Google Shape;549;p19"/>
          <p:cNvSpPr txBox="1"/>
          <p:nvPr/>
        </p:nvSpPr>
        <p:spPr>
          <a:xfrm>
            <a:off x="3724860" y="1565325"/>
            <a:ext cx="1151007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who has this</a:t>
            </a:r>
            <a:endParaRPr/>
          </a:p>
        </p:txBody>
      </p:sp>
      <p:sp>
        <p:nvSpPr>
          <p:cNvPr id="550" name="Google Shape;550;p19"/>
          <p:cNvSpPr/>
          <p:nvPr/>
        </p:nvSpPr>
        <p:spPr>
          <a:xfrm>
            <a:off x="4730501" y="1495657"/>
            <a:ext cx="2306759" cy="3240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PROBLEM</a:t>
            </a:r>
            <a:endParaRPr/>
          </a:p>
        </p:txBody>
      </p:sp>
      <p:sp>
        <p:nvSpPr>
          <p:cNvPr id="551" name="Google Shape;551;p19"/>
          <p:cNvSpPr txBox="1"/>
          <p:nvPr/>
        </p:nvSpPr>
        <p:spPr>
          <a:xfrm>
            <a:off x="7178920" y="1565325"/>
            <a:ext cx="2359633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, your company provides this</a:t>
            </a:r>
            <a:endParaRPr/>
          </a:p>
        </p:txBody>
      </p:sp>
      <p:sp>
        <p:nvSpPr>
          <p:cNvPr id="552" name="Google Shape;552;p19"/>
          <p:cNvSpPr/>
          <p:nvPr/>
        </p:nvSpPr>
        <p:spPr>
          <a:xfrm>
            <a:off x="9551430" y="1495657"/>
            <a:ext cx="1944570" cy="3240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SOLUTION</a:t>
            </a:r>
            <a:endParaRPr/>
          </a:p>
        </p:txBody>
      </p:sp>
      <p:sp>
        <p:nvSpPr>
          <p:cNvPr id="553" name="Google Shape;553;p19"/>
          <p:cNvSpPr txBox="1"/>
          <p:nvPr/>
        </p:nvSpPr>
        <p:spPr>
          <a:xfrm>
            <a:off x="596770" y="2032371"/>
            <a:ext cx="1438799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Different from the</a:t>
            </a:r>
            <a:endParaRPr/>
          </a:p>
        </p:txBody>
      </p:sp>
      <p:sp>
        <p:nvSpPr>
          <p:cNvPr id="554" name="Google Shape;554;p19"/>
          <p:cNvSpPr/>
          <p:nvPr/>
        </p:nvSpPr>
        <p:spPr>
          <a:xfrm>
            <a:off x="2046643" y="1962703"/>
            <a:ext cx="2337092" cy="3240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MARKET COMPETITORS</a:t>
            </a:r>
            <a:endParaRPr/>
          </a:p>
        </p:txBody>
      </p:sp>
      <p:sp>
        <p:nvSpPr>
          <p:cNvPr id="555" name="Google Shape;555;p19"/>
          <p:cNvSpPr txBox="1"/>
          <p:nvPr/>
        </p:nvSpPr>
        <p:spPr>
          <a:xfrm>
            <a:off x="4509284" y="2032371"/>
            <a:ext cx="1438799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, you have this</a:t>
            </a:r>
            <a:endParaRPr/>
          </a:p>
        </p:txBody>
      </p:sp>
      <p:sp>
        <p:nvSpPr>
          <p:cNvPr id="556" name="Google Shape;556;p19"/>
          <p:cNvSpPr/>
          <p:nvPr/>
        </p:nvSpPr>
        <p:spPr>
          <a:xfrm>
            <a:off x="5680952" y="1962703"/>
            <a:ext cx="2280416" cy="3240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ADVANTAGE</a:t>
            </a:r>
            <a:endParaRPr/>
          </a:p>
        </p:txBody>
      </p:sp>
      <p:sp>
        <p:nvSpPr>
          <p:cNvPr id="557" name="Google Shape;557;p19"/>
          <p:cNvSpPr txBox="1"/>
          <p:nvPr/>
        </p:nvSpPr>
        <p:spPr>
          <a:xfrm>
            <a:off x="8086702" y="2032371"/>
            <a:ext cx="1438799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by providing this</a:t>
            </a:r>
            <a:endParaRPr/>
          </a:p>
        </p:txBody>
      </p:sp>
      <p:sp>
        <p:nvSpPr>
          <p:cNvPr id="558" name="Google Shape;558;p19"/>
          <p:cNvSpPr/>
          <p:nvPr/>
        </p:nvSpPr>
        <p:spPr>
          <a:xfrm>
            <a:off x="9437101" y="1962703"/>
            <a:ext cx="2170394" cy="3240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REASON TO BELIEVE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20"/>
          <p:cNvSpPr/>
          <p:nvPr/>
        </p:nvSpPr>
        <p:spPr>
          <a:xfrm flipH="1" rot="-5400000">
            <a:off x="-2537694" y="3228570"/>
            <a:ext cx="6480000" cy="22857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50000">
                <a:schemeClr val="lt2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4" name="Google Shape;564;p20"/>
          <p:cNvSpPr/>
          <p:nvPr/>
        </p:nvSpPr>
        <p:spPr>
          <a:xfrm flipH="1" rot="-5400000">
            <a:off x="-1973194" y="2329692"/>
            <a:ext cx="5040000" cy="22857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50000">
                <a:schemeClr val="lt2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5" name="Google Shape;565;p20"/>
          <p:cNvSpPr/>
          <p:nvPr/>
        </p:nvSpPr>
        <p:spPr>
          <a:xfrm flipH="1" rot="-5400000">
            <a:off x="-1228694" y="1429692"/>
            <a:ext cx="3240000" cy="22857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50000">
                <a:schemeClr val="lt2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6" name="Google Shape;566;p20"/>
          <p:cNvSpPr/>
          <p:nvPr/>
        </p:nvSpPr>
        <p:spPr>
          <a:xfrm>
            <a:off x="645449" y="5181782"/>
            <a:ext cx="108000" cy="1080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42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67" name="Google Shape;567;p20"/>
          <p:cNvSpPr/>
          <p:nvPr/>
        </p:nvSpPr>
        <p:spPr>
          <a:xfrm>
            <a:off x="489464" y="3091950"/>
            <a:ext cx="108000" cy="1080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42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68" name="Google Shape;568;p20"/>
          <p:cNvSpPr/>
          <p:nvPr/>
        </p:nvSpPr>
        <p:spPr>
          <a:xfrm>
            <a:off x="338660" y="875363"/>
            <a:ext cx="108000" cy="108000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42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569" name="Google Shape;569;p20"/>
          <p:cNvGrpSpPr/>
          <p:nvPr/>
        </p:nvGrpSpPr>
        <p:grpSpPr>
          <a:xfrm>
            <a:off x="954375" y="702631"/>
            <a:ext cx="6186945" cy="5498143"/>
            <a:chOff x="954376" y="702631"/>
            <a:chExt cx="5047781" cy="4485805"/>
          </a:xfrm>
        </p:grpSpPr>
        <p:sp>
          <p:nvSpPr>
            <p:cNvPr id="570" name="Google Shape;570;p20"/>
            <p:cNvSpPr/>
            <p:nvPr/>
          </p:nvSpPr>
          <p:spPr>
            <a:xfrm>
              <a:off x="954376" y="702631"/>
              <a:ext cx="1040679" cy="369332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0475" lIns="60950" spcFirstLastPara="1" rIns="60950" wrap="square" tIns="304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AT</a:t>
              </a:r>
              <a:endParaRPr/>
            </a:p>
          </p:txBody>
        </p:sp>
        <p:sp>
          <p:nvSpPr>
            <p:cNvPr id="571" name="Google Shape;571;p20"/>
            <p:cNvSpPr txBox="1"/>
            <p:nvPr/>
          </p:nvSpPr>
          <p:spPr>
            <a:xfrm>
              <a:off x="2304724" y="823697"/>
              <a:ext cx="3697433" cy="138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Company XYZ</a:t>
              </a:r>
              <a:endParaRPr/>
            </a:p>
          </p:txBody>
        </p:sp>
        <p:sp>
          <p:nvSpPr>
            <p:cNvPr id="572" name="Google Shape;572;p20"/>
            <p:cNvSpPr/>
            <p:nvPr/>
          </p:nvSpPr>
          <p:spPr>
            <a:xfrm>
              <a:off x="954376" y="1250273"/>
              <a:ext cx="1040679" cy="369332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0475" lIns="60950" spcFirstLastPara="1" rIns="60950" wrap="square" tIns="304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A</a:t>
              </a:r>
              <a:endParaRPr/>
            </a:p>
          </p:txBody>
        </p:sp>
        <p:sp>
          <p:nvSpPr>
            <p:cNvPr id="573" name="Google Shape;573;p20"/>
            <p:cNvSpPr txBox="1"/>
            <p:nvPr/>
          </p:nvSpPr>
          <p:spPr>
            <a:xfrm>
              <a:off x="2304724" y="1371339"/>
              <a:ext cx="3697433" cy="138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Financial technology application</a:t>
              </a:r>
              <a:endParaRPr/>
            </a:p>
          </p:txBody>
        </p:sp>
        <p:sp>
          <p:nvSpPr>
            <p:cNvPr id="574" name="Google Shape;574;p20"/>
            <p:cNvSpPr/>
            <p:nvPr/>
          </p:nvSpPr>
          <p:spPr>
            <a:xfrm>
              <a:off x="954376" y="1789769"/>
              <a:ext cx="1040679" cy="535194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0475" lIns="60950" spcFirstLastPara="1" rIns="60950" wrap="square" tIns="304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WE HELP</a:t>
              </a:r>
              <a:endParaRPr/>
            </a:p>
          </p:txBody>
        </p:sp>
        <p:sp>
          <p:nvSpPr>
            <p:cNvPr id="575" name="Google Shape;575;p20"/>
            <p:cNvSpPr txBox="1"/>
            <p:nvPr/>
          </p:nvSpPr>
          <p:spPr>
            <a:xfrm>
              <a:off x="2304724" y="1953918"/>
              <a:ext cx="3697433" cy="1914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8363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Retail investors generate wealth and achieve financial gains</a:t>
              </a:r>
              <a:endParaRPr/>
            </a:p>
          </p:txBody>
        </p:sp>
        <p:sp>
          <p:nvSpPr>
            <p:cNvPr id="576" name="Google Shape;576;p20"/>
            <p:cNvSpPr/>
            <p:nvPr/>
          </p:nvSpPr>
          <p:spPr>
            <a:xfrm>
              <a:off x="954376" y="2495127"/>
              <a:ext cx="1040679" cy="369332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0475" lIns="60950" spcFirstLastPara="1" rIns="60950" wrap="square" tIns="304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AS</a:t>
              </a:r>
              <a:endParaRPr/>
            </a:p>
          </p:txBody>
        </p:sp>
        <p:sp>
          <p:nvSpPr>
            <p:cNvPr id="577" name="Google Shape;577;p20"/>
            <p:cNvSpPr txBox="1"/>
            <p:nvPr/>
          </p:nvSpPr>
          <p:spPr>
            <a:xfrm>
              <a:off x="2304723" y="2616193"/>
              <a:ext cx="3697433" cy="138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A service provider that charges no fee</a:t>
              </a:r>
              <a:endParaRPr/>
            </a:p>
          </p:txBody>
        </p:sp>
        <p:sp>
          <p:nvSpPr>
            <p:cNvPr id="578" name="Google Shape;578;p20"/>
            <p:cNvSpPr/>
            <p:nvPr/>
          </p:nvSpPr>
          <p:spPr>
            <a:xfrm>
              <a:off x="954376" y="3030489"/>
              <a:ext cx="1040679" cy="369332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0475" lIns="60950" spcFirstLastPara="1" rIns="60950" wrap="square" tIns="304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WE</a:t>
              </a:r>
              <a:endParaRPr/>
            </a:p>
          </p:txBody>
        </p:sp>
        <p:sp>
          <p:nvSpPr>
            <p:cNvPr id="579" name="Google Shape;579;p20"/>
            <p:cNvSpPr txBox="1"/>
            <p:nvPr/>
          </p:nvSpPr>
          <p:spPr>
            <a:xfrm>
              <a:off x="2304723" y="3151555"/>
              <a:ext cx="3697433" cy="138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Have developed a system that is trusted and transparent</a:t>
              </a:r>
              <a:endParaRPr/>
            </a:p>
          </p:txBody>
        </p:sp>
        <p:sp>
          <p:nvSpPr>
            <p:cNvPr id="580" name="Google Shape;580;p20"/>
            <p:cNvSpPr/>
            <p:nvPr/>
          </p:nvSpPr>
          <p:spPr>
            <a:xfrm>
              <a:off x="954376" y="3581240"/>
              <a:ext cx="1040679" cy="1607196"/>
            </a:xfrm>
            <a:prstGeom prst="roundRect">
              <a:avLst>
                <a:gd fmla="val 6480" name="adj"/>
              </a:avLst>
            </a:prstGeom>
            <a:solidFill>
              <a:schemeClr val="accent3"/>
            </a:solidFill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0475" lIns="60950" spcFirstLastPara="1" rIns="60950" wrap="square" tIns="30475">
              <a:noAutofit/>
            </a:bodyPr>
            <a:lstStyle/>
            <a:p>
              <a:pPr indent="0" lvl="0" marL="0" marR="0" rtl="0" algn="ctr">
                <a:lnSpc>
                  <a:spcPct val="15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CLIENTS</a:t>
              </a:r>
              <a:endParaRPr/>
            </a:p>
            <a:p>
              <a:pPr indent="0" lvl="0" marL="0" marR="0" rtl="0" algn="ctr">
                <a:lnSpc>
                  <a:spcPct val="15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USE US</a:t>
              </a:r>
              <a:endParaRPr/>
            </a:p>
            <a:p>
              <a:pPr indent="0" lvl="0" marL="0" marR="0" rtl="0" algn="ctr">
                <a:lnSpc>
                  <a:spcPct val="15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BECAUSE</a:t>
              </a:r>
              <a:endParaRPr/>
            </a:p>
          </p:txBody>
        </p:sp>
        <p:sp>
          <p:nvSpPr>
            <p:cNvPr id="581" name="Google Shape;581;p20"/>
            <p:cNvSpPr txBox="1"/>
            <p:nvPr/>
          </p:nvSpPr>
          <p:spPr>
            <a:xfrm>
              <a:off x="2304723" y="3622365"/>
              <a:ext cx="3697433" cy="146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-171450" lvl="0" marL="171450" marR="0" rtl="0" algn="l">
                <a:lnSpc>
                  <a:spcPct val="2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Char char="•"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Our simple, uncluttered UI allows them to find critical information and be informed enough to make financial decisions</a:t>
              </a:r>
              <a:endParaRPr/>
            </a:p>
            <a:p>
              <a:pPr indent="-171450" lvl="0" marL="171450" marR="0" rtl="0" algn="l">
                <a:lnSpc>
                  <a:spcPct val="2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Char char="•"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We do not push financial products to make commissions</a:t>
              </a:r>
              <a:endParaRPr/>
            </a:p>
            <a:p>
              <a:pPr indent="-171450" lvl="0" marL="171450" marR="0" rtl="0" algn="l">
                <a:lnSpc>
                  <a:spcPct val="2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Char char="•"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We provide instant feedback and trading confirmation</a:t>
              </a:r>
              <a:endParaRPr/>
            </a:p>
            <a:p>
              <a:pPr indent="-171450" lvl="0" marL="171450" marR="0" rtl="0" algn="l">
                <a:lnSpc>
                  <a:spcPct val="2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Char char="•"/>
              </a:pPr>
              <a:r>
                <a:rPr lang="en-US" sz="11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We are easy-to-use and have a low barrier to entry</a:t>
              </a:r>
              <a:endParaRPr/>
            </a:p>
          </p:txBody>
        </p:sp>
      </p:grpSp>
      <p:sp>
        <p:nvSpPr>
          <p:cNvPr id="582" name="Google Shape;582;p20"/>
          <p:cNvSpPr/>
          <p:nvPr/>
        </p:nvSpPr>
        <p:spPr>
          <a:xfrm rot="-5400000">
            <a:off x="7116546" y="1680535"/>
            <a:ext cx="4745229" cy="3496930"/>
          </a:xfrm>
          <a:prstGeom prst="roundRect">
            <a:avLst>
              <a:gd fmla="val 550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83" name="Google Shape;583;p20"/>
          <p:cNvSpPr txBox="1"/>
          <p:nvPr/>
        </p:nvSpPr>
        <p:spPr>
          <a:xfrm>
            <a:off x="8187194" y="2733233"/>
            <a:ext cx="2603931" cy="13915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BRAND POSITIONING STATEMENT</a:t>
            </a:r>
            <a:endParaRPr b="1" sz="24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/>
          <p:nvPr/>
        </p:nvSpPr>
        <p:spPr>
          <a:xfrm>
            <a:off x="425450" y="1255950"/>
            <a:ext cx="11113800" cy="5120400"/>
          </a:xfrm>
          <a:prstGeom prst="roundRect">
            <a:avLst>
              <a:gd fmla="val 4478" name="adj"/>
            </a:avLst>
          </a:prstGeom>
          <a:solidFill>
            <a:schemeClr val="lt2"/>
          </a:solidFill>
          <a:ln>
            <a:noFill/>
          </a:ln>
          <a:effectLst>
            <a:outerShdw blurRad="304800" sx="101000" rotWithShape="0" algn="ctr" dir="5400000" dist="50800" sy="101000">
              <a:srgbClr val="BFBFBF">
                <a:alpha val="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1" name="Google Shape;41;p5"/>
          <p:cNvSpPr txBox="1"/>
          <p:nvPr/>
        </p:nvSpPr>
        <p:spPr>
          <a:xfrm>
            <a:off x="2580997" y="598414"/>
            <a:ext cx="7019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HOW BRAND STRATEGY ALIGNS</a:t>
            </a:r>
            <a:endParaRPr b="1" i="0" sz="2400" u="none" cap="none" strike="noStrike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2" name="Google Shape;42;p5"/>
          <p:cNvSpPr/>
          <p:nvPr/>
        </p:nvSpPr>
        <p:spPr>
          <a:xfrm>
            <a:off x="934897" y="4540942"/>
            <a:ext cx="2841915" cy="472861"/>
          </a:xfrm>
          <a:prstGeom prst="stripedRightArrow">
            <a:avLst>
              <a:gd fmla="val 50000" name="adj1"/>
              <a:gd fmla="val 67590" name="adj2"/>
            </a:avLst>
          </a:prstGeom>
          <a:solidFill>
            <a:schemeClr val="lt1">
              <a:alpha val="66666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3" name="Google Shape;43;p5"/>
          <p:cNvSpPr txBox="1"/>
          <p:nvPr/>
        </p:nvSpPr>
        <p:spPr>
          <a:xfrm>
            <a:off x="1184431" y="5046960"/>
            <a:ext cx="1828061" cy="60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Aligns with yearly goals but adjusts at-least quarterly to reflect evolving priorities</a:t>
            </a:r>
            <a:endParaRPr/>
          </a:p>
        </p:txBody>
      </p:sp>
      <p:sp>
        <p:nvSpPr>
          <p:cNvPr id="44" name="Google Shape;44;p5"/>
          <p:cNvSpPr/>
          <p:nvPr/>
        </p:nvSpPr>
        <p:spPr>
          <a:xfrm>
            <a:off x="934897" y="3326403"/>
            <a:ext cx="2841915" cy="472861"/>
          </a:xfrm>
          <a:prstGeom prst="stripedRightArrow">
            <a:avLst>
              <a:gd fmla="val 50000" name="adj1"/>
              <a:gd fmla="val 67590" name="adj2"/>
            </a:avLst>
          </a:prstGeom>
          <a:solidFill>
            <a:schemeClr val="lt1">
              <a:alpha val="66666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5" name="Google Shape;45;p5"/>
          <p:cNvSpPr txBox="1"/>
          <p:nvPr/>
        </p:nvSpPr>
        <p:spPr>
          <a:xfrm>
            <a:off x="1184431" y="3846906"/>
            <a:ext cx="1828061" cy="60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Refreshes every 12 to 24 months, depending on market dynamics</a:t>
            </a:r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934897" y="2108809"/>
            <a:ext cx="2841915" cy="472861"/>
          </a:xfrm>
          <a:prstGeom prst="stripedRightArrow">
            <a:avLst>
              <a:gd fmla="val 50000" name="adj1"/>
              <a:gd fmla="val 67590" name="adj2"/>
            </a:avLst>
          </a:prstGeom>
          <a:solidFill>
            <a:schemeClr val="lt1">
              <a:alpha val="66666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7" name="Google Shape;47;p5"/>
          <p:cNvSpPr txBox="1"/>
          <p:nvPr/>
        </p:nvSpPr>
        <p:spPr>
          <a:xfrm>
            <a:off x="1184431" y="2646852"/>
            <a:ext cx="1828061" cy="60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Highly consistent from</a:t>
            </a:r>
            <a:endParaRPr/>
          </a:p>
          <a:p>
            <a:pPr indent="0" lvl="0" marL="0" marR="0" rtl="0" algn="r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year to year, with</a:t>
            </a:r>
            <a:endParaRPr/>
          </a:p>
          <a:p>
            <a:pPr indent="0" lvl="0" marL="0" marR="0" rtl="0" algn="r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periodic refinements</a:t>
            </a:r>
            <a:endParaRPr/>
          </a:p>
        </p:txBody>
      </p:sp>
      <p:sp>
        <p:nvSpPr>
          <p:cNvPr id="48" name="Google Shape;48;p5"/>
          <p:cNvSpPr/>
          <p:nvPr/>
        </p:nvSpPr>
        <p:spPr>
          <a:xfrm flipH="1">
            <a:off x="8425821" y="4540205"/>
            <a:ext cx="2841915" cy="472861"/>
          </a:xfrm>
          <a:prstGeom prst="stripedRightArrow">
            <a:avLst>
              <a:gd fmla="val 50000" name="adj1"/>
              <a:gd fmla="val 67590" name="adj2"/>
            </a:avLst>
          </a:prstGeom>
          <a:solidFill>
            <a:schemeClr val="lt1">
              <a:alpha val="66666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9" name="Google Shape;49;p5"/>
          <p:cNvSpPr txBox="1"/>
          <p:nvPr/>
        </p:nvSpPr>
        <p:spPr>
          <a:xfrm>
            <a:off x="9190140" y="5046222"/>
            <a:ext cx="2077596" cy="3975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Campaign, tactics, messaging, proof points and touch points</a:t>
            </a:r>
            <a:endParaRPr/>
          </a:p>
        </p:txBody>
      </p:sp>
      <p:sp>
        <p:nvSpPr>
          <p:cNvPr id="50" name="Google Shape;50;p5"/>
          <p:cNvSpPr/>
          <p:nvPr/>
        </p:nvSpPr>
        <p:spPr>
          <a:xfrm flipH="1">
            <a:off x="8425821" y="3325666"/>
            <a:ext cx="2841915" cy="472861"/>
          </a:xfrm>
          <a:prstGeom prst="stripedRightArrow">
            <a:avLst>
              <a:gd fmla="val 50000" name="adj1"/>
              <a:gd fmla="val 67590" name="adj2"/>
            </a:avLst>
          </a:prstGeom>
          <a:solidFill>
            <a:schemeClr val="lt1">
              <a:alpha val="66666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1" name="Google Shape;51;p5"/>
          <p:cNvSpPr txBox="1"/>
          <p:nvPr/>
        </p:nvSpPr>
        <p:spPr>
          <a:xfrm>
            <a:off x="9190140" y="3846168"/>
            <a:ext cx="1828063" cy="60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Target segments, market-specific positioning, key marketing messages</a:t>
            </a:r>
            <a:endParaRPr/>
          </a:p>
        </p:txBody>
      </p:sp>
      <p:sp>
        <p:nvSpPr>
          <p:cNvPr id="52" name="Google Shape;52;p5"/>
          <p:cNvSpPr/>
          <p:nvPr/>
        </p:nvSpPr>
        <p:spPr>
          <a:xfrm flipH="1">
            <a:off x="8425821" y="2108072"/>
            <a:ext cx="2841915" cy="472861"/>
          </a:xfrm>
          <a:prstGeom prst="stripedRightArrow">
            <a:avLst>
              <a:gd fmla="val 50000" name="adj1"/>
              <a:gd fmla="val 67590" name="adj2"/>
            </a:avLst>
          </a:prstGeom>
          <a:solidFill>
            <a:schemeClr val="lt1">
              <a:alpha val="66666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3" name="Google Shape;53;p5"/>
          <p:cNvSpPr txBox="1"/>
          <p:nvPr/>
        </p:nvSpPr>
        <p:spPr>
          <a:xfrm>
            <a:off x="9190140" y="2646114"/>
            <a:ext cx="1828063" cy="6027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Mission &amp; value proposition, core values, brand voice, personality &amp; positioning</a:t>
            </a:r>
            <a:endParaRPr/>
          </a:p>
        </p:txBody>
      </p:sp>
      <p:sp>
        <p:nvSpPr>
          <p:cNvPr id="54" name="Google Shape;54;p5"/>
          <p:cNvSpPr txBox="1"/>
          <p:nvPr/>
        </p:nvSpPr>
        <p:spPr>
          <a:xfrm>
            <a:off x="1184431" y="1734732"/>
            <a:ext cx="1828061" cy="2462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TIME FRAME</a:t>
            </a:r>
            <a:endParaRPr b="1" sz="16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5" name="Google Shape;55;p5"/>
          <p:cNvSpPr txBox="1"/>
          <p:nvPr/>
        </p:nvSpPr>
        <p:spPr>
          <a:xfrm>
            <a:off x="9190139" y="1734732"/>
            <a:ext cx="2293023" cy="2462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TOOLS &amp; ARTIFACTS</a:t>
            </a:r>
            <a:endParaRPr b="1" sz="16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56" name="Google Shape;56;p5"/>
          <p:cNvGrpSpPr/>
          <p:nvPr/>
        </p:nvGrpSpPr>
        <p:grpSpPr>
          <a:xfrm>
            <a:off x="3983193" y="3357184"/>
            <a:ext cx="4225614" cy="2928390"/>
            <a:chOff x="3983193" y="3357184"/>
            <a:chExt cx="4225614" cy="2928390"/>
          </a:xfrm>
        </p:grpSpPr>
        <p:sp>
          <p:nvSpPr>
            <p:cNvPr id="57" name="Google Shape;57;p5"/>
            <p:cNvSpPr/>
            <p:nvPr/>
          </p:nvSpPr>
          <p:spPr>
            <a:xfrm>
              <a:off x="3983193" y="4674892"/>
              <a:ext cx="4225613" cy="1607374"/>
            </a:xfrm>
            <a:custGeom>
              <a:rect b="b" l="l" r="r" t="t"/>
              <a:pathLst>
                <a:path extrusionOk="0" h="595" w="2073">
                  <a:moveTo>
                    <a:pt x="2073" y="301"/>
                  </a:moveTo>
                  <a:lnTo>
                    <a:pt x="1036" y="595"/>
                  </a:lnTo>
                  <a:lnTo>
                    <a:pt x="0" y="301"/>
                  </a:lnTo>
                  <a:lnTo>
                    <a:pt x="0" y="295"/>
                  </a:lnTo>
                  <a:lnTo>
                    <a:pt x="1038" y="0"/>
                  </a:lnTo>
                  <a:lnTo>
                    <a:pt x="2073" y="295"/>
                  </a:lnTo>
                  <a:lnTo>
                    <a:pt x="2073" y="301"/>
                  </a:lnTo>
                  <a:close/>
                </a:path>
              </a:pathLst>
            </a:custGeom>
            <a:noFill/>
            <a:ln cap="rnd" cmpd="sng" w="19050">
              <a:solidFill>
                <a:schemeClr val="accent3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3983194" y="3357184"/>
              <a:ext cx="4225613" cy="1607374"/>
            </a:xfrm>
            <a:custGeom>
              <a:rect b="b" l="l" r="r" t="t"/>
              <a:pathLst>
                <a:path extrusionOk="0" h="595" w="2073">
                  <a:moveTo>
                    <a:pt x="2073" y="301"/>
                  </a:moveTo>
                  <a:lnTo>
                    <a:pt x="1036" y="595"/>
                  </a:lnTo>
                  <a:lnTo>
                    <a:pt x="0" y="301"/>
                  </a:lnTo>
                  <a:lnTo>
                    <a:pt x="0" y="295"/>
                  </a:lnTo>
                  <a:lnTo>
                    <a:pt x="1038" y="0"/>
                  </a:lnTo>
                  <a:lnTo>
                    <a:pt x="2073" y="295"/>
                  </a:lnTo>
                  <a:lnTo>
                    <a:pt x="2073" y="301"/>
                  </a:lnTo>
                  <a:close/>
                </a:path>
              </a:pathLst>
            </a:custGeom>
            <a:solidFill>
              <a:schemeClr val="accent3">
                <a:alpha val="20000"/>
              </a:schemeClr>
            </a:solidFill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3983194" y="4170323"/>
              <a:ext cx="2115864" cy="2115250"/>
            </a:xfrm>
            <a:custGeom>
              <a:rect b="b" l="l" r="r" t="t"/>
              <a:pathLst>
                <a:path extrusionOk="0" h="783" w="1038">
                  <a:moveTo>
                    <a:pt x="1038" y="783"/>
                  </a:moveTo>
                  <a:lnTo>
                    <a:pt x="0" y="488"/>
                  </a:lnTo>
                  <a:lnTo>
                    <a:pt x="0" y="0"/>
                  </a:lnTo>
                  <a:lnTo>
                    <a:pt x="1038" y="294"/>
                  </a:lnTo>
                  <a:lnTo>
                    <a:pt x="1038" y="783"/>
                  </a:lnTo>
                  <a:close/>
                </a:path>
              </a:pathLst>
            </a:custGeom>
            <a:noFill/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6094981" y="4170324"/>
              <a:ext cx="2113826" cy="2115250"/>
            </a:xfrm>
            <a:custGeom>
              <a:rect b="b" l="l" r="r" t="t"/>
              <a:pathLst>
                <a:path extrusionOk="0" h="783" w="1037">
                  <a:moveTo>
                    <a:pt x="1037" y="488"/>
                  </a:moveTo>
                  <a:lnTo>
                    <a:pt x="0" y="783"/>
                  </a:lnTo>
                  <a:lnTo>
                    <a:pt x="0" y="294"/>
                  </a:lnTo>
                  <a:lnTo>
                    <a:pt x="1037" y="0"/>
                  </a:lnTo>
                  <a:lnTo>
                    <a:pt x="1037" y="488"/>
                  </a:lnTo>
                  <a:close/>
                </a:path>
              </a:pathLst>
            </a:custGeom>
            <a:noFill/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61" name="Google Shape;61;p5"/>
          <p:cNvGrpSpPr/>
          <p:nvPr/>
        </p:nvGrpSpPr>
        <p:grpSpPr>
          <a:xfrm>
            <a:off x="4482603" y="2452193"/>
            <a:ext cx="3226795" cy="2236815"/>
            <a:chOff x="4482603" y="2452193"/>
            <a:chExt cx="3226795" cy="2236815"/>
          </a:xfrm>
        </p:grpSpPr>
        <p:sp>
          <p:nvSpPr>
            <p:cNvPr id="62" name="Google Shape;62;p5"/>
            <p:cNvSpPr/>
            <p:nvPr/>
          </p:nvSpPr>
          <p:spPr>
            <a:xfrm>
              <a:off x="4482603" y="2452193"/>
              <a:ext cx="3226795" cy="1226466"/>
            </a:xfrm>
            <a:custGeom>
              <a:rect b="b" l="l" r="r" t="t"/>
              <a:pathLst>
                <a:path extrusionOk="0" h="454" w="1583">
                  <a:moveTo>
                    <a:pt x="1583" y="230"/>
                  </a:moveTo>
                  <a:lnTo>
                    <a:pt x="791" y="454"/>
                  </a:lnTo>
                  <a:lnTo>
                    <a:pt x="0" y="230"/>
                  </a:lnTo>
                  <a:lnTo>
                    <a:pt x="0" y="225"/>
                  </a:lnTo>
                  <a:lnTo>
                    <a:pt x="791" y="0"/>
                  </a:lnTo>
                  <a:lnTo>
                    <a:pt x="1583" y="225"/>
                  </a:lnTo>
                  <a:lnTo>
                    <a:pt x="1583" y="23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3" name="Google Shape;63;p5"/>
            <p:cNvSpPr/>
            <p:nvPr/>
          </p:nvSpPr>
          <p:spPr>
            <a:xfrm>
              <a:off x="4482603" y="3073530"/>
              <a:ext cx="1612378" cy="1615478"/>
            </a:xfrm>
            <a:custGeom>
              <a:rect b="b" l="l" r="r" t="t"/>
              <a:pathLst>
                <a:path extrusionOk="0" h="598" w="791">
                  <a:moveTo>
                    <a:pt x="791" y="598"/>
                  </a:moveTo>
                  <a:lnTo>
                    <a:pt x="0" y="373"/>
                  </a:lnTo>
                  <a:lnTo>
                    <a:pt x="0" y="0"/>
                  </a:lnTo>
                  <a:lnTo>
                    <a:pt x="791" y="224"/>
                  </a:lnTo>
                  <a:lnTo>
                    <a:pt x="791" y="598"/>
                  </a:lnTo>
                  <a:close/>
                </a:path>
              </a:pathLst>
            </a:custGeom>
            <a:noFill/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4" name="Google Shape;64;p5"/>
            <p:cNvSpPr/>
            <p:nvPr/>
          </p:nvSpPr>
          <p:spPr>
            <a:xfrm>
              <a:off x="6094981" y="3073530"/>
              <a:ext cx="1614417" cy="1615478"/>
            </a:xfrm>
            <a:custGeom>
              <a:rect b="b" l="l" r="r" t="t"/>
              <a:pathLst>
                <a:path extrusionOk="0" h="598" w="792">
                  <a:moveTo>
                    <a:pt x="792" y="373"/>
                  </a:moveTo>
                  <a:lnTo>
                    <a:pt x="0" y="598"/>
                  </a:lnTo>
                  <a:lnTo>
                    <a:pt x="0" y="224"/>
                  </a:lnTo>
                  <a:lnTo>
                    <a:pt x="792" y="0"/>
                  </a:lnTo>
                  <a:lnTo>
                    <a:pt x="792" y="373"/>
                  </a:lnTo>
                  <a:close/>
                </a:path>
              </a:pathLst>
            </a:custGeom>
            <a:noFill/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65" name="Google Shape;65;p5"/>
          <p:cNvGrpSpPr/>
          <p:nvPr/>
        </p:nvGrpSpPr>
        <p:grpSpPr>
          <a:xfrm>
            <a:off x="4876015" y="1576723"/>
            <a:ext cx="2456278" cy="1847998"/>
            <a:chOff x="4876015" y="1576723"/>
            <a:chExt cx="2456278" cy="1847998"/>
          </a:xfrm>
        </p:grpSpPr>
        <p:sp>
          <p:nvSpPr>
            <p:cNvPr id="66" name="Google Shape;66;p5"/>
            <p:cNvSpPr/>
            <p:nvPr/>
          </p:nvSpPr>
          <p:spPr>
            <a:xfrm>
              <a:off x="4876015" y="2092796"/>
              <a:ext cx="1229158" cy="1331925"/>
            </a:xfrm>
            <a:custGeom>
              <a:rect b="b" l="l" r="r" t="t"/>
              <a:pathLst>
                <a:path extrusionOk="0" h="455" w="603">
                  <a:moveTo>
                    <a:pt x="603" y="455"/>
                  </a:moveTo>
                  <a:lnTo>
                    <a:pt x="0" y="284"/>
                  </a:lnTo>
                  <a:lnTo>
                    <a:pt x="0" y="0"/>
                  </a:lnTo>
                  <a:lnTo>
                    <a:pt x="603" y="171"/>
                  </a:lnTo>
                  <a:lnTo>
                    <a:pt x="603" y="455"/>
                  </a:lnTo>
                  <a:close/>
                </a:path>
              </a:pathLst>
            </a:cu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6103135" y="2092796"/>
              <a:ext cx="1229158" cy="1331925"/>
            </a:xfrm>
            <a:custGeom>
              <a:rect b="b" l="l" r="r" t="t"/>
              <a:pathLst>
                <a:path extrusionOk="0" h="455" w="603">
                  <a:moveTo>
                    <a:pt x="603" y="284"/>
                  </a:moveTo>
                  <a:lnTo>
                    <a:pt x="0" y="455"/>
                  </a:lnTo>
                  <a:lnTo>
                    <a:pt x="0" y="171"/>
                  </a:lnTo>
                  <a:lnTo>
                    <a:pt x="603" y="0"/>
                  </a:lnTo>
                  <a:lnTo>
                    <a:pt x="603" y="284"/>
                  </a:lnTo>
                  <a:close/>
                </a:path>
              </a:pathLst>
            </a:cu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4876015" y="1576723"/>
              <a:ext cx="2456278" cy="1012848"/>
            </a:xfrm>
            <a:custGeom>
              <a:rect b="b" l="l" r="r" t="t"/>
              <a:pathLst>
                <a:path extrusionOk="0" h="346" w="1205">
                  <a:moveTo>
                    <a:pt x="1205" y="175"/>
                  </a:moveTo>
                  <a:lnTo>
                    <a:pt x="602" y="346"/>
                  </a:lnTo>
                  <a:lnTo>
                    <a:pt x="0" y="175"/>
                  </a:lnTo>
                  <a:lnTo>
                    <a:pt x="0" y="171"/>
                  </a:lnTo>
                  <a:lnTo>
                    <a:pt x="603" y="0"/>
                  </a:lnTo>
                  <a:lnTo>
                    <a:pt x="1205" y="171"/>
                  </a:lnTo>
                  <a:lnTo>
                    <a:pt x="1205" y="175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30475" lIns="60950" spcFirstLastPara="1" rIns="60950" wrap="square" tIns="304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69" name="Google Shape;69;p5"/>
          <p:cNvSpPr/>
          <p:nvPr/>
        </p:nvSpPr>
        <p:spPr>
          <a:xfrm>
            <a:off x="5352461" y="5311960"/>
            <a:ext cx="1476187" cy="528044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MESSAGING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STRATEGY</a:t>
            </a: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5352461" y="3799446"/>
            <a:ext cx="1476187" cy="528044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MARKETING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STRATEGY</a:t>
            </a: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5352460" y="2726267"/>
            <a:ext cx="1476187" cy="528044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</a:t>
            </a:r>
            <a:endParaRPr/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STRATEGY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"/>
          <p:cNvSpPr/>
          <p:nvPr/>
        </p:nvSpPr>
        <p:spPr>
          <a:xfrm rot="-5400000">
            <a:off x="3366875" y="-1900000"/>
            <a:ext cx="5458200" cy="11103900"/>
          </a:xfrm>
          <a:prstGeom prst="roundRect">
            <a:avLst>
              <a:gd fmla="val 3609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7" name="Google Shape;77;p6"/>
          <p:cNvSpPr/>
          <p:nvPr/>
        </p:nvSpPr>
        <p:spPr>
          <a:xfrm>
            <a:off x="1115899" y="1254642"/>
            <a:ext cx="6776075" cy="2094614"/>
          </a:xfrm>
          <a:prstGeom prst="roundRect">
            <a:avLst>
              <a:gd fmla="val 5743" name="adj"/>
            </a:avLst>
          </a:prstGeom>
          <a:solidFill>
            <a:schemeClr val="accent5"/>
          </a:solidFill>
          <a:ln>
            <a:noFill/>
          </a:ln>
          <a:effectLst>
            <a:outerShdw blurRad="1270000" rotWithShape="0" algn="tl" dir="2700000" dist="825500">
              <a:srgbClr val="000000">
                <a:alpha val="2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9406812" y="-1370934"/>
            <a:ext cx="3747338" cy="3747338"/>
          </a:xfrm>
          <a:prstGeom prst="donut">
            <a:avLst>
              <a:gd fmla="val 5806" name="adj"/>
            </a:avLst>
          </a:prstGeom>
          <a:gradFill>
            <a:gsLst>
              <a:gs pos="0">
                <a:srgbClr val="EEEEEE">
                  <a:alpha val="20784"/>
                </a:srgbClr>
              </a:gs>
              <a:gs pos="2000">
                <a:srgbClr val="EEEEEE">
                  <a:alpha val="20784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9" name="Google Shape;79;p6"/>
          <p:cNvSpPr/>
          <p:nvPr/>
        </p:nvSpPr>
        <p:spPr>
          <a:xfrm>
            <a:off x="10462437" y="4837305"/>
            <a:ext cx="737190" cy="737190"/>
          </a:xfrm>
          <a:prstGeom prst="donut">
            <a:avLst>
              <a:gd fmla="val 2561" name="adj"/>
            </a:avLst>
          </a:prstGeom>
          <a:gradFill>
            <a:gsLst>
              <a:gs pos="0">
                <a:srgbClr val="EEEEEE">
                  <a:alpha val="40784"/>
                </a:srgbClr>
              </a:gs>
              <a:gs pos="2000">
                <a:srgbClr val="EEEEEE">
                  <a:alpha val="40784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0" name="Google Shape;80;p6"/>
          <p:cNvSpPr/>
          <p:nvPr/>
        </p:nvSpPr>
        <p:spPr>
          <a:xfrm>
            <a:off x="10843536" y="5003186"/>
            <a:ext cx="1715025" cy="1715025"/>
          </a:xfrm>
          <a:prstGeom prst="donut">
            <a:avLst>
              <a:gd fmla="val 12914" name="adj"/>
            </a:avLst>
          </a:prstGeom>
          <a:gradFill>
            <a:gsLst>
              <a:gs pos="0">
                <a:srgbClr val="EEEEEE">
                  <a:alpha val="21568"/>
                </a:srgbClr>
              </a:gs>
              <a:gs pos="2000">
                <a:srgbClr val="EEEEEE">
                  <a:alpha val="21568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1" name="Google Shape;81;p6"/>
          <p:cNvSpPr/>
          <p:nvPr/>
        </p:nvSpPr>
        <p:spPr>
          <a:xfrm>
            <a:off x="1115899" y="3934476"/>
            <a:ext cx="6776075" cy="704141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  <a:effectLst>
            <a:outerShdw blurRad="1270000" rotWithShape="0" algn="tl" dir="2700000" dist="8255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POSITIONING</a:t>
            </a:r>
            <a:endParaRPr/>
          </a:p>
        </p:txBody>
      </p:sp>
      <p:sp>
        <p:nvSpPr>
          <p:cNvPr id="82" name="Google Shape;82;p6"/>
          <p:cNvSpPr/>
          <p:nvPr/>
        </p:nvSpPr>
        <p:spPr>
          <a:xfrm>
            <a:off x="1115899" y="5202070"/>
            <a:ext cx="6776075" cy="704141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1270000" rotWithShape="0" algn="tl" dir="2700000" dist="8255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VALUE PROPOSITION + SUPPORTING POINTS</a:t>
            </a:r>
            <a:endParaRPr/>
          </a:p>
        </p:txBody>
      </p:sp>
      <p:sp>
        <p:nvSpPr>
          <p:cNvPr id="83" name="Google Shape;83;p6"/>
          <p:cNvSpPr/>
          <p:nvPr/>
        </p:nvSpPr>
        <p:spPr>
          <a:xfrm>
            <a:off x="1350997" y="1588844"/>
            <a:ext cx="1484332" cy="1475552"/>
          </a:xfrm>
          <a:prstGeom prst="roundRect">
            <a:avLst>
              <a:gd fmla="val 9321" name="adj"/>
            </a:avLst>
          </a:prstGeom>
          <a:solidFill>
            <a:schemeClr val="lt2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45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COMPETITIVE OFFERING</a:t>
            </a:r>
            <a:endParaRPr/>
          </a:p>
        </p:txBody>
      </p:sp>
      <p:sp>
        <p:nvSpPr>
          <p:cNvPr id="84" name="Google Shape;84;p6"/>
          <p:cNvSpPr/>
          <p:nvPr/>
        </p:nvSpPr>
        <p:spPr>
          <a:xfrm>
            <a:off x="2958179" y="1588844"/>
            <a:ext cx="1484332" cy="1475552"/>
          </a:xfrm>
          <a:prstGeom prst="roundRect">
            <a:avLst>
              <a:gd fmla="val 9321" name="adj"/>
            </a:avLst>
          </a:prstGeom>
          <a:solidFill>
            <a:schemeClr val="lt2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45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AUDIENCE</a:t>
            </a:r>
            <a:endParaRPr/>
          </a:p>
          <a:p>
            <a:pPr indent="0" lvl="0" marL="0" marR="0" rtl="0" algn="ctr">
              <a:lnSpc>
                <a:spcPct val="1545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NEEDS</a:t>
            </a:r>
            <a:endParaRPr/>
          </a:p>
        </p:txBody>
      </p:sp>
      <p:sp>
        <p:nvSpPr>
          <p:cNvPr id="85" name="Google Shape;85;p6"/>
          <p:cNvSpPr/>
          <p:nvPr/>
        </p:nvSpPr>
        <p:spPr>
          <a:xfrm>
            <a:off x="4565361" y="1588844"/>
            <a:ext cx="1484332" cy="1475552"/>
          </a:xfrm>
          <a:prstGeom prst="roundRect">
            <a:avLst>
              <a:gd fmla="val 9321" name="adj"/>
            </a:avLst>
          </a:prstGeom>
          <a:solidFill>
            <a:schemeClr val="lt2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45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DEFENDABLE STRENGTHS</a:t>
            </a: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6172543" y="1588844"/>
            <a:ext cx="1484332" cy="1475552"/>
          </a:xfrm>
          <a:prstGeom prst="roundRect">
            <a:avLst>
              <a:gd fmla="val 9321" name="adj"/>
            </a:avLst>
          </a:prstGeom>
          <a:solidFill>
            <a:schemeClr val="lt2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45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CORE BRAND</a:t>
            </a:r>
            <a:endParaRPr/>
          </a:p>
          <a:p>
            <a:pPr indent="0" lvl="0" marL="0" marR="0" rtl="0" algn="ctr">
              <a:lnSpc>
                <a:spcPct val="1545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VALUES</a:t>
            </a:r>
            <a:endParaRPr/>
          </a:p>
        </p:txBody>
      </p:sp>
      <p:sp>
        <p:nvSpPr>
          <p:cNvPr id="87" name="Google Shape;87;p6"/>
          <p:cNvSpPr txBox="1"/>
          <p:nvPr/>
        </p:nvSpPr>
        <p:spPr>
          <a:xfrm>
            <a:off x="8734602" y="2730412"/>
            <a:ext cx="3031947" cy="13971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POSITIONING MODEL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88" name="Google Shape;88;p6"/>
          <p:cNvGrpSpPr/>
          <p:nvPr/>
        </p:nvGrpSpPr>
        <p:grpSpPr>
          <a:xfrm>
            <a:off x="9772910" y="-1016120"/>
            <a:ext cx="3015142" cy="3015142"/>
            <a:chOff x="577953" y="535259"/>
            <a:chExt cx="5628612" cy="5628612"/>
          </a:xfrm>
        </p:grpSpPr>
        <p:sp>
          <p:nvSpPr>
            <p:cNvPr id="89" name="Google Shape;89;p6"/>
            <p:cNvSpPr/>
            <p:nvPr/>
          </p:nvSpPr>
          <p:spPr>
            <a:xfrm>
              <a:off x="577953" y="535259"/>
              <a:ext cx="5628612" cy="5628612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7843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90" name="Google Shape;90;p6"/>
            <p:cNvSpPr/>
            <p:nvPr/>
          </p:nvSpPr>
          <p:spPr>
            <a:xfrm>
              <a:off x="1458475" y="1148030"/>
              <a:ext cx="4352059" cy="4352059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7843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2079677" y="1677911"/>
              <a:ext cx="3111190" cy="3111190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7843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92" name="Google Shape;92;p6"/>
            <p:cNvSpPr/>
            <p:nvPr/>
          </p:nvSpPr>
          <p:spPr>
            <a:xfrm>
              <a:off x="2489193" y="2120293"/>
              <a:ext cx="2098287" cy="2098287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7843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93" name="Google Shape;93;p6"/>
          <p:cNvGrpSpPr/>
          <p:nvPr/>
        </p:nvGrpSpPr>
        <p:grpSpPr>
          <a:xfrm flipH="1" rot="10800000">
            <a:off x="1973665" y="3459646"/>
            <a:ext cx="304467" cy="314912"/>
            <a:chOff x="2281151" y="2761528"/>
            <a:chExt cx="1657802" cy="1714678"/>
          </a:xfrm>
        </p:grpSpPr>
        <p:sp>
          <p:nvSpPr>
            <p:cNvPr id="94" name="Google Shape;94;p6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96" name="Google Shape;96;p6"/>
          <p:cNvGrpSpPr/>
          <p:nvPr/>
        </p:nvGrpSpPr>
        <p:grpSpPr>
          <a:xfrm flipH="1" rot="10800000">
            <a:off x="3564655" y="3459646"/>
            <a:ext cx="304467" cy="314912"/>
            <a:chOff x="2281151" y="2761528"/>
            <a:chExt cx="1657802" cy="1714678"/>
          </a:xfrm>
        </p:grpSpPr>
        <p:sp>
          <p:nvSpPr>
            <p:cNvPr id="97" name="Google Shape;97;p6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99" name="Google Shape;99;p6"/>
          <p:cNvGrpSpPr/>
          <p:nvPr/>
        </p:nvGrpSpPr>
        <p:grpSpPr>
          <a:xfrm flipH="1" rot="10800000">
            <a:off x="5143743" y="3459646"/>
            <a:ext cx="304467" cy="314912"/>
            <a:chOff x="2281151" y="2761528"/>
            <a:chExt cx="1657802" cy="1714678"/>
          </a:xfrm>
        </p:grpSpPr>
        <p:sp>
          <p:nvSpPr>
            <p:cNvPr id="100" name="Google Shape;100;p6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01" name="Google Shape;101;p6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102" name="Google Shape;102;p6"/>
          <p:cNvGrpSpPr/>
          <p:nvPr/>
        </p:nvGrpSpPr>
        <p:grpSpPr>
          <a:xfrm flipH="1" rot="10800000">
            <a:off x="6777069" y="3459646"/>
            <a:ext cx="304467" cy="314912"/>
            <a:chOff x="2281151" y="2761528"/>
            <a:chExt cx="1657802" cy="1714678"/>
          </a:xfrm>
        </p:grpSpPr>
        <p:sp>
          <p:nvSpPr>
            <p:cNvPr id="103" name="Google Shape;103;p6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04" name="Google Shape;104;p6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105" name="Google Shape;105;p6"/>
          <p:cNvGrpSpPr/>
          <p:nvPr/>
        </p:nvGrpSpPr>
        <p:grpSpPr>
          <a:xfrm rot="10800000">
            <a:off x="4361854" y="4782486"/>
            <a:ext cx="295241" cy="305370"/>
            <a:chOff x="2281151" y="2761528"/>
            <a:chExt cx="1657802" cy="1714678"/>
          </a:xfrm>
        </p:grpSpPr>
        <p:sp>
          <p:nvSpPr>
            <p:cNvPr id="106" name="Google Shape;106;p6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07" name="Google Shape;107;p6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>
                <a:alpha val="24705"/>
              </a:schemeClr>
            </a:solidFill>
            <a:ln cap="flat" cmpd="sng" w="9525">
              <a:solidFill>
                <a:schemeClr val="lt2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"/>
          <p:cNvSpPr txBox="1"/>
          <p:nvPr/>
        </p:nvSpPr>
        <p:spPr>
          <a:xfrm>
            <a:off x="2586444" y="501134"/>
            <a:ext cx="7019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POSITIONING STRATEGY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3" name="Google Shape;113;p7"/>
          <p:cNvSpPr/>
          <p:nvPr/>
        </p:nvSpPr>
        <p:spPr>
          <a:xfrm>
            <a:off x="0" y="2169382"/>
            <a:ext cx="12192000" cy="742335"/>
          </a:xfrm>
          <a:prstGeom prst="rect">
            <a:avLst/>
          </a:prstGeom>
          <a:solidFill>
            <a:srgbClr val="525664">
              <a:alpha val="862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4" name="Google Shape;114;p7"/>
          <p:cNvSpPr/>
          <p:nvPr/>
        </p:nvSpPr>
        <p:spPr>
          <a:xfrm>
            <a:off x="-6" y="4339293"/>
            <a:ext cx="12192006" cy="2035225"/>
          </a:xfrm>
          <a:prstGeom prst="rect">
            <a:avLst/>
          </a:prstGeom>
          <a:solidFill>
            <a:srgbClr val="525664">
              <a:alpha val="862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5" name="Google Shape;115;p7"/>
          <p:cNvSpPr/>
          <p:nvPr/>
        </p:nvSpPr>
        <p:spPr>
          <a:xfrm>
            <a:off x="0" y="3025725"/>
            <a:ext cx="12192000" cy="1199560"/>
          </a:xfrm>
          <a:prstGeom prst="rect">
            <a:avLst/>
          </a:prstGeom>
          <a:solidFill>
            <a:srgbClr val="525664">
              <a:alpha val="862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0" y="1309022"/>
            <a:ext cx="12192000" cy="748883"/>
          </a:xfrm>
          <a:prstGeom prst="rect">
            <a:avLst/>
          </a:prstGeom>
          <a:solidFill>
            <a:srgbClr val="525664">
              <a:alpha val="862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7" name="Google Shape;117;p7"/>
          <p:cNvSpPr/>
          <p:nvPr/>
        </p:nvSpPr>
        <p:spPr>
          <a:xfrm rot="-5400000">
            <a:off x="409577" y="4339293"/>
            <a:ext cx="2014450" cy="2035225"/>
          </a:xfrm>
          <a:prstGeom prst="round2SameRect">
            <a:avLst>
              <a:gd fmla="val 8799" name="adj1"/>
              <a:gd fmla="val 0" name="adj2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"/>
          <p:cNvSpPr txBox="1"/>
          <p:nvPr/>
        </p:nvSpPr>
        <p:spPr>
          <a:xfrm>
            <a:off x="451103" y="4401578"/>
            <a:ext cx="1983310" cy="191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GUIDANCE FOR</a:t>
            </a:r>
            <a:endParaRPr/>
          </a:p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STAKEHOLDER</a:t>
            </a:r>
            <a:endParaRPr/>
          </a:p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SPECIFIC MESSAGE</a:t>
            </a:r>
            <a:endParaRPr/>
          </a:p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DEVELOPMENT</a:t>
            </a:r>
            <a:endParaRPr/>
          </a:p>
        </p:txBody>
      </p:sp>
      <p:sp>
        <p:nvSpPr>
          <p:cNvPr id="119" name="Google Shape;119;p7"/>
          <p:cNvSpPr/>
          <p:nvPr/>
        </p:nvSpPr>
        <p:spPr>
          <a:xfrm rot="-5400000">
            <a:off x="817023" y="2607889"/>
            <a:ext cx="1199559" cy="2035227"/>
          </a:xfrm>
          <a:prstGeom prst="round2SameRect">
            <a:avLst>
              <a:gd fmla="val 12601" name="adj1"/>
              <a:gd fmla="val 0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"/>
          <p:cNvSpPr txBox="1"/>
          <p:nvPr/>
        </p:nvSpPr>
        <p:spPr>
          <a:xfrm>
            <a:off x="443438" y="3069981"/>
            <a:ext cx="1990955" cy="11110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CORPORATE BRAND</a:t>
            </a:r>
            <a:endParaRPr/>
          </a:p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POSITIONING</a:t>
            </a:r>
            <a:endParaRPr/>
          </a:p>
        </p:txBody>
      </p:sp>
      <p:grpSp>
        <p:nvGrpSpPr>
          <p:cNvPr id="121" name="Google Shape;121;p7"/>
          <p:cNvGrpSpPr/>
          <p:nvPr/>
        </p:nvGrpSpPr>
        <p:grpSpPr>
          <a:xfrm>
            <a:off x="2677193" y="2341099"/>
            <a:ext cx="8735394" cy="398901"/>
            <a:chOff x="2354180" y="2489909"/>
            <a:chExt cx="8872354" cy="432000"/>
          </a:xfrm>
        </p:grpSpPr>
        <p:sp>
          <p:nvSpPr>
            <p:cNvPr id="122" name="Google Shape;122;p7"/>
            <p:cNvSpPr/>
            <p:nvPr/>
          </p:nvSpPr>
          <p:spPr>
            <a:xfrm>
              <a:off x="2354180" y="2489909"/>
              <a:ext cx="1620978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Innovative</a:t>
              </a:r>
              <a:endParaRPr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4156904" y="2489909"/>
              <a:ext cx="1620978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Tech driven</a:t>
              </a: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5959628" y="2489909"/>
              <a:ext cx="1620978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Empathetic</a:t>
              </a:r>
              <a:endParaRPr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7762352" y="2489909"/>
              <a:ext cx="1620978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Open-minded</a:t>
              </a:r>
              <a:endParaRPr/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9605556" y="2489909"/>
              <a:ext cx="1620978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Lasting</a:t>
              </a:r>
              <a:endParaRPr/>
            </a:p>
          </p:txBody>
        </p:sp>
      </p:grpSp>
      <p:sp>
        <p:nvSpPr>
          <p:cNvPr id="127" name="Google Shape;127;p7"/>
          <p:cNvSpPr txBox="1"/>
          <p:nvPr/>
        </p:nvSpPr>
        <p:spPr>
          <a:xfrm>
            <a:off x="3214698" y="3146495"/>
            <a:ext cx="7602315" cy="3975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Company XYZ is the the leader in financial technology. We provide breakthrough and easy-to-use digital products to service and empower retail investor with information transparency, community unity, and ease of trades. </a:t>
            </a:r>
            <a:endParaRPr/>
          </a:p>
        </p:txBody>
      </p:sp>
      <p:sp>
        <p:nvSpPr>
          <p:cNvPr id="128" name="Google Shape;128;p7"/>
          <p:cNvSpPr txBox="1"/>
          <p:nvPr/>
        </p:nvSpPr>
        <p:spPr>
          <a:xfrm>
            <a:off x="4177705" y="1570804"/>
            <a:ext cx="5694514" cy="2077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14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Provide source of wealth-generation for retail investors</a:t>
            </a:r>
            <a:endParaRPr/>
          </a:p>
        </p:txBody>
      </p:sp>
      <p:grpSp>
        <p:nvGrpSpPr>
          <p:cNvPr id="129" name="Google Shape;129;p7"/>
          <p:cNvGrpSpPr/>
          <p:nvPr/>
        </p:nvGrpSpPr>
        <p:grpSpPr>
          <a:xfrm>
            <a:off x="2677192" y="3666251"/>
            <a:ext cx="8735395" cy="398901"/>
            <a:chOff x="2354180" y="2489909"/>
            <a:chExt cx="7029150" cy="432000"/>
          </a:xfrm>
        </p:grpSpPr>
        <p:sp>
          <p:nvSpPr>
            <p:cNvPr id="130" name="Google Shape;130;p7"/>
            <p:cNvSpPr/>
            <p:nvPr/>
          </p:nvSpPr>
          <p:spPr>
            <a:xfrm>
              <a:off x="2354180" y="2489909"/>
              <a:ext cx="1620978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Personalized data</a:t>
              </a:r>
              <a:endParaRPr/>
            </a:p>
          </p:txBody>
        </p:sp>
        <p:sp>
          <p:nvSpPr>
            <p:cNvPr id="131" name="Google Shape;131;p7"/>
            <p:cNvSpPr/>
            <p:nvPr/>
          </p:nvSpPr>
          <p:spPr>
            <a:xfrm>
              <a:off x="4156904" y="2489909"/>
              <a:ext cx="1620978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Excellence in technology</a:t>
              </a:r>
              <a:endParaRPr/>
            </a:p>
          </p:txBody>
        </p:sp>
        <p:sp>
          <p:nvSpPr>
            <p:cNvPr id="132" name="Google Shape;132;p7"/>
            <p:cNvSpPr/>
            <p:nvPr/>
          </p:nvSpPr>
          <p:spPr>
            <a:xfrm>
              <a:off x="5959628" y="2489909"/>
              <a:ext cx="1620978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Community oriented</a:t>
              </a:r>
              <a:endParaRPr/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7762352" y="2489909"/>
              <a:ext cx="1620978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Sustainable value for all</a:t>
              </a:r>
              <a:endParaRPr/>
            </a:p>
          </p:txBody>
        </p:sp>
      </p:grpSp>
      <p:grpSp>
        <p:nvGrpSpPr>
          <p:cNvPr id="134" name="Google Shape;134;p7"/>
          <p:cNvGrpSpPr/>
          <p:nvPr/>
        </p:nvGrpSpPr>
        <p:grpSpPr>
          <a:xfrm>
            <a:off x="2677192" y="4585013"/>
            <a:ext cx="8735394" cy="1543785"/>
            <a:chOff x="2354177" y="4825772"/>
            <a:chExt cx="9560727" cy="1671880"/>
          </a:xfrm>
        </p:grpSpPr>
        <p:sp>
          <p:nvSpPr>
            <p:cNvPr id="135" name="Google Shape;135;p7"/>
            <p:cNvSpPr/>
            <p:nvPr/>
          </p:nvSpPr>
          <p:spPr>
            <a:xfrm>
              <a:off x="2354177" y="4825772"/>
              <a:ext cx="9560727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Value propositions</a:t>
              </a:r>
              <a:endParaRPr/>
            </a:p>
          </p:txBody>
        </p:sp>
        <p:sp>
          <p:nvSpPr>
            <p:cNvPr id="136" name="Google Shape;136;p7"/>
            <p:cNvSpPr/>
            <p:nvPr/>
          </p:nvSpPr>
          <p:spPr>
            <a:xfrm>
              <a:off x="2354177" y="5445712"/>
              <a:ext cx="9560727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Topic priorities</a:t>
              </a:r>
              <a:endParaRPr/>
            </a:p>
          </p:txBody>
        </p:sp>
        <p:sp>
          <p:nvSpPr>
            <p:cNvPr id="137" name="Google Shape;137;p7"/>
            <p:cNvSpPr/>
            <p:nvPr/>
          </p:nvSpPr>
          <p:spPr>
            <a:xfrm>
              <a:off x="2354177" y="6065652"/>
              <a:ext cx="9560727" cy="4320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Business priorities/Stakeholder research</a:t>
              </a:r>
              <a:endParaRPr/>
            </a:p>
          </p:txBody>
        </p:sp>
      </p:grpSp>
      <p:sp>
        <p:nvSpPr>
          <p:cNvPr id="138" name="Google Shape;138;p7"/>
          <p:cNvSpPr/>
          <p:nvPr/>
        </p:nvSpPr>
        <p:spPr>
          <a:xfrm rot="-5400000">
            <a:off x="1045635" y="1522937"/>
            <a:ext cx="742335" cy="2035227"/>
          </a:xfrm>
          <a:prstGeom prst="round2SameRect">
            <a:avLst>
              <a:gd fmla="val 18309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7"/>
          <p:cNvSpPr txBox="1"/>
          <p:nvPr/>
        </p:nvSpPr>
        <p:spPr>
          <a:xfrm>
            <a:off x="438987" y="2209179"/>
            <a:ext cx="1995419" cy="6627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BRAND ATTRIBUTES</a:t>
            </a:r>
            <a:endParaRPr/>
          </a:p>
        </p:txBody>
      </p:sp>
      <p:sp>
        <p:nvSpPr>
          <p:cNvPr id="140" name="Google Shape;140;p7"/>
          <p:cNvSpPr/>
          <p:nvPr/>
        </p:nvSpPr>
        <p:spPr>
          <a:xfrm rot="-5400000">
            <a:off x="1042362" y="665849"/>
            <a:ext cx="748884" cy="2035227"/>
          </a:xfrm>
          <a:prstGeom prst="round2SameRect">
            <a:avLst>
              <a:gd fmla="val 18190" name="adj1"/>
              <a:gd fmla="val 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7"/>
          <p:cNvSpPr txBox="1"/>
          <p:nvPr/>
        </p:nvSpPr>
        <p:spPr>
          <a:xfrm>
            <a:off x="439077" y="1348895"/>
            <a:ext cx="1995329" cy="6690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PURPOSE</a:t>
            </a:r>
            <a:endParaRPr/>
          </a:p>
        </p:txBody>
      </p:sp>
      <p:sp>
        <p:nvSpPr>
          <p:cNvPr id="142" name="Google Shape;142;p7"/>
          <p:cNvSpPr/>
          <p:nvPr/>
        </p:nvSpPr>
        <p:spPr>
          <a:xfrm>
            <a:off x="10733026" y="-504143"/>
            <a:ext cx="2330618" cy="2330618"/>
          </a:xfrm>
          <a:prstGeom prst="donut">
            <a:avLst>
              <a:gd fmla="val 15813" name="adj"/>
            </a:avLst>
          </a:prstGeom>
          <a:gradFill>
            <a:gsLst>
              <a:gs pos="0">
                <a:srgbClr val="EEEEEE">
                  <a:alpha val="20784"/>
                </a:srgbClr>
              </a:gs>
              <a:gs pos="2000">
                <a:srgbClr val="EEEEEE">
                  <a:alpha val="20784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3" name="Google Shape;143;p7"/>
          <p:cNvSpPr/>
          <p:nvPr/>
        </p:nvSpPr>
        <p:spPr>
          <a:xfrm>
            <a:off x="-1190101" y="4777849"/>
            <a:ext cx="3235267" cy="3235267"/>
          </a:xfrm>
          <a:prstGeom prst="donut">
            <a:avLst>
              <a:gd fmla="val 16632" name="adj"/>
            </a:avLst>
          </a:prstGeom>
          <a:gradFill>
            <a:gsLst>
              <a:gs pos="0">
                <a:srgbClr val="EEEEEE">
                  <a:alpha val="20784"/>
                </a:srgbClr>
              </a:gs>
              <a:gs pos="2000">
                <a:srgbClr val="EEEEEE">
                  <a:alpha val="20784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2475236" y="1310039"/>
            <a:ext cx="45720" cy="7498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5" name="Google Shape;145;p7"/>
          <p:cNvSpPr/>
          <p:nvPr/>
        </p:nvSpPr>
        <p:spPr>
          <a:xfrm>
            <a:off x="2475238" y="2161909"/>
            <a:ext cx="45719" cy="7498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6" name="Google Shape;146;p7"/>
          <p:cNvSpPr/>
          <p:nvPr/>
        </p:nvSpPr>
        <p:spPr>
          <a:xfrm>
            <a:off x="2477452" y="3023963"/>
            <a:ext cx="45719" cy="11995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2477785" y="4349680"/>
            <a:ext cx="45719" cy="20144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854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"/>
          <p:cNvSpPr/>
          <p:nvPr/>
        </p:nvSpPr>
        <p:spPr>
          <a:xfrm>
            <a:off x="754135" y="1060108"/>
            <a:ext cx="1715025" cy="1715025"/>
          </a:xfrm>
          <a:prstGeom prst="donut">
            <a:avLst>
              <a:gd fmla="val 12914" name="adj"/>
            </a:avLst>
          </a:prstGeom>
          <a:solidFill>
            <a:schemeClr val="lt1">
              <a:alpha val="50980"/>
            </a:schemeClr>
          </a:soli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53" name="Google Shape;153;p8"/>
          <p:cNvGrpSpPr/>
          <p:nvPr/>
        </p:nvGrpSpPr>
        <p:grpSpPr>
          <a:xfrm>
            <a:off x="8952244" y="-1220605"/>
            <a:ext cx="5628612" cy="5628612"/>
            <a:chOff x="577953" y="535259"/>
            <a:chExt cx="5628612" cy="5628612"/>
          </a:xfrm>
        </p:grpSpPr>
        <p:sp>
          <p:nvSpPr>
            <p:cNvPr id="154" name="Google Shape;154;p8"/>
            <p:cNvSpPr/>
            <p:nvPr/>
          </p:nvSpPr>
          <p:spPr>
            <a:xfrm>
              <a:off x="577953" y="535259"/>
              <a:ext cx="5628612" cy="5628612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2549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1458475" y="1148030"/>
              <a:ext cx="4352059" cy="4352059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2549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56" name="Google Shape;156;p8"/>
            <p:cNvSpPr/>
            <p:nvPr/>
          </p:nvSpPr>
          <p:spPr>
            <a:xfrm>
              <a:off x="2079677" y="1677911"/>
              <a:ext cx="3111190" cy="3111190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2549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57" name="Google Shape;157;p8"/>
            <p:cNvSpPr/>
            <p:nvPr/>
          </p:nvSpPr>
          <p:spPr>
            <a:xfrm>
              <a:off x="2489193" y="2120293"/>
              <a:ext cx="2098287" cy="2098287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2549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158" name="Google Shape;158;p8"/>
          <p:cNvSpPr txBox="1"/>
          <p:nvPr/>
        </p:nvSpPr>
        <p:spPr>
          <a:xfrm>
            <a:off x="2354481" y="906802"/>
            <a:ext cx="7507586" cy="4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STRATEGY OBJECTIVES OF BRAND POSITIONING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9" name="Google Shape;159;p8"/>
          <p:cNvSpPr/>
          <p:nvPr/>
        </p:nvSpPr>
        <p:spPr>
          <a:xfrm>
            <a:off x="-501433" y="4792568"/>
            <a:ext cx="2776602" cy="2776602"/>
          </a:xfrm>
          <a:prstGeom prst="donut">
            <a:avLst>
              <a:gd fmla="val 12914" name="adj"/>
            </a:avLst>
          </a:prstGeom>
          <a:solidFill>
            <a:schemeClr val="lt1">
              <a:alpha val="31764"/>
            </a:schemeClr>
          </a:soli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0" name="Google Shape;160;p8"/>
          <p:cNvSpPr/>
          <p:nvPr/>
        </p:nvSpPr>
        <p:spPr>
          <a:xfrm>
            <a:off x="11275971" y="534866"/>
            <a:ext cx="1715025" cy="1715025"/>
          </a:xfrm>
          <a:prstGeom prst="donut">
            <a:avLst>
              <a:gd fmla="val 12914" name="adj"/>
            </a:avLst>
          </a:prstGeom>
          <a:solidFill>
            <a:schemeClr val="lt1">
              <a:alpha val="50980"/>
            </a:schemeClr>
          </a:soli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1" name="Google Shape;161;p8"/>
          <p:cNvSpPr/>
          <p:nvPr/>
        </p:nvSpPr>
        <p:spPr>
          <a:xfrm>
            <a:off x="7930486" y="2065432"/>
            <a:ext cx="2771324" cy="3904898"/>
          </a:xfrm>
          <a:prstGeom prst="round2SameRect">
            <a:avLst>
              <a:gd fmla="val 13320" name="adj1"/>
              <a:gd fmla="val 0" name="adj2"/>
            </a:avLst>
          </a:prstGeom>
          <a:solidFill>
            <a:schemeClr val="lt1"/>
          </a:solidFill>
          <a:ln>
            <a:noFill/>
          </a:ln>
          <a:effectLst>
            <a:outerShdw blurRad="436215" rotWithShape="0" algn="tl" dir="2700000" dist="38100">
              <a:srgbClr val="000000">
                <a:alpha val="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2" name="Google Shape;162;p8"/>
          <p:cNvSpPr/>
          <p:nvPr/>
        </p:nvSpPr>
        <p:spPr>
          <a:xfrm>
            <a:off x="4721142" y="2065432"/>
            <a:ext cx="2771324" cy="3904898"/>
          </a:xfrm>
          <a:prstGeom prst="round2SameRect">
            <a:avLst>
              <a:gd fmla="val 11407" name="adj1"/>
              <a:gd fmla="val 0" name="adj2"/>
            </a:avLst>
          </a:prstGeom>
          <a:solidFill>
            <a:schemeClr val="lt1"/>
          </a:solidFill>
          <a:ln>
            <a:noFill/>
          </a:ln>
          <a:effectLst>
            <a:outerShdw blurRad="436215" rotWithShape="0" algn="tl" dir="2700000" dist="38100">
              <a:srgbClr val="000000">
                <a:alpha val="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3" name="Google Shape;163;p8"/>
          <p:cNvSpPr/>
          <p:nvPr/>
        </p:nvSpPr>
        <p:spPr>
          <a:xfrm>
            <a:off x="1485752" y="2065432"/>
            <a:ext cx="2771324" cy="3904898"/>
          </a:xfrm>
          <a:prstGeom prst="round2SameRect">
            <a:avLst>
              <a:gd fmla="val 13320" name="adj1"/>
              <a:gd fmla="val 0" name="adj2"/>
            </a:avLst>
          </a:prstGeom>
          <a:solidFill>
            <a:schemeClr val="lt1"/>
          </a:solidFill>
          <a:ln>
            <a:noFill/>
          </a:ln>
          <a:effectLst>
            <a:outerShdw blurRad="436215" rotWithShape="0" algn="tl" dir="2700000" dist="38100">
              <a:srgbClr val="000000">
                <a:alpha val="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64" name="Google Shape;164;p8"/>
          <p:cNvGrpSpPr/>
          <p:nvPr/>
        </p:nvGrpSpPr>
        <p:grpSpPr>
          <a:xfrm>
            <a:off x="1485751" y="4743555"/>
            <a:ext cx="9216061" cy="1226776"/>
            <a:chOff x="1485751" y="4743555"/>
            <a:chExt cx="9216061" cy="1226776"/>
          </a:xfrm>
        </p:grpSpPr>
        <p:sp>
          <p:nvSpPr>
            <p:cNvPr id="165" name="Google Shape;165;p8"/>
            <p:cNvSpPr/>
            <p:nvPr/>
          </p:nvSpPr>
          <p:spPr>
            <a:xfrm>
              <a:off x="1485751" y="4752166"/>
              <a:ext cx="2771326" cy="1209552"/>
            </a:xfrm>
            <a:custGeom>
              <a:rect b="b" l="l" r="r" t="t"/>
              <a:pathLst>
                <a:path extrusionOk="0" h="3214877" w="3874371">
                  <a:moveTo>
                    <a:pt x="0" y="0"/>
                  </a:moveTo>
                  <a:cubicBezTo>
                    <a:pt x="395642" y="46"/>
                    <a:pt x="806592" y="995131"/>
                    <a:pt x="1202233" y="995178"/>
                  </a:cubicBezTo>
                  <a:cubicBezTo>
                    <a:pt x="1605351" y="964561"/>
                    <a:pt x="2896349" y="321614"/>
                    <a:pt x="3299467" y="290997"/>
                  </a:cubicBezTo>
                  <a:cubicBezTo>
                    <a:pt x="3450636" y="285257"/>
                    <a:pt x="3649165" y="352709"/>
                    <a:pt x="3859534" y="438459"/>
                  </a:cubicBezTo>
                  <a:lnTo>
                    <a:pt x="3874371" y="444715"/>
                  </a:lnTo>
                  <a:lnTo>
                    <a:pt x="3874371" y="3214877"/>
                  </a:lnTo>
                  <a:lnTo>
                    <a:pt x="0" y="321487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22850" lIns="45700" spcFirstLastPara="1" rIns="45700" wrap="square" tIns="228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6" name="Google Shape;166;p8"/>
            <p:cNvSpPr/>
            <p:nvPr/>
          </p:nvSpPr>
          <p:spPr>
            <a:xfrm>
              <a:off x="4721140" y="4806852"/>
              <a:ext cx="2771326" cy="1163478"/>
            </a:xfrm>
            <a:custGeom>
              <a:rect b="b" l="l" r="r" t="t"/>
              <a:pathLst>
                <a:path extrusionOk="0" h="3092418" w="3874371">
                  <a:moveTo>
                    <a:pt x="2052090" y="147"/>
                  </a:moveTo>
                  <a:cubicBezTo>
                    <a:pt x="2465413" y="-10058"/>
                    <a:pt x="3276751" y="515526"/>
                    <a:pt x="3690075" y="505320"/>
                  </a:cubicBezTo>
                  <a:cubicBezTo>
                    <a:pt x="3726113" y="500536"/>
                    <a:pt x="3761852" y="494018"/>
                    <a:pt x="3797330" y="485983"/>
                  </a:cubicBezTo>
                  <a:lnTo>
                    <a:pt x="3874371" y="465250"/>
                  </a:lnTo>
                  <a:lnTo>
                    <a:pt x="3874371" y="3092418"/>
                  </a:lnTo>
                  <a:lnTo>
                    <a:pt x="0" y="3092418"/>
                  </a:lnTo>
                  <a:lnTo>
                    <a:pt x="0" y="578700"/>
                  </a:lnTo>
                  <a:lnTo>
                    <a:pt x="79730" y="603673"/>
                  </a:lnTo>
                  <a:cubicBezTo>
                    <a:pt x="174554" y="630537"/>
                    <a:pt x="261979" y="645965"/>
                    <a:pt x="337563" y="643095"/>
                  </a:cubicBezTo>
                  <a:cubicBezTo>
                    <a:pt x="730476" y="597170"/>
                    <a:pt x="1659178" y="46072"/>
                    <a:pt x="2052090" y="14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22850" lIns="45700" spcFirstLastPara="1" rIns="45700" wrap="square" tIns="228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7" name="Google Shape;167;p8"/>
            <p:cNvSpPr/>
            <p:nvPr/>
          </p:nvSpPr>
          <p:spPr>
            <a:xfrm>
              <a:off x="7930486" y="4743555"/>
              <a:ext cx="2771326" cy="1226776"/>
            </a:xfrm>
            <a:custGeom>
              <a:rect b="b" l="l" r="r" t="t"/>
              <a:pathLst>
                <a:path extrusionOk="0" h="3260661" w="3874371">
                  <a:moveTo>
                    <a:pt x="835332" y="0"/>
                  </a:moveTo>
                  <a:cubicBezTo>
                    <a:pt x="1354678" y="5103"/>
                    <a:pt x="2011800" y="867469"/>
                    <a:pt x="2531147" y="872572"/>
                  </a:cubicBezTo>
                  <a:lnTo>
                    <a:pt x="3874371" y="45785"/>
                  </a:lnTo>
                  <a:lnTo>
                    <a:pt x="3874371" y="3260661"/>
                  </a:lnTo>
                  <a:lnTo>
                    <a:pt x="0" y="3260661"/>
                  </a:lnTo>
                  <a:lnTo>
                    <a:pt x="0" y="341517"/>
                  </a:lnTo>
                  <a:lnTo>
                    <a:pt x="8685" y="336782"/>
                  </a:lnTo>
                  <a:cubicBezTo>
                    <a:pt x="277856" y="187527"/>
                    <a:pt x="547026" y="38271"/>
                    <a:pt x="8353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22850" lIns="45700" spcFirstLastPara="1" rIns="45700" wrap="square" tIns="228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68" name="Google Shape;168;p8"/>
          <p:cNvSpPr txBox="1"/>
          <p:nvPr/>
        </p:nvSpPr>
        <p:spPr>
          <a:xfrm>
            <a:off x="2332967" y="5378056"/>
            <a:ext cx="1076898" cy="2154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RELEVANCE</a:t>
            </a:r>
            <a:endParaRPr b="1" sz="14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9" name="Google Shape;169;p8"/>
          <p:cNvSpPr txBox="1"/>
          <p:nvPr/>
        </p:nvSpPr>
        <p:spPr>
          <a:xfrm>
            <a:off x="5292478" y="5378056"/>
            <a:ext cx="1628652" cy="2154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DIFFERENTIATION</a:t>
            </a:r>
            <a:endParaRPr b="1" sz="14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0" name="Google Shape;170;p8"/>
          <p:cNvSpPr txBox="1"/>
          <p:nvPr/>
        </p:nvSpPr>
        <p:spPr>
          <a:xfrm>
            <a:off x="8120736" y="5301109"/>
            <a:ext cx="2390827" cy="430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CREDIBILITY &amp; ATTAINABILITY</a:t>
            </a:r>
            <a:endParaRPr b="1" sz="14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1" name="Google Shape;171;p8"/>
          <p:cNvSpPr txBox="1"/>
          <p:nvPr/>
        </p:nvSpPr>
        <p:spPr>
          <a:xfrm>
            <a:off x="1941002" y="3144491"/>
            <a:ext cx="1853426" cy="95603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90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The target audience should find the brand engaging and resonating with we are selling.</a:t>
            </a:r>
            <a:endParaRPr/>
          </a:p>
        </p:txBody>
      </p:sp>
      <p:sp>
        <p:nvSpPr>
          <p:cNvPr id="172" name="Google Shape;172;p8"/>
          <p:cNvSpPr txBox="1"/>
          <p:nvPr/>
        </p:nvSpPr>
        <p:spPr>
          <a:xfrm>
            <a:off x="5182684" y="3266319"/>
            <a:ext cx="1853426" cy="712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90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Differentiation from competitors drives brand positioning success.</a:t>
            </a:r>
            <a:endParaRPr/>
          </a:p>
        </p:txBody>
      </p:sp>
      <p:sp>
        <p:nvSpPr>
          <p:cNvPr id="173" name="Google Shape;173;p8"/>
          <p:cNvSpPr txBox="1"/>
          <p:nvPr/>
        </p:nvSpPr>
        <p:spPr>
          <a:xfrm>
            <a:off x="8389435" y="3266319"/>
            <a:ext cx="1853426" cy="712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90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The customer should feel safe to believe that you will deliver your promise.</a:t>
            </a:r>
            <a:endParaRPr/>
          </a:p>
        </p:txBody>
      </p:sp>
      <p:sp>
        <p:nvSpPr>
          <p:cNvPr id="174" name="Google Shape;174;p8"/>
          <p:cNvSpPr/>
          <p:nvPr/>
        </p:nvSpPr>
        <p:spPr>
          <a:xfrm rot="-8100000">
            <a:off x="2724868" y="2510924"/>
            <a:ext cx="285693" cy="285693"/>
          </a:xfrm>
          <a:custGeom>
            <a:rect b="b" l="l" r="r" t="t"/>
            <a:pathLst>
              <a:path extrusionOk="0" h="2802196" w="2802196">
                <a:moveTo>
                  <a:pt x="412954" y="2802196"/>
                </a:moveTo>
                <a:lnTo>
                  <a:pt x="412955" y="2802196"/>
                </a:lnTo>
                <a:lnTo>
                  <a:pt x="412955" y="2802196"/>
                </a:lnTo>
                <a:close/>
                <a:moveTo>
                  <a:pt x="0" y="2389241"/>
                </a:moveTo>
                <a:lnTo>
                  <a:pt x="0" y="412956"/>
                </a:lnTo>
                <a:cubicBezTo>
                  <a:pt x="0" y="184887"/>
                  <a:pt x="184886" y="0"/>
                  <a:pt x="412955" y="0"/>
                </a:cubicBezTo>
                <a:lnTo>
                  <a:pt x="412955" y="1"/>
                </a:lnTo>
                <a:lnTo>
                  <a:pt x="412960" y="2"/>
                </a:lnTo>
                <a:lnTo>
                  <a:pt x="2389241" y="2"/>
                </a:lnTo>
                <a:cubicBezTo>
                  <a:pt x="2617310" y="2"/>
                  <a:pt x="2802196" y="184888"/>
                  <a:pt x="2802196" y="412957"/>
                </a:cubicBezTo>
                <a:lnTo>
                  <a:pt x="2802195" y="412957"/>
                </a:lnTo>
                <a:cubicBezTo>
                  <a:pt x="2802195" y="641026"/>
                  <a:pt x="2617309" y="825912"/>
                  <a:pt x="2389240" y="825912"/>
                </a:cubicBezTo>
                <a:lnTo>
                  <a:pt x="825910" y="825911"/>
                </a:lnTo>
                <a:lnTo>
                  <a:pt x="825909" y="2389241"/>
                </a:lnTo>
                <a:cubicBezTo>
                  <a:pt x="825909" y="2588801"/>
                  <a:pt x="684356" y="2755299"/>
                  <a:pt x="496179" y="2793806"/>
                </a:cubicBezTo>
                <a:lnTo>
                  <a:pt x="412955" y="2802196"/>
                </a:lnTo>
                <a:lnTo>
                  <a:pt x="329730" y="2793806"/>
                </a:lnTo>
                <a:cubicBezTo>
                  <a:pt x="141554" y="2755299"/>
                  <a:pt x="0" y="2588801"/>
                  <a:pt x="0" y="23892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5" name="Google Shape;175;p8"/>
          <p:cNvSpPr/>
          <p:nvPr/>
        </p:nvSpPr>
        <p:spPr>
          <a:xfrm rot="-8100000">
            <a:off x="5953152" y="2512073"/>
            <a:ext cx="285693" cy="285693"/>
          </a:xfrm>
          <a:custGeom>
            <a:rect b="b" l="l" r="r" t="t"/>
            <a:pathLst>
              <a:path extrusionOk="0" h="2802196" w="2802196">
                <a:moveTo>
                  <a:pt x="412954" y="2802196"/>
                </a:moveTo>
                <a:lnTo>
                  <a:pt x="412955" y="2802196"/>
                </a:lnTo>
                <a:lnTo>
                  <a:pt x="412955" y="2802196"/>
                </a:lnTo>
                <a:close/>
                <a:moveTo>
                  <a:pt x="0" y="2389241"/>
                </a:moveTo>
                <a:lnTo>
                  <a:pt x="0" y="412956"/>
                </a:lnTo>
                <a:cubicBezTo>
                  <a:pt x="0" y="184887"/>
                  <a:pt x="184886" y="0"/>
                  <a:pt x="412955" y="0"/>
                </a:cubicBezTo>
                <a:lnTo>
                  <a:pt x="412955" y="1"/>
                </a:lnTo>
                <a:lnTo>
                  <a:pt x="412960" y="2"/>
                </a:lnTo>
                <a:lnTo>
                  <a:pt x="2389241" y="2"/>
                </a:lnTo>
                <a:cubicBezTo>
                  <a:pt x="2617310" y="2"/>
                  <a:pt x="2802196" y="184888"/>
                  <a:pt x="2802196" y="412957"/>
                </a:cubicBezTo>
                <a:lnTo>
                  <a:pt x="2802195" y="412957"/>
                </a:lnTo>
                <a:cubicBezTo>
                  <a:pt x="2802195" y="641026"/>
                  <a:pt x="2617309" y="825912"/>
                  <a:pt x="2389240" y="825912"/>
                </a:cubicBezTo>
                <a:lnTo>
                  <a:pt x="825910" y="825911"/>
                </a:lnTo>
                <a:lnTo>
                  <a:pt x="825909" y="2389241"/>
                </a:lnTo>
                <a:cubicBezTo>
                  <a:pt x="825909" y="2588801"/>
                  <a:pt x="684356" y="2755299"/>
                  <a:pt x="496179" y="2793806"/>
                </a:cubicBezTo>
                <a:lnTo>
                  <a:pt x="412955" y="2802196"/>
                </a:lnTo>
                <a:lnTo>
                  <a:pt x="329730" y="2793806"/>
                </a:lnTo>
                <a:cubicBezTo>
                  <a:pt x="141554" y="2755299"/>
                  <a:pt x="0" y="2588801"/>
                  <a:pt x="0" y="238924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6" name="Google Shape;176;p8"/>
          <p:cNvSpPr/>
          <p:nvPr/>
        </p:nvSpPr>
        <p:spPr>
          <a:xfrm rot="-8100000">
            <a:off x="9151264" y="2510922"/>
            <a:ext cx="285693" cy="285693"/>
          </a:xfrm>
          <a:custGeom>
            <a:rect b="b" l="l" r="r" t="t"/>
            <a:pathLst>
              <a:path extrusionOk="0" h="2802196" w="2802196">
                <a:moveTo>
                  <a:pt x="412954" y="2802196"/>
                </a:moveTo>
                <a:lnTo>
                  <a:pt x="412955" y="2802196"/>
                </a:lnTo>
                <a:lnTo>
                  <a:pt x="412955" y="2802196"/>
                </a:lnTo>
                <a:close/>
                <a:moveTo>
                  <a:pt x="0" y="2389241"/>
                </a:moveTo>
                <a:lnTo>
                  <a:pt x="0" y="412956"/>
                </a:lnTo>
                <a:cubicBezTo>
                  <a:pt x="0" y="184887"/>
                  <a:pt x="184886" y="0"/>
                  <a:pt x="412955" y="0"/>
                </a:cubicBezTo>
                <a:lnTo>
                  <a:pt x="412955" y="1"/>
                </a:lnTo>
                <a:lnTo>
                  <a:pt x="412960" y="2"/>
                </a:lnTo>
                <a:lnTo>
                  <a:pt x="2389241" y="2"/>
                </a:lnTo>
                <a:cubicBezTo>
                  <a:pt x="2617310" y="2"/>
                  <a:pt x="2802196" y="184888"/>
                  <a:pt x="2802196" y="412957"/>
                </a:cubicBezTo>
                <a:lnTo>
                  <a:pt x="2802195" y="412957"/>
                </a:lnTo>
                <a:cubicBezTo>
                  <a:pt x="2802195" y="641026"/>
                  <a:pt x="2617309" y="825912"/>
                  <a:pt x="2389240" y="825912"/>
                </a:cubicBezTo>
                <a:lnTo>
                  <a:pt x="825910" y="825911"/>
                </a:lnTo>
                <a:lnTo>
                  <a:pt x="825909" y="2389241"/>
                </a:lnTo>
                <a:cubicBezTo>
                  <a:pt x="825909" y="2588801"/>
                  <a:pt x="684356" y="2755299"/>
                  <a:pt x="496179" y="2793806"/>
                </a:cubicBezTo>
                <a:lnTo>
                  <a:pt x="412955" y="2802196"/>
                </a:lnTo>
                <a:lnTo>
                  <a:pt x="329730" y="2793806"/>
                </a:lnTo>
                <a:cubicBezTo>
                  <a:pt x="141554" y="2755299"/>
                  <a:pt x="0" y="2588801"/>
                  <a:pt x="0" y="238924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oogle Shape;181;p9"/>
          <p:cNvGrpSpPr/>
          <p:nvPr/>
        </p:nvGrpSpPr>
        <p:grpSpPr>
          <a:xfrm>
            <a:off x="-1706170" y="-1220605"/>
            <a:ext cx="5628612" cy="5628612"/>
            <a:chOff x="577953" y="535259"/>
            <a:chExt cx="5628612" cy="5628612"/>
          </a:xfrm>
        </p:grpSpPr>
        <p:sp>
          <p:nvSpPr>
            <p:cNvPr id="182" name="Google Shape;182;p9"/>
            <p:cNvSpPr/>
            <p:nvPr/>
          </p:nvSpPr>
          <p:spPr>
            <a:xfrm>
              <a:off x="577953" y="535259"/>
              <a:ext cx="5628612" cy="5628612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4901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1458475" y="1148030"/>
              <a:ext cx="4352059" cy="4352059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4901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84" name="Google Shape;184;p9"/>
            <p:cNvSpPr/>
            <p:nvPr/>
          </p:nvSpPr>
          <p:spPr>
            <a:xfrm>
              <a:off x="2079677" y="1677911"/>
              <a:ext cx="3111190" cy="3111190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4901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85" name="Google Shape;185;p9"/>
            <p:cNvSpPr/>
            <p:nvPr/>
          </p:nvSpPr>
          <p:spPr>
            <a:xfrm>
              <a:off x="2489193" y="2120293"/>
              <a:ext cx="2098287" cy="2098287"/>
            </a:xfrm>
            <a:prstGeom prst="ellipse">
              <a:avLst/>
            </a:prstGeom>
            <a:noFill/>
            <a:ln cap="flat" cmpd="sng" w="19050">
              <a:solidFill>
                <a:schemeClr val="lt1">
                  <a:alpha val="14901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60400" sx="111000" rotWithShape="0" algn="ctr" dir="5400000" dist="50800" sy="111000">
                <a:srgbClr val="3553D3">
                  <a:alpha val="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186" name="Google Shape;186;p9"/>
          <p:cNvSpPr/>
          <p:nvPr/>
        </p:nvSpPr>
        <p:spPr>
          <a:xfrm>
            <a:off x="4949042" y="0"/>
            <a:ext cx="277132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7" name="Google Shape;187;p9"/>
          <p:cNvSpPr/>
          <p:nvPr/>
        </p:nvSpPr>
        <p:spPr>
          <a:xfrm>
            <a:off x="937260" y="954405"/>
            <a:ext cx="5840730" cy="4949189"/>
          </a:xfrm>
          <a:prstGeom prst="roundRect">
            <a:avLst>
              <a:gd fmla="val 4196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8" name="Google Shape;188;p9"/>
          <p:cNvSpPr txBox="1"/>
          <p:nvPr/>
        </p:nvSpPr>
        <p:spPr>
          <a:xfrm>
            <a:off x="8097726" y="3564275"/>
            <a:ext cx="2771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Be relevant to customers</a:t>
            </a:r>
            <a:endParaRPr/>
          </a:p>
        </p:txBody>
      </p:sp>
      <p:sp>
        <p:nvSpPr>
          <p:cNvPr id="189" name="Google Shape;189;p9"/>
          <p:cNvSpPr txBox="1"/>
          <p:nvPr/>
        </p:nvSpPr>
        <p:spPr>
          <a:xfrm>
            <a:off x="8097714" y="4366991"/>
            <a:ext cx="316105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Be unique against competition</a:t>
            </a:r>
            <a:endParaRPr/>
          </a:p>
        </p:txBody>
      </p:sp>
      <p:grpSp>
        <p:nvGrpSpPr>
          <p:cNvPr id="190" name="Google Shape;190;p9"/>
          <p:cNvGrpSpPr/>
          <p:nvPr/>
        </p:nvGrpSpPr>
        <p:grpSpPr>
          <a:xfrm>
            <a:off x="7468431" y="4274957"/>
            <a:ext cx="575348" cy="600606"/>
            <a:chOff x="1386016" y="1872191"/>
            <a:chExt cx="657079" cy="685926"/>
          </a:xfrm>
        </p:grpSpPr>
        <p:sp>
          <p:nvSpPr>
            <p:cNvPr id="191" name="Google Shape;191;p9"/>
            <p:cNvSpPr/>
            <p:nvPr/>
          </p:nvSpPr>
          <p:spPr>
            <a:xfrm>
              <a:off x="1481379" y="1996401"/>
              <a:ext cx="561716" cy="561716"/>
            </a:xfrm>
            <a:prstGeom prst="roundRect">
              <a:avLst>
                <a:gd fmla="val 25485" name="adj"/>
              </a:avLst>
            </a:prstGeom>
            <a:solidFill>
              <a:schemeClr val="accent4">
                <a:alpha val="24705"/>
              </a:schemeClr>
            </a:solidFill>
            <a:ln>
              <a:noFill/>
            </a:ln>
            <a:effectLst>
              <a:outerShdw blurRad="571500" sx="108000" rotWithShape="0" algn="ctr" dir="5400000" dist="50800" sy="108000">
                <a:srgbClr val="3553D3">
                  <a:alpha val="4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92" name="Google Shape;192;p9"/>
            <p:cNvSpPr/>
            <p:nvPr/>
          </p:nvSpPr>
          <p:spPr>
            <a:xfrm>
              <a:off x="1386016" y="1872191"/>
              <a:ext cx="561716" cy="561716"/>
            </a:xfrm>
            <a:prstGeom prst="roundRect">
              <a:avLst>
                <a:gd fmla="val 25485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2</a:t>
              </a:r>
              <a:endParaRPr/>
            </a:p>
          </p:txBody>
        </p:sp>
      </p:grpSp>
      <p:sp>
        <p:nvSpPr>
          <p:cNvPr id="193" name="Google Shape;193;p9"/>
          <p:cNvSpPr txBox="1"/>
          <p:nvPr/>
        </p:nvSpPr>
        <p:spPr>
          <a:xfrm>
            <a:off x="8097727" y="5169450"/>
            <a:ext cx="2673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Be credible and reliable</a:t>
            </a:r>
            <a:endParaRPr/>
          </a:p>
        </p:txBody>
      </p:sp>
      <p:sp>
        <p:nvSpPr>
          <p:cNvPr id="194" name="Google Shape;194;p9"/>
          <p:cNvSpPr txBox="1"/>
          <p:nvPr/>
        </p:nvSpPr>
        <p:spPr>
          <a:xfrm>
            <a:off x="8128995" y="1632748"/>
            <a:ext cx="3451317" cy="9170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SUCCESSFUL BRANDS &amp; BUSINESSES MUST: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5" name="Google Shape;195;p9"/>
          <p:cNvSpPr txBox="1"/>
          <p:nvPr/>
        </p:nvSpPr>
        <p:spPr>
          <a:xfrm rot="-5400000">
            <a:off x="352368" y="3099676"/>
            <a:ext cx="1688924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Customer Relevancy</a:t>
            </a:r>
            <a:endParaRPr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6" name="Google Shape;196;p9"/>
          <p:cNvSpPr txBox="1"/>
          <p:nvPr/>
        </p:nvSpPr>
        <p:spPr>
          <a:xfrm>
            <a:off x="2815247" y="5537775"/>
            <a:ext cx="2214389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Competitive Differentiation</a:t>
            </a:r>
            <a:endParaRPr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197" name="Google Shape;197;p9"/>
          <p:cNvCxnSpPr/>
          <p:nvPr/>
        </p:nvCxnSpPr>
        <p:spPr>
          <a:xfrm flipH="1" rot="10800000">
            <a:off x="1520413" y="2111538"/>
            <a:ext cx="3877645" cy="3196547"/>
          </a:xfrm>
          <a:prstGeom prst="straightConnector1">
            <a:avLst/>
          </a:prstGeom>
          <a:noFill/>
          <a:ln cap="rnd" cmpd="sng" w="25400">
            <a:solidFill>
              <a:schemeClr val="accent1"/>
            </a:solidFill>
            <a:prstDash val="solid"/>
            <a:round/>
            <a:headEnd len="sm" w="sm" type="none"/>
            <a:tailEnd len="sm" w="sm" type="stealth"/>
          </a:ln>
          <a:effectLst>
            <a:outerShdw rotWithShape="0" algn="tl" dir="2700000" dist="38100">
              <a:srgbClr val="7F7F7F"/>
            </a:outerShdw>
          </a:effectLst>
        </p:spPr>
      </p:cxnSp>
      <p:sp>
        <p:nvSpPr>
          <p:cNvPr id="198" name="Google Shape;198;p9"/>
          <p:cNvSpPr/>
          <p:nvPr/>
        </p:nvSpPr>
        <p:spPr>
          <a:xfrm>
            <a:off x="3211110" y="3172078"/>
            <a:ext cx="317121" cy="317121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1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9" name="Google Shape;199;p9"/>
          <p:cNvSpPr/>
          <p:nvPr/>
        </p:nvSpPr>
        <p:spPr>
          <a:xfrm>
            <a:off x="3033413" y="4321138"/>
            <a:ext cx="317121" cy="317121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1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0" name="Google Shape;200;p9"/>
          <p:cNvSpPr/>
          <p:nvPr/>
        </p:nvSpPr>
        <p:spPr>
          <a:xfrm>
            <a:off x="4595052" y="3316320"/>
            <a:ext cx="317121" cy="31712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0800" rotWithShape="0" algn="tl" dir="2700000" dist="38100">
              <a:srgbClr val="000000">
                <a:alpha val="1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1" name="Google Shape;201;p9"/>
          <p:cNvSpPr txBox="1"/>
          <p:nvPr/>
        </p:nvSpPr>
        <p:spPr>
          <a:xfrm>
            <a:off x="3431347" y="4388715"/>
            <a:ext cx="998350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COMPANY A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2" name="Google Shape;202;p9"/>
          <p:cNvSpPr txBox="1"/>
          <p:nvPr/>
        </p:nvSpPr>
        <p:spPr>
          <a:xfrm>
            <a:off x="5018043" y="3376052"/>
            <a:ext cx="1001557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COMPANY C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3" name="Google Shape;203;p9"/>
          <p:cNvSpPr txBox="1"/>
          <p:nvPr/>
        </p:nvSpPr>
        <p:spPr>
          <a:xfrm>
            <a:off x="2097587" y="3252736"/>
            <a:ext cx="985527" cy="1846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COMPANY B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4" name="Google Shape;204;p9"/>
          <p:cNvSpPr/>
          <p:nvPr/>
        </p:nvSpPr>
        <p:spPr>
          <a:xfrm>
            <a:off x="4258601" y="1153301"/>
            <a:ext cx="2332726" cy="759341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  <a:effectLst>
            <a:outerShdw sx="101000" rotWithShape="0" algn="tl" dir="3600000" dist="38100" sy="101000">
              <a:srgbClr val="7F7F7F"/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Motivation power </a:t>
            </a:r>
            <a:endParaRPr/>
          </a:p>
          <a:p>
            <a:pPr indent="0" lvl="0" marL="0" marR="0" rtl="0" algn="ctr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= Profit margin</a:t>
            </a:r>
            <a:endParaRPr/>
          </a:p>
        </p:txBody>
      </p:sp>
      <p:sp>
        <p:nvSpPr>
          <p:cNvPr id="205" name="Google Shape;205;p9"/>
          <p:cNvSpPr/>
          <p:nvPr/>
        </p:nvSpPr>
        <p:spPr>
          <a:xfrm>
            <a:off x="9699829" y="4181563"/>
            <a:ext cx="2253039" cy="2253039"/>
          </a:xfrm>
          <a:prstGeom prst="donut">
            <a:avLst>
              <a:gd fmla="val 12914" name="adj"/>
            </a:avLst>
          </a:prstGeom>
          <a:gradFill>
            <a:gsLst>
              <a:gs pos="0">
                <a:srgbClr val="EEEEEE">
                  <a:alpha val="20000"/>
                </a:srgbClr>
              </a:gs>
              <a:gs pos="2000">
                <a:srgbClr val="EEEEEE">
                  <a:alpha val="20000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06" name="Google Shape;206;p9"/>
          <p:cNvGrpSpPr/>
          <p:nvPr/>
        </p:nvGrpSpPr>
        <p:grpSpPr>
          <a:xfrm>
            <a:off x="1441341" y="954405"/>
            <a:ext cx="79072" cy="4949189"/>
            <a:chOff x="1441341" y="954405"/>
            <a:chExt cx="79072" cy="4949189"/>
          </a:xfrm>
        </p:grpSpPr>
        <p:cxnSp>
          <p:nvCxnSpPr>
            <p:cNvPr id="207" name="Google Shape;207;p9"/>
            <p:cNvCxnSpPr/>
            <p:nvPr/>
          </p:nvCxnSpPr>
          <p:spPr>
            <a:xfrm>
              <a:off x="1520413" y="954405"/>
              <a:ext cx="0" cy="4949189"/>
            </a:xfrm>
            <a:prstGeom prst="straightConnector1">
              <a:avLst/>
            </a:prstGeom>
            <a:noFill/>
            <a:ln cap="flat" cmpd="sng" w="889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8" name="Google Shape;208;p9"/>
            <p:cNvCxnSpPr/>
            <p:nvPr/>
          </p:nvCxnSpPr>
          <p:spPr>
            <a:xfrm>
              <a:off x="1441341" y="954405"/>
              <a:ext cx="0" cy="4949189"/>
            </a:xfrm>
            <a:prstGeom prst="straightConnector1">
              <a:avLst/>
            </a:pr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209" name="Google Shape;209;p9"/>
          <p:cNvGrpSpPr/>
          <p:nvPr/>
        </p:nvGrpSpPr>
        <p:grpSpPr>
          <a:xfrm>
            <a:off x="923813" y="5308083"/>
            <a:ext cx="5854177" cy="85165"/>
            <a:chOff x="923813" y="5308083"/>
            <a:chExt cx="5854177" cy="85165"/>
          </a:xfrm>
        </p:grpSpPr>
        <p:cxnSp>
          <p:nvCxnSpPr>
            <p:cNvPr id="210" name="Google Shape;210;p9"/>
            <p:cNvCxnSpPr/>
            <p:nvPr/>
          </p:nvCxnSpPr>
          <p:spPr>
            <a:xfrm>
              <a:off x="923813" y="5308083"/>
              <a:ext cx="5854177" cy="0"/>
            </a:xfrm>
            <a:prstGeom prst="straightConnector1">
              <a:avLst/>
            </a:prstGeom>
            <a:noFill/>
            <a:ln cap="flat" cmpd="sng" w="889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11" name="Google Shape;211;p9"/>
            <p:cNvCxnSpPr/>
            <p:nvPr/>
          </p:nvCxnSpPr>
          <p:spPr>
            <a:xfrm>
              <a:off x="937260" y="5393248"/>
              <a:ext cx="5840730" cy="0"/>
            </a:xfrm>
            <a:prstGeom prst="straightConnector1">
              <a:avLst/>
            </a:pr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212" name="Google Shape;212;p9"/>
          <p:cNvGrpSpPr/>
          <p:nvPr/>
        </p:nvGrpSpPr>
        <p:grpSpPr>
          <a:xfrm>
            <a:off x="7468431" y="5077667"/>
            <a:ext cx="575348" cy="600606"/>
            <a:chOff x="1386016" y="1872191"/>
            <a:chExt cx="657079" cy="685926"/>
          </a:xfrm>
        </p:grpSpPr>
        <p:sp>
          <p:nvSpPr>
            <p:cNvPr id="213" name="Google Shape;213;p9"/>
            <p:cNvSpPr/>
            <p:nvPr/>
          </p:nvSpPr>
          <p:spPr>
            <a:xfrm>
              <a:off x="1481379" y="1996401"/>
              <a:ext cx="561716" cy="561716"/>
            </a:xfrm>
            <a:prstGeom prst="roundRect">
              <a:avLst>
                <a:gd fmla="val 25485" name="adj"/>
              </a:avLst>
            </a:prstGeom>
            <a:solidFill>
              <a:schemeClr val="accent4">
                <a:alpha val="24705"/>
              </a:schemeClr>
            </a:solidFill>
            <a:ln>
              <a:noFill/>
            </a:ln>
            <a:effectLst>
              <a:outerShdw blurRad="571500" sx="108000" rotWithShape="0" algn="ctr" dir="5400000" dist="50800" sy="108000">
                <a:srgbClr val="3553D3">
                  <a:alpha val="4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14" name="Google Shape;214;p9"/>
            <p:cNvSpPr/>
            <p:nvPr/>
          </p:nvSpPr>
          <p:spPr>
            <a:xfrm>
              <a:off x="1386016" y="1872191"/>
              <a:ext cx="561716" cy="561716"/>
            </a:xfrm>
            <a:prstGeom prst="roundRect">
              <a:avLst>
                <a:gd fmla="val 25485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3</a:t>
              </a:r>
              <a:endParaRPr/>
            </a:p>
          </p:txBody>
        </p:sp>
      </p:grpSp>
      <p:grpSp>
        <p:nvGrpSpPr>
          <p:cNvPr id="215" name="Google Shape;215;p9"/>
          <p:cNvGrpSpPr/>
          <p:nvPr/>
        </p:nvGrpSpPr>
        <p:grpSpPr>
          <a:xfrm>
            <a:off x="7468431" y="3472247"/>
            <a:ext cx="575348" cy="600606"/>
            <a:chOff x="1386016" y="1872191"/>
            <a:chExt cx="657079" cy="685926"/>
          </a:xfrm>
        </p:grpSpPr>
        <p:sp>
          <p:nvSpPr>
            <p:cNvPr id="216" name="Google Shape;216;p9"/>
            <p:cNvSpPr/>
            <p:nvPr/>
          </p:nvSpPr>
          <p:spPr>
            <a:xfrm>
              <a:off x="1481379" y="1996401"/>
              <a:ext cx="561716" cy="561716"/>
            </a:xfrm>
            <a:prstGeom prst="roundRect">
              <a:avLst>
                <a:gd fmla="val 25485" name="adj"/>
              </a:avLst>
            </a:prstGeom>
            <a:solidFill>
              <a:schemeClr val="accent4">
                <a:alpha val="24705"/>
              </a:schemeClr>
            </a:solidFill>
            <a:ln>
              <a:noFill/>
            </a:ln>
            <a:effectLst>
              <a:outerShdw blurRad="571500" sx="108000" rotWithShape="0" algn="ctr" dir="5400000" dist="50800" sy="108000">
                <a:srgbClr val="3553D3">
                  <a:alpha val="4470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17" name="Google Shape;217;p9"/>
            <p:cNvSpPr/>
            <p:nvPr/>
          </p:nvSpPr>
          <p:spPr>
            <a:xfrm>
              <a:off x="1386016" y="1872191"/>
              <a:ext cx="561716" cy="561716"/>
            </a:xfrm>
            <a:prstGeom prst="roundRect">
              <a:avLst>
                <a:gd fmla="val 25485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1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0"/>
          <p:cNvSpPr/>
          <p:nvPr/>
        </p:nvSpPr>
        <p:spPr>
          <a:xfrm rot="-5400000">
            <a:off x="3369861" y="-1392406"/>
            <a:ext cx="5452279" cy="10130529"/>
          </a:xfrm>
          <a:prstGeom prst="roundRect">
            <a:avLst>
              <a:gd fmla="val 3668" name="adj"/>
            </a:avLst>
          </a:prstGeom>
          <a:solidFill>
            <a:schemeClr val="lt1">
              <a:alpha val="6196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223" name="Google Shape;223;p10"/>
          <p:cNvCxnSpPr>
            <a:stCxn id="222" idx="1"/>
            <a:endCxn id="222" idx="3"/>
          </p:cNvCxnSpPr>
          <p:nvPr/>
        </p:nvCxnSpPr>
        <p:spPr>
          <a:xfrm rot="10800000">
            <a:off x="6096000" y="946798"/>
            <a:ext cx="0" cy="5452200"/>
          </a:xfrm>
          <a:prstGeom prst="straightConnector1">
            <a:avLst/>
          </a:prstGeom>
          <a:noFill/>
          <a:ln cap="flat" cmpd="sng" w="889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4" name="Google Shape;224;p10"/>
          <p:cNvCxnSpPr/>
          <p:nvPr/>
        </p:nvCxnSpPr>
        <p:spPr>
          <a:xfrm rot="10800000">
            <a:off x="1017289" y="3672858"/>
            <a:ext cx="10130529" cy="0"/>
          </a:xfrm>
          <a:prstGeom prst="straightConnector1">
            <a:avLst/>
          </a:prstGeom>
          <a:noFill/>
          <a:ln cap="flat" cmpd="sng" w="889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5" name="Google Shape;225;p10"/>
          <p:cNvSpPr txBox="1"/>
          <p:nvPr/>
        </p:nvSpPr>
        <p:spPr>
          <a:xfrm>
            <a:off x="1241995" y="3544175"/>
            <a:ext cx="1174287" cy="257369"/>
          </a:xfrm>
          <a:prstGeom prst="rect">
            <a:avLst/>
          </a:prstGeom>
          <a:solidFill>
            <a:schemeClr val="lt1">
              <a:alpha val="61960"/>
            </a:schemeClr>
          </a:solidFill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LOW QUALITY</a:t>
            </a:r>
            <a:endParaRPr b="1" sz="12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6" name="Google Shape;226;p10"/>
          <p:cNvSpPr txBox="1"/>
          <p:nvPr/>
        </p:nvSpPr>
        <p:spPr>
          <a:xfrm>
            <a:off x="9732117" y="3544175"/>
            <a:ext cx="1209874" cy="257369"/>
          </a:xfrm>
          <a:prstGeom prst="rect">
            <a:avLst/>
          </a:prstGeom>
          <a:solidFill>
            <a:schemeClr val="lt1">
              <a:alpha val="61960"/>
            </a:schemeClr>
          </a:solidFill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HIGH QUALITY</a:t>
            </a:r>
            <a:endParaRPr b="1" sz="12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7" name="Google Shape;227;p10"/>
          <p:cNvSpPr txBox="1"/>
          <p:nvPr/>
        </p:nvSpPr>
        <p:spPr>
          <a:xfrm>
            <a:off x="5597996" y="1155051"/>
            <a:ext cx="984812" cy="257369"/>
          </a:xfrm>
          <a:prstGeom prst="rect">
            <a:avLst/>
          </a:prstGeom>
          <a:solidFill>
            <a:schemeClr val="lt1">
              <a:alpha val="61960"/>
            </a:schemeClr>
          </a:solidFill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HIGH PRICE</a:t>
            </a:r>
            <a:endParaRPr b="1" sz="12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8" name="Google Shape;228;p10"/>
          <p:cNvSpPr txBox="1"/>
          <p:nvPr/>
        </p:nvSpPr>
        <p:spPr>
          <a:xfrm>
            <a:off x="5615791" y="5942526"/>
            <a:ext cx="949226" cy="257369"/>
          </a:xfrm>
          <a:prstGeom prst="rect">
            <a:avLst/>
          </a:prstGeom>
          <a:solidFill>
            <a:schemeClr val="lt1">
              <a:alpha val="61960"/>
            </a:schemeClr>
          </a:solidFill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LOW PRICE</a:t>
            </a:r>
            <a:endParaRPr b="1" sz="12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29" name="Google Shape;229;p10"/>
          <p:cNvGrpSpPr/>
          <p:nvPr/>
        </p:nvGrpSpPr>
        <p:grpSpPr>
          <a:xfrm>
            <a:off x="8568685" y="4124177"/>
            <a:ext cx="2441680" cy="2148064"/>
            <a:chOff x="9005482" y="3604120"/>
            <a:chExt cx="2441680" cy="2148064"/>
          </a:xfrm>
        </p:grpSpPr>
        <p:sp>
          <p:nvSpPr>
            <p:cNvPr id="230" name="Google Shape;230;p10"/>
            <p:cNvSpPr/>
            <p:nvPr/>
          </p:nvSpPr>
          <p:spPr>
            <a:xfrm>
              <a:off x="9005482" y="3604120"/>
              <a:ext cx="2441680" cy="2148064"/>
            </a:xfrm>
            <a:prstGeom prst="roundRect">
              <a:avLst>
                <a:gd fmla="val 7952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grpSp>
          <p:nvGrpSpPr>
            <p:cNvPr id="231" name="Google Shape;231;p10"/>
            <p:cNvGrpSpPr/>
            <p:nvPr/>
          </p:nvGrpSpPr>
          <p:grpSpPr>
            <a:xfrm>
              <a:off x="9285926" y="3809074"/>
              <a:ext cx="1709856" cy="1722713"/>
              <a:chOff x="450184" y="2654381"/>
              <a:chExt cx="1827571" cy="1722713"/>
            </a:xfrm>
          </p:grpSpPr>
          <p:sp>
            <p:nvSpPr>
              <p:cNvPr id="232" name="Google Shape;232;p10"/>
              <p:cNvSpPr txBox="1"/>
              <p:nvPr/>
            </p:nvSpPr>
            <p:spPr>
              <a:xfrm>
                <a:off x="450184" y="2654381"/>
                <a:ext cx="182757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lt1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Comparatives dimensions must be:</a:t>
                </a:r>
                <a:endParaRPr/>
              </a:p>
            </p:txBody>
          </p:sp>
          <p:sp>
            <p:nvSpPr>
              <p:cNvPr id="233" name="Google Shape;233;p10"/>
              <p:cNvSpPr txBox="1"/>
              <p:nvPr/>
            </p:nvSpPr>
            <p:spPr>
              <a:xfrm>
                <a:off x="774074" y="3157156"/>
                <a:ext cx="1503681" cy="184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lt1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Objective</a:t>
                </a:r>
                <a:endParaRPr/>
              </a:p>
            </p:txBody>
          </p:sp>
          <p:sp>
            <p:nvSpPr>
              <p:cNvPr id="234" name="Google Shape;234;p10"/>
              <p:cNvSpPr txBox="1"/>
              <p:nvPr/>
            </p:nvSpPr>
            <p:spPr>
              <a:xfrm>
                <a:off x="774074" y="3415974"/>
                <a:ext cx="1503681" cy="184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lt1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Broad</a:t>
                </a:r>
                <a:endParaRPr/>
              </a:p>
            </p:txBody>
          </p:sp>
          <p:sp>
            <p:nvSpPr>
              <p:cNvPr id="235" name="Google Shape;235;p10"/>
              <p:cNvSpPr txBox="1"/>
              <p:nvPr/>
            </p:nvSpPr>
            <p:spPr>
              <a:xfrm>
                <a:off x="774074" y="3674792"/>
                <a:ext cx="1503681" cy="184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lt1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Salient</a:t>
                </a:r>
                <a:endParaRPr/>
              </a:p>
            </p:txBody>
          </p:sp>
          <p:sp>
            <p:nvSpPr>
              <p:cNvPr id="236" name="Google Shape;236;p10"/>
              <p:cNvSpPr txBox="1"/>
              <p:nvPr/>
            </p:nvSpPr>
            <p:spPr>
              <a:xfrm>
                <a:off x="774074" y="3933610"/>
                <a:ext cx="1503681" cy="184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lt1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Contrasting</a:t>
                </a:r>
                <a:endParaRPr/>
              </a:p>
            </p:txBody>
          </p:sp>
          <p:sp>
            <p:nvSpPr>
              <p:cNvPr id="237" name="Google Shape;237;p10"/>
              <p:cNvSpPr txBox="1"/>
              <p:nvPr/>
            </p:nvSpPr>
            <p:spPr>
              <a:xfrm>
                <a:off x="774074" y="4192428"/>
                <a:ext cx="1503681" cy="184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>
                    <a:solidFill>
                      <a:schemeClr val="lt1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Measurable</a:t>
                </a:r>
                <a:endParaRPr/>
              </a:p>
            </p:txBody>
          </p:sp>
        </p:grpSp>
        <p:sp>
          <p:nvSpPr>
            <p:cNvPr id="238" name="Google Shape;238;p10"/>
            <p:cNvSpPr/>
            <p:nvPr/>
          </p:nvSpPr>
          <p:spPr>
            <a:xfrm>
              <a:off x="9285926" y="4333360"/>
              <a:ext cx="103226" cy="10322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39" name="Google Shape;239;p10"/>
            <p:cNvSpPr/>
            <p:nvPr/>
          </p:nvSpPr>
          <p:spPr>
            <a:xfrm>
              <a:off x="9285926" y="4595998"/>
              <a:ext cx="103226" cy="10322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0" name="Google Shape;240;p10"/>
            <p:cNvSpPr/>
            <p:nvPr/>
          </p:nvSpPr>
          <p:spPr>
            <a:xfrm>
              <a:off x="9285926" y="4854816"/>
              <a:ext cx="103226" cy="10322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1" name="Google Shape;241;p10"/>
            <p:cNvSpPr/>
            <p:nvPr/>
          </p:nvSpPr>
          <p:spPr>
            <a:xfrm>
              <a:off x="9285926" y="5113634"/>
              <a:ext cx="103226" cy="10322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42" name="Google Shape;242;p10"/>
            <p:cNvSpPr/>
            <p:nvPr/>
          </p:nvSpPr>
          <p:spPr>
            <a:xfrm>
              <a:off x="9285926" y="5375519"/>
              <a:ext cx="103226" cy="10322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43" name="Google Shape;243;p10"/>
          <p:cNvSpPr/>
          <p:nvPr/>
        </p:nvSpPr>
        <p:spPr>
          <a:xfrm>
            <a:off x="6422968" y="4038225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L</a:t>
            </a:r>
            <a:endParaRPr/>
          </a:p>
        </p:txBody>
      </p:sp>
      <p:sp>
        <p:nvSpPr>
          <p:cNvPr id="244" name="Google Shape;244;p10"/>
          <p:cNvSpPr/>
          <p:nvPr/>
        </p:nvSpPr>
        <p:spPr>
          <a:xfrm>
            <a:off x="6422968" y="2776920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</a:t>
            </a:r>
            <a:endParaRPr/>
          </a:p>
        </p:txBody>
      </p:sp>
      <p:sp>
        <p:nvSpPr>
          <p:cNvPr id="245" name="Google Shape;245;p10"/>
          <p:cNvSpPr/>
          <p:nvPr/>
        </p:nvSpPr>
        <p:spPr>
          <a:xfrm>
            <a:off x="4929835" y="4045637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</a:t>
            </a:r>
            <a:endParaRPr/>
          </a:p>
        </p:txBody>
      </p:sp>
      <p:sp>
        <p:nvSpPr>
          <p:cNvPr id="246" name="Google Shape;246;p10"/>
          <p:cNvSpPr/>
          <p:nvPr/>
        </p:nvSpPr>
        <p:spPr>
          <a:xfrm>
            <a:off x="4929835" y="2970087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</a:t>
            </a:r>
            <a:endParaRPr/>
          </a:p>
        </p:txBody>
      </p:sp>
      <p:sp>
        <p:nvSpPr>
          <p:cNvPr id="247" name="Google Shape;247;p10"/>
          <p:cNvSpPr txBox="1"/>
          <p:nvPr/>
        </p:nvSpPr>
        <p:spPr>
          <a:xfrm>
            <a:off x="1030735" y="262704"/>
            <a:ext cx="10130530" cy="4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PERCEPTUAL MAP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8" name="Google Shape;248;p10"/>
          <p:cNvSpPr/>
          <p:nvPr/>
        </p:nvSpPr>
        <p:spPr>
          <a:xfrm>
            <a:off x="4019038" y="2776920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A</a:t>
            </a:r>
            <a:endParaRPr/>
          </a:p>
        </p:txBody>
      </p:sp>
      <p:sp>
        <p:nvSpPr>
          <p:cNvPr id="249" name="Google Shape;249;p10"/>
          <p:cNvSpPr/>
          <p:nvPr/>
        </p:nvSpPr>
        <p:spPr>
          <a:xfrm>
            <a:off x="4081026" y="4485118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H</a:t>
            </a:r>
            <a:endParaRPr/>
          </a:p>
        </p:txBody>
      </p:sp>
      <p:sp>
        <p:nvSpPr>
          <p:cNvPr id="250" name="Google Shape;250;p10"/>
          <p:cNvSpPr/>
          <p:nvPr/>
        </p:nvSpPr>
        <p:spPr>
          <a:xfrm>
            <a:off x="4929835" y="4898318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</a:t>
            </a:r>
            <a:endParaRPr/>
          </a:p>
        </p:txBody>
      </p:sp>
      <p:sp>
        <p:nvSpPr>
          <p:cNvPr id="251" name="Google Shape;251;p10"/>
          <p:cNvSpPr/>
          <p:nvPr/>
        </p:nvSpPr>
        <p:spPr>
          <a:xfrm>
            <a:off x="3925403" y="5301775"/>
            <a:ext cx="1023533" cy="3240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J</a:t>
            </a:r>
            <a:endParaRPr/>
          </a:p>
        </p:txBody>
      </p:sp>
      <p:sp>
        <p:nvSpPr>
          <p:cNvPr id="252" name="Google Shape;252;p10"/>
          <p:cNvSpPr/>
          <p:nvPr/>
        </p:nvSpPr>
        <p:spPr>
          <a:xfrm>
            <a:off x="2928539" y="5583846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K</a:t>
            </a:r>
            <a:endParaRPr/>
          </a:p>
        </p:txBody>
      </p:sp>
      <p:sp>
        <p:nvSpPr>
          <p:cNvPr id="253" name="Google Shape;253;p10"/>
          <p:cNvSpPr/>
          <p:nvPr/>
        </p:nvSpPr>
        <p:spPr>
          <a:xfrm>
            <a:off x="7213961" y="2361402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</a:t>
            </a:r>
            <a:endParaRPr/>
          </a:p>
        </p:txBody>
      </p:sp>
      <p:sp>
        <p:nvSpPr>
          <p:cNvPr id="254" name="Google Shape;254;p10"/>
          <p:cNvSpPr/>
          <p:nvPr/>
        </p:nvSpPr>
        <p:spPr>
          <a:xfrm>
            <a:off x="7886054" y="1945884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</a:t>
            </a:r>
            <a:endParaRPr/>
          </a:p>
        </p:txBody>
      </p:sp>
      <p:sp>
        <p:nvSpPr>
          <p:cNvPr id="255" name="Google Shape;255;p10"/>
          <p:cNvSpPr/>
          <p:nvPr/>
        </p:nvSpPr>
        <p:spPr>
          <a:xfrm>
            <a:off x="8865625" y="1952193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F</a:t>
            </a:r>
            <a:endParaRPr/>
          </a:p>
        </p:txBody>
      </p:sp>
      <p:sp>
        <p:nvSpPr>
          <p:cNvPr id="256" name="Google Shape;256;p10"/>
          <p:cNvSpPr/>
          <p:nvPr/>
        </p:nvSpPr>
        <p:spPr>
          <a:xfrm>
            <a:off x="6414888" y="4488567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M</a:t>
            </a:r>
            <a:endParaRPr/>
          </a:p>
        </p:txBody>
      </p:sp>
      <p:sp>
        <p:nvSpPr>
          <p:cNvPr id="257" name="Google Shape;257;p10"/>
          <p:cNvSpPr/>
          <p:nvPr/>
        </p:nvSpPr>
        <p:spPr>
          <a:xfrm>
            <a:off x="7345962" y="4237214"/>
            <a:ext cx="828000" cy="3240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N</a:t>
            </a:r>
            <a:endParaRPr/>
          </a:p>
        </p:txBody>
      </p:sp>
      <p:grpSp>
        <p:nvGrpSpPr>
          <p:cNvPr id="258" name="Google Shape;258;p10"/>
          <p:cNvGrpSpPr/>
          <p:nvPr/>
        </p:nvGrpSpPr>
        <p:grpSpPr>
          <a:xfrm flipH="1">
            <a:off x="-1286508" y="-1260973"/>
            <a:ext cx="3747338" cy="3747338"/>
            <a:chOff x="9631880" y="-1569971"/>
            <a:chExt cx="3747338" cy="3747338"/>
          </a:xfrm>
        </p:grpSpPr>
        <p:sp>
          <p:nvSpPr>
            <p:cNvPr id="259" name="Google Shape;259;p10"/>
            <p:cNvSpPr/>
            <p:nvPr/>
          </p:nvSpPr>
          <p:spPr>
            <a:xfrm>
              <a:off x="9631880" y="-1569971"/>
              <a:ext cx="3747338" cy="3747338"/>
            </a:xfrm>
            <a:prstGeom prst="donut">
              <a:avLst>
                <a:gd fmla="val 8749" name="adj"/>
              </a:avLst>
            </a:prstGeom>
            <a:gradFill>
              <a:gsLst>
                <a:gs pos="0">
                  <a:srgbClr val="EEEEEE">
                    <a:alpha val="20784"/>
                  </a:srgbClr>
                </a:gs>
                <a:gs pos="2000">
                  <a:srgbClr val="EEEEEE">
                    <a:alpha val="20784"/>
                  </a:srgbClr>
                </a:gs>
                <a:gs pos="100000">
                  <a:srgbClr val="7F7F7F">
                    <a:alpha val="0"/>
                  </a:srgbClr>
                </a:gs>
              </a:gsLst>
              <a:lin ang="2700000" scaled="0"/>
            </a:gradFill>
            <a:ln>
              <a:noFill/>
            </a:ln>
            <a:effectLst>
              <a:outerShdw blurRad="1270000" rotWithShape="0" algn="tl" dir="2700000" dist="825500">
                <a:srgbClr val="000000">
                  <a:alpha val="40000"/>
                </a:srgbClr>
              </a:outerShdw>
            </a:effectLst>
          </p:spPr>
          <p:txBody>
            <a:bodyPr anchorCtr="0" anchor="ctr" bIns="22850" lIns="45700" spcFirstLastPara="1" rIns="45700" wrap="square" tIns="228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260" name="Google Shape;260;p10"/>
            <p:cNvGrpSpPr/>
            <p:nvPr/>
          </p:nvGrpSpPr>
          <p:grpSpPr>
            <a:xfrm>
              <a:off x="10093830" y="-1303965"/>
              <a:ext cx="3015142" cy="3015142"/>
              <a:chOff x="577953" y="535259"/>
              <a:chExt cx="5628612" cy="5628612"/>
            </a:xfrm>
          </p:grpSpPr>
          <p:sp>
            <p:nvSpPr>
              <p:cNvPr id="261" name="Google Shape;261;p10"/>
              <p:cNvSpPr/>
              <p:nvPr/>
            </p:nvSpPr>
            <p:spPr>
              <a:xfrm>
                <a:off x="577953" y="535259"/>
                <a:ext cx="5628612" cy="5628612"/>
              </a:xfrm>
              <a:prstGeom prst="ellipse">
                <a:avLst/>
              </a:prstGeom>
              <a:noFill/>
              <a:ln cap="flat" cmpd="sng" w="19050">
                <a:solidFill>
                  <a:schemeClr val="lt1">
                    <a:alpha val="7843"/>
                  </a:schemeClr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660400" sx="111000" rotWithShape="0" algn="ctr" dir="5400000" dist="50800" sy="111000">
                  <a:srgbClr val="3553D3">
                    <a:alpha val="4705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262" name="Google Shape;262;p10"/>
              <p:cNvSpPr/>
              <p:nvPr/>
            </p:nvSpPr>
            <p:spPr>
              <a:xfrm>
                <a:off x="1458475" y="1148030"/>
                <a:ext cx="4352059" cy="4352059"/>
              </a:xfrm>
              <a:prstGeom prst="ellipse">
                <a:avLst/>
              </a:prstGeom>
              <a:noFill/>
              <a:ln cap="flat" cmpd="sng" w="19050">
                <a:solidFill>
                  <a:schemeClr val="lt1">
                    <a:alpha val="7843"/>
                  </a:schemeClr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660400" sx="111000" rotWithShape="0" algn="ctr" dir="5400000" dist="50800" sy="111000">
                  <a:srgbClr val="3553D3">
                    <a:alpha val="4705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263" name="Google Shape;263;p10"/>
              <p:cNvSpPr/>
              <p:nvPr/>
            </p:nvSpPr>
            <p:spPr>
              <a:xfrm>
                <a:off x="2079677" y="1677911"/>
                <a:ext cx="3111190" cy="3111190"/>
              </a:xfrm>
              <a:prstGeom prst="ellipse">
                <a:avLst/>
              </a:prstGeom>
              <a:noFill/>
              <a:ln cap="flat" cmpd="sng" w="19050">
                <a:solidFill>
                  <a:schemeClr val="lt1">
                    <a:alpha val="7843"/>
                  </a:schemeClr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660400" sx="111000" rotWithShape="0" algn="ctr" dir="5400000" dist="50800" sy="111000">
                  <a:srgbClr val="3553D3">
                    <a:alpha val="4705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264" name="Google Shape;264;p10"/>
              <p:cNvSpPr/>
              <p:nvPr/>
            </p:nvSpPr>
            <p:spPr>
              <a:xfrm>
                <a:off x="2489193" y="2120293"/>
                <a:ext cx="2098287" cy="2098287"/>
              </a:xfrm>
              <a:prstGeom prst="ellipse">
                <a:avLst/>
              </a:prstGeom>
              <a:noFill/>
              <a:ln cap="flat" cmpd="sng" w="19050">
                <a:solidFill>
                  <a:schemeClr val="lt1">
                    <a:alpha val="7843"/>
                  </a:schemeClr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660400" sx="111000" rotWithShape="0" algn="ctr" dir="5400000" dist="50800" sy="111000">
                  <a:srgbClr val="3553D3">
                    <a:alpha val="4705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1"/>
          <p:cNvSpPr txBox="1"/>
          <p:nvPr/>
        </p:nvSpPr>
        <p:spPr>
          <a:xfrm>
            <a:off x="2586444" y="499140"/>
            <a:ext cx="7019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POSITIONING MODEL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270" name="Google Shape;270;p11"/>
          <p:cNvCxnSpPr/>
          <p:nvPr/>
        </p:nvCxnSpPr>
        <p:spPr>
          <a:xfrm rot="10800000">
            <a:off x="0" y="5929923"/>
            <a:ext cx="12192000" cy="0"/>
          </a:xfrm>
          <a:prstGeom prst="straightConnector1">
            <a:avLst/>
          </a:prstGeom>
          <a:noFill/>
          <a:ln cap="rnd" cmpd="sng" w="889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1" name="Google Shape;271;p11"/>
          <p:cNvSpPr/>
          <p:nvPr/>
        </p:nvSpPr>
        <p:spPr>
          <a:xfrm>
            <a:off x="7077473" y="4323310"/>
            <a:ext cx="2011680" cy="640080"/>
          </a:xfrm>
          <a:prstGeom prst="rect">
            <a:avLst/>
          </a:prstGeom>
          <a:solidFill>
            <a:schemeClr val="accent4"/>
          </a:solidFill>
          <a:ln cap="flat" cmpd="sng" w="317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WHAT</a:t>
            </a:r>
            <a:endParaRPr/>
          </a:p>
        </p:txBody>
      </p:sp>
      <p:sp>
        <p:nvSpPr>
          <p:cNvPr id="272" name="Google Shape;272;p11"/>
          <p:cNvSpPr/>
          <p:nvPr/>
        </p:nvSpPr>
        <p:spPr>
          <a:xfrm>
            <a:off x="9097461" y="4323309"/>
            <a:ext cx="2011680" cy="640080"/>
          </a:xfrm>
          <a:prstGeom prst="rect">
            <a:avLst/>
          </a:prstGeom>
          <a:solidFill>
            <a:schemeClr val="accent6"/>
          </a:solidFill>
          <a:ln cap="flat" cmpd="sng" w="317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WHEN/WHERE</a:t>
            </a:r>
            <a:endParaRPr/>
          </a:p>
        </p:txBody>
      </p:sp>
      <p:sp>
        <p:nvSpPr>
          <p:cNvPr id="273" name="Google Shape;273;p11"/>
          <p:cNvSpPr/>
          <p:nvPr/>
        </p:nvSpPr>
        <p:spPr>
          <a:xfrm>
            <a:off x="5057485" y="4323309"/>
            <a:ext cx="2011680" cy="640080"/>
          </a:xfrm>
          <a:prstGeom prst="rect">
            <a:avLst/>
          </a:prstGeom>
          <a:gradFill>
            <a:gsLst>
              <a:gs pos="0">
                <a:schemeClr val="accent3"/>
              </a:gs>
              <a:gs pos="2000">
                <a:schemeClr val="accent3"/>
              </a:gs>
              <a:gs pos="100000">
                <a:srgbClr val="4DAC9C"/>
              </a:gs>
            </a:gsLst>
            <a:lin ang="2700000" scaled="0"/>
          </a:gradFill>
          <a:ln cap="flat" cmpd="sng" w="317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HOW</a:t>
            </a:r>
            <a:endParaRPr/>
          </a:p>
        </p:txBody>
      </p:sp>
      <p:sp>
        <p:nvSpPr>
          <p:cNvPr id="274" name="Google Shape;274;p11"/>
          <p:cNvSpPr/>
          <p:nvPr/>
        </p:nvSpPr>
        <p:spPr>
          <a:xfrm>
            <a:off x="3037497" y="4327573"/>
            <a:ext cx="2011680" cy="640080"/>
          </a:xfrm>
          <a:prstGeom prst="rect">
            <a:avLst/>
          </a:prstGeom>
          <a:solidFill>
            <a:schemeClr val="accent2"/>
          </a:solidFill>
          <a:ln cap="flat" cmpd="sng" w="317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WHO</a:t>
            </a:r>
            <a:endParaRPr/>
          </a:p>
        </p:txBody>
      </p:sp>
      <p:sp>
        <p:nvSpPr>
          <p:cNvPr id="275" name="Google Shape;275;p11"/>
          <p:cNvSpPr/>
          <p:nvPr/>
        </p:nvSpPr>
        <p:spPr>
          <a:xfrm>
            <a:off x="1017509" y="4323308"/>
            <a:ext cx="2011680" cy="640080"/>
          </a:xfrm>
          <a:prstGeom prst="rect">
            <a:avLst/>
          </a:prstGeom>
          <a:solidFill>
            <a:schemeClr val="accent1"/>
          </a:solidFill>
          <a:ln cap="flat" cmpd="sng" w="317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WHY</a:t>
            </a:r>
            <a:endParaRPr/>
          </a:p>
        </p:txBody>
      </p:sp>
      <p:cxnSp>
        <p:nvCxnSpPr>
          <p:cNvPr id="276" name="Google Shape;276;p11"/>
          <p:cNvCxnSpPr/>
          <p:nvPr/>
        </p:nvCxnSpPr>
        <p:spPr>
          <a:xfrm>
            <a:off x="3045659" y="1458227"/>
            <a:ext cx="0" cy="1964496"/>
          </a:xfrm>
          <a:prstGeom prst="straightConnector1">
            <a:avLst/>
          </a:prstGeom>
          <a:noFill/>
          <a:ln cap="rnd" cmpd="sng" w="19050">
            <a:solidFill>
              <a:srgbClr val="525664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77" name="Google Shape;277;p11"/>
          <p:cNvCxnSpPr/>
          <p:nvPr/>
        </p:nvCxnSpPr>
        <p:spPr>
          <a:xfrm>
            <a:off x="5050390" y="1458227"/>
            <a:ext cx="0" cy="1964496"/>
          </a:xfrm>
          <a:prstGeom prst="straightConnector1">
            <a:avLst/>
          </a:prstGeom>
          <a:noFill/>
          <a:ln cap="rnd" cmpd="sng" w="19050">
            <a:solidFill>
              <a:srgbClr val="525664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78" name="Google Shape;278;p11"/>
          <p:cNvCxnSpPr/>
          <p:nvPr/>
        </p:nvCxnSpPr>
        <p:spPr>
          <a:xfrm>
            <a:off x="7069716" y="1474560"/>
            <a:ext cx="0" cy="1948163"/>
          </a:xfrm>
          <a:prstGeom prst="straightConnector1">
            <a:avLst/>
          </a:prstGeom>
          <a:noFill/>
          <a:ln cap="rnd" cmpd="sng" w="19050">
            <a:solidFill>
              <a:srgbClr val="525664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79" name="Google Shape;279;p11"/>
          <p:cNvCxnSpPr/>
          <p:nvPr/>
        </p:nvCxnSpPr>
        <p:spPr>
          <a:xfrm>
            <a:off x="9082769" y="1474560"/>
            <a:ext cx="0" cy="1948163"/>
          </a:xfrm>
          <a:prstGeom prst="straightConnector1">
            <a:avLst/>
          </a:prstGeom>
          <a:noFill/>
          <a:ln cap="rnd" cmpd="sng" w="19050">
            <a:solidFill>
              <a:srgbClr val="525664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280" name="Google Shape;280;p11"/>
          <p:cNvSpPr txBox="1"/>
          <p:nvPr/>
        </p:nvSpPr>
        <p:spPr>
          <a:xfrm>
            <a:off x="1201619" y="1885239"/>
            <a:ext cx="1682201" cy="804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Why your organization does what it does as a driver of awareness, consideration, preference and advocacy.</a:t>
            </a:r>
            <a:endParaRPr/>
          </a:p>
        </p:txBody>
      </p:sp>
      <p:sp>
        <p:nvSpPr>
          <p:cNvPr id="281" name="Google Shape;281;p11"/>
          <p:cNvSpPr txBox="1"/>
          <p:nvPr/>
        </p:nvSpPr>
        <p:spPr>
          <a:xfrm>
            <a:off x="3207537" y="1885239"/>
            <a:ext cx="1682201" cy="804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Who your organization does what it does as a driver of awareness, consideration, preference and advocacy.</a:t>
            </a:r>
            <a:endParaRPr/>
          </a:p>
        </p:txBody>
      </p:sp>
      <p:sp>
        <p:nvSpPr>
          <p:cNvPr id="282" name="Google Shape;282;p11"/>
          <p:cNvSpPr txBox="1"/>
          <p:nvPr/>
        </p:nvSpPr>
        <p:spPr>
          <a:xfrm>
            <a:off x="5230720" y="1885239"/>
            <a:ext cx="1682201" cy="804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How your organization does what it does as a driver of awareness, consideration, preference and advocacy.</a:t>
            </a:r>
            <a:endParaRPr/>
          </a:p>
        </p:txBody>
      </p:sp>
      <p:sp>
        <p:nvSpPr>
          <p:cNvPr id="283" name="Google Shape;283;p11"/>
          <p:cNvSpPr txBox="1"/>
          <p:nvPr/>
        </p:nvSpPr>
        <p:spPr>
          <a:xfrm>
            <a:off x="7239915" y="1885239"/>
            <a:ext cx="1682201" cy="804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What your organization does what it does as a driver of awareness, consideration, preference and advocacy.</a:t>
            </a:r>
            <a:endParaRPr/>
          </a:p>
        </p:txBody>
      </p:sp>
      <p:sp>
        <p:nvSpPr>
          <p:cNvPr id="284" name="Google Shape;284;p11"/>
          <p:cNvSpPr txBox="1"/>
          <p:nvPr/>
        </p:nvSpPr>
        <p:spPr>
          <a:xfrm>
            <a:off x="9229965" y="1885239"/>
            <a:ext cx="1830767" cy="804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Where/When your organization does what it does as a driver of awareness, consideration, preference and advocacy.</a:t>
            </a:r>
            <a:endParaRPr/>
          </a:p>
        </p:txBody>
      </p:sp>
      <p:grpSp>
        <p:nvGrpSpPr>
          <p:cNvPr id="285" name="Google Shape;285;p11"/>
          <p:cNvGrpSpPr/>
          <p:nvPr/>
        </p:nvGrpSpPr>
        <p:grpSpPr>
          <a:xfrm>
            <a:off x="1855242" y="5086932"/>
            <a:ext cx="348059" cy="360000"/>
            <a:chOff x="2281151" y="2761528"/>
            <a:chExt cx="1657802" cy="1714678"/>
          </a:xfrm>
        </p:grpSpPr>
        <p:sp>
          <p:nvSpPr>
            <p:cNvPr id="286" name="Google Shape;286;p11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88" name="Google Shape;288;p11"/>
          <p:cNvGrpSpPr/>
          <p:nvPr/>
        </p:nvGrpSpPr>
        <p:grpSpPr>
          <a:xfrm>
            <a:off x="3888054" y="5086932"/>
            <a:ext cx="348059" cy="360000"/>
            <a:chOff x="2281151" y="2761528"/>
            <a:chExt cx="1657802" cy="1714678"/>
          </a:xfrm>
        </p:grpSpPr>
        <p:sp>
          <p:nvSpPr>
            <p:cNvPr id="289" name="Google Shape;289;p11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91" name="Google Shape;291;p11"/>
          <p:cNvGrpSpPr/>
          <p:nvPr/>
        </p:nvGrpSpPr>
        <p:grpSpPr>
          <a:xfrm>
            <a:off x="5908639" y="5086932"/>
            <a:ext cx="348059" cy="360000"/>
            <a:chOff x="2281151" y="2761528"/>
            <a:chExt cx="1657802" cy="1714678"/>
          </a:xfrm>
        </p:grpSpPr>
        <p:sp>
          <p:nvSpPr>
            <p:cNvPr id="292" name="Google Shape;292;p11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94" name="Google Shape;294;p11"/>
          <p:cNvGrpSpPr/>
          <p:nvPr/>
        </p:nvGrpSpPr>
        <p:grpSpPr>
          <a:xfrm>
            <a:off x="7929224" y="5086932"/>
            <a:ext cx="348059" cy="360000"/>
            <a:chOff x="2281151" y="2761528"/>
            <a:chExt cx="1657802" cy="1714678"/>
          </a:xfrm>
        </p:grpSpPr>
        <p:sp>
          <p:nvSpPr>
            <p:cNvPr id="295" name="Google Shape;295;p11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97" name="Google Shape;297;p11"/>
          <p:cNvGrpSpPr/>
          <p:nvPr/>
        </p:nvGrpSpPr>
        <p:grpSpPr>
          <a:xfrm>
            <a:off x="9971320" y="5086932"/>
            <a:ext cx="348059" cy="360000"/>
            <a:chOff x="2281151" y="2761528"/>
            <a:chExt cx="1657802" cy="1714678"/>
          </a:xfrm>
        </p:grpSpPr>
        <p:sp>
          <p:nvSpPr>
            <p:cNvPr id="298" name="Google Shape;298;p11"/>
            <p:cNvSpPr/>
            <p:nvPr/>
          </p:nvSpPr>
          <p:spPr>
            <a:xfrm>
              <a:off x="2281151" y="3555835"/>
              <a:ext cx="1657802" cy="920371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3"/>
                    <a:pt x="566119" y="1473675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79"/>
                    <a:pt x="2382832" y="1558422"/>
                    <a:pt x="2459767" y="1558422"/>
                  </a:cubicBezTo>
                  <a:cubicBezTo>
                    <a:pt x="2560422" y="1558422"/>
                    <a:pt x="2660499" y="1514744"/>
                    <a:pt x="2729051" y="1430578"/>
                  </a:cubicBezTo>
                  <a:cubicBezTo>
                    <a:pt x="2850240" y="1281909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689"/>
                  </a:lnTo>
                  <a:cubicBezTo>
                    <a:pt x="-20747" y="1056591"/>
                    <a:pt x="-43019" y="1275253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2281151" y="2761528"/>
              <a:ext cx="1657802" cy="920374"/>
            </a:xfrm>
            <a:custGeom>
              <a:rect b="b" l="l" r="r" t="t"/>
              <a:pathLst>
                <a:path extrusionOk="0" h="1558421" w="2807077">
                  <a:moveTo>
                    <a:pt x="347165" y="1551769"/>
                  </a:moveTo>
                  <a:cubicBezTo>
                    <a:pt x="424103" y="1551769"/>
                    <a:pt x="501908" y="1526316"/>
                    <a:pt x="566119" y="1473674"/>
                  </a:cubicBezTo>
                  <a:lnTo>
                    <a:pt x="1399418" y="794830"/>
                  </a:lnTo>
                  <a:lnTo>
                    <a:pt x="2240812" y="1480327"/>
                  </a:lnTo>
                  <a:cubicBezTo>
                    <a:pt x="2305316" y="1532682"/>
                    <a:pt x="2382832" y="1558422"/>
                    <a:pt x="2459767" y="1558422"/>
                  </a:cubicBezTo>
                  <a:cubicBezTo>
                    <a:pt x="2560422" y="1558422"/>
                    <a:pt x="2660499" y="1514746"/>
                    <a:pt x="2729051" y="1430578"/>
                  </a:cubicBezTo>
                  <a:cubicBezTo>
                    <a:pt x="2850240" y="1281912"/>
                    <a:pt x="2827682" y="1063244"/>
                    <a:pt x="2679302" y="942342"/>
                  </a:cubicBezTo>
                  <a:lnTo>
                    <a:pt x="1618661" y="78095"/>
                  </a:lnTo>
                  <a:cubicBezTo>
                    <a:pt x="1491107" y="-26032"/>
                    <a:pt x="1307729" y="-26032"/>
                    <a:pt x="1180175" y="78095"/>
                  </a:cubicBezTo>
                  <a:lnTo>
                    <a:pt x="127922" y="935400"/>
                  </a:lnTo>
                  <a:cubicBezTo>
                    <a:pt x="-20747" y="1056591"/>
                    <a:pt x="-43019" y="1275256"/>
                    <a:pt x="77883" y="1423925"/>
                  </a:cubicBezTo>
                  <a:cubicBezTo>
                    <a:pt x="146722" y="1508094"/>
                    <a:pt x="246510" y="1551769"/>
                    <a:pt x="347165" y="15517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300" name="Google Shape;300;p11"/>
          <p:cNvGrpSpPr/>
          <p:nvPr/>
        </p:nvGrpSpPr>
        <p:grpSpPr>
          <a:xfrm>
            <a:off x="1062102" y="3505256"/>
            <a:ext cx="1920240" cy="640080"/>
            <a:chOff x="1062102" y="3505256"/>
            <a:chExt cx="1920240" cy="640080"/>
          </a:xfrm>
        </p:grpSpPr>
        <p:sp>
          <p:nvSpPr>
            <p:cNvPr id="301" name="Google Shape;301;p11"/>
            <p:cNvSpPr txBox="1"/>
            <p:nvPr/>
          </p:nvSpPr>
          <p:spPr>
            <a:xfrm>
              <a:off x="1702916" y="3756796"/>
              <a:ext cx="736420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PURPOSE</a:t>
              </a:r>
              <a:endParaRPr b="1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02" name="Google Shape;302;p11"/>
            <p:cNvSpPr/>
            <p:nvPr/>
          </p:nvSpPr>
          <p:spPr>
            <a:xfrm>
              <a:off x="1062102" y="3505256"/>
              <a:ext cx="1920240" cy="64008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303" name="Google Shape;303;p11"/>
          <p:cNvGrpSpPr/>
          <p:nvPr/>
        </p:nvGrpSpPr>
        <p:grpSpPr>
          <a:xfrm>
            <a:off x="3081071" y="3505256"/>
            <a:ext cx="1920240" cy="640080"/>
            <a:chOff x="3081071" y="3505256"/>
            <a:chExt cx="1920240" cy="640080"/>
          </a:xfrm>
        </p:grpSpPr>
        <p:sp>
          <p:nvSpPr>
            <p:cNvPr id="304" name="Google Shape;304;p11"/>
            <p:cNvSpPr txBox="1"/>
            <p:nvPr/>
          </p:nvSpPr>
          <p:spPr>
            <a:xfrm>
              <a:off x="3730331" y="3756796"/>
              <a:ext cx="617478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VALUES</a:t>
              </a:r>
              <a:endParaRPr b="1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05" name="Google Shape;305;p11"/>
            <p:cNvSpPr/>
            <p:nvPr/>
          </p:nvSpPr>
          <p:spPr>
            <a:xfrm>
              <a:off x="3081071" y="3505256"/>
              <a:ext cx="1920240" cy="64008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306" name="Google Shape;306;p11"/>
          <p:cNvGrpSpPr/>
          <p:nvPr/>
        </p:nvGrpSpPr>
        <p:grpSpPr>
          <a:xfrm>
            <a:off x="5093165" y="3508771"/>
            <a:ext cx="1920240" cy="640080"/>
            <a:chOff x="5093165" y="3508771"/>
            <a:chExt cx="1920240" cy="640080"/>
          </a:xfrm>
        </p:grpSpPr>
        <p:sp>
          <p:nvSpPr>
            <p:cNvPr id="307" name="Google Shape;307;p11"/>
            <p:cNvSpPr txBox="1"/>
            <p:nvPr/>
          </p:nvSpPr>
          <p:spPr>
            <a:xfrm>
              <a:off x="5693066" y="3756796"/>
              <a:ext cx="742832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PROCESS</a:t>
              </a:r>
              <a:endParaRPr b="1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08" name="Google Shape;308;p11"/>
            <p:cNvSpPr/>
            <p:nvPr/>
          </p:nvSpPr>
          <p:spPr>
            <a:xfrm>
              <a:off x="5093165" y="3508771"/>
              <a:ext cx="1920240" cy="64008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309" name="Google Shape;309;p11"/>
          <p:cNvGrpSpPr/>
          <p:nvPr/>
        </p:nvGrpSpPr>
        <p:grpSpPr>
          <a:xfrm>
            <a:off x="7112653" y="3506227"/>
            <a:ext cx="1920240" cy="640080"/>
            <a:chOff x="7112653" y="3506227"/>
            <a:chExt cx="1920240" cy="640080"/>
          </a:xfrm>
        </p:grpSpPr>
        <p:sp>
          <p:nvSpPr>
            <p:cNvPr id="310" name="Google Shape;310;p11"/>
            <p:cNvSpPr txBox="1"/>
            <p:nvPr/>
          </p:nvSpPr>
          <p:spPr>
            <a:xfrm>
              <a:off x="7307591" y="3756796"/>
              <a:ext cx="1529265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PRODUCT/SERVICE</a:t>
              </a:r>
              <a:endParaRPr b="1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11" name="Google Shape;311;p11"/>
            <p:cNvSpPr/>
            <p:nvPr/>
          </p:nvSpPr>
          <p:spPr>
            <a:xfrm>
              <a:off x="7112653" y="3506227"/>
              <a:ext cx="1920240" cy="64008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312" name="Google Shape;312;p11"/>
          <p:cNvGrpSpPr/>
          <p:nvPr/>
        </p:nvGrpSpPr>
        <p:grpSpPr>
          <a:xfrm>
            <a:off x="9134417" y="3508771"/>
            <a:ext cx="1920240" cy="640080"/>
            <a:chOff x="9134417" y="3508771"/>
            <a:chExt cx="1920240" cy="640080"/>
          </a:xfrm>
        </p:grpSpPr>
        <p:sp>
          <p:nvSpPr>
            <p:cNvPr id="313" name="Google Shape;313;p11"/>
            <p:cNvSpPr txBox="1"/>
            <p:nvPr/>
          </p:nvSpPr>
          <p:spPr>
            <a:xfrm>
              <a:off x="9376786" y="3756796"/>
              <a:ext cx="1429559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262626"/>
                  </a:solidFill>
                  <a:latin typeface="Poppins"/>
                  <a:ea typeface="Poppins"/>
                  <a:cs typeface="Poppins"/>
                  <a:sym typeface="Poppins"/>
                </a:rPr>
                <a:t>INFRASTRUCTURE</a:t>
              </a:r>
              <a:endParaRPr b="1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14" name="Google Shape;314;p11"/>
            <p:cNvSpPr/>
            <p:nvPr/>
          </p:nvSpPr>
          <p:spPr>
            <a:xfrm>
              <a:off x="9134417" y="3508771"/>
              <a:ext cx="1920240" cy="64008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315" name="Google Shape;315;p11"/>
          <p:cNvGrpSpPr/>
          <p:nvPr/>
        </p:nvGrpSpPr>
        <p:grpSpPr>
          <a:xfrm>
            <a:off x="1653584" y="5552758"/>
            <a:ext cx="756000" cy="756000"/>
            <a:chOff x="1653584" y="5552758"/>
            <a:chExt cx="756000" cy="756000"/>
          </a:xfrm>
        </p:grpSpPr>
        <p:sp>
          <p:nvSpPr>
            <p:cNvPr id="316" name="Google Shape;316;p11"/>
            <p:cNvSpPr/>
            <p:nvPr/>
          </p:nvSpPr>
          <p:spPr>
            <a:xfrm>
              <a:off x="1653584" y="5552758"/>
              <a:ext cx="756000" cy="756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598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pic>
          <p:nvPicPr>
            <p:cNvPr descr="Questions outline" id="317" name="Google Shape;317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799830" y="5699464"/>
              <a:ext cx="460917" cy="46091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18" name="Google Shape;318;p11"/>
          <p:cNvGrpSpPr/>
          <p:nvPr/>
        </p:nvGrpSpPr>
        <p:grpSpPr>
          <a:xfrm>
            <a:off x="3684085" y="5566211"/>
            <a:ext cx="756000" cy="756000"/>
            <a:chOff x="3684085" y="5566211"/>
            <a:chExt cx="756000" cy="756000"/>
          </a:xfrm>
        </p:grpSpPr>
        <p:sp>
          <p:nvSpPr>
            <p:cNvPr id="319" name="Google Shape;319;p11"/>
            <p:cNvSpPr/>
            <p:nvPr/>
          </p:nvSpPr>
          <p:spPr>
            <a:xfrm>
              <a:off x="3684085" y="5566211"/>
              <a:ext cx="756000" cy="756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598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pic>
          <p:nvPicPr>
            <p:cNvPr descr="Users outline" id="320" name="Google Shape;320;p1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823143" y="5689273"/>
              <a:ext cx="481298" cy="48129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21" name="Google Shape;321;p11"/>
          <p:cNvGrpSpPr/>
          <p:nvPr/>
        </p:nvGrpSpPr>
        <p:grpSpPr>
          <a:xfrm>
            <a:off x="9767350" y="5551923"/>
            <a:ext cx="756000" cy="756000"/>
            <a:chOff x="9767350" y="5551923"/>
            <a:chExt cx="756000" cy="756000"/>
          </a:xfrm>
        </p:grpSpPr>
        <p:sp>
          <p:nvSpPr>
            <p:cNvPr id="322" name="Google Shape;322;p11"/>
            <p:cNvSpPr/>
            <p:nvPr/>
          </p:nvSpPr>
          <p:spPr>
            <a:xfrm>
              <a:off x="9767350" y="5551923"/>
              <a:ext cx="756000" cy="756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598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pic>
          <p:nvPicPr>
            <p:cNvPr descr="Barn outline" id="323" name="Google Shape;323;p1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9904699" y="5658324"/>
              <a:ext cx="481298" cy="48129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24" name="Google Shape;324;p11"/>
          <p:cNvGrpSpPr/>
          <p:nvPr/>
        </p:nvGrpSpPr>
        <p:grpSpPr>
          <a:xfrm>
            <a:off x="7734563" y="5552758"/>
            <a:ext cx="756000" cy="756000"/>
            <a:chOff x="7734563" y="5552758"/>
            <a:chExt cx="756000" cy="756000"/>
          </a:xfrm>
        </p:grpSpPr>
        <p:sp>
          <p:nvSpPr>
            <p:cNvPr id="325" name="Google Shape;325;p11"/>
            <p:cNvSpPr/>
            <p:nvPr/>
          </p:nvSpPr>
          <p:spPr>
            <a:xfrm>
              <a:off x="7734563" y="5552758"/>
              <a:ext cx="756000" cy="756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598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pic>
          <p:nvPicPr>
            <p:cNvPr descr="Inventory outline" id="326" name="Google Shape;326;p1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884372" y="5689273"/>
              <a:ext cx="481298" cy="48129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27" name="Google Shape;327;p11"/>
          <p:cNvGrpSpPr/>
          <p:nvPr/>
        </p:nvGrpSpPr>
        <p:grpSpPr>
          <a:xfrm>
            <a:off x="5718000" y="5566211"/>
            <a:ext cx="756000" cy="756000"/>
            <a:chOff x="5718000" y="5566211"/>
            <a:chExt cx="756000" cy="756000"/>
          </a:xfrm>
        </p:grpSpPr>
        <p:sp>
          <p:nvSpPr>
            <p:cNvPr id="328" name="Google Shape;328;p11"/>
            <p:cNvSpPr/>
            <p:nvPr/>
          </p:nvSpPr>
          <p:spPr>
            <a:xfrm>
              <a:off x="5718000" y="5566211"/>
              <a:ext cx="756000" cy="756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598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pic>
          <p:nvPicPr>
            <p:cNvPr descr="Blueprint outline" id="329" name="Google Shape;329;p1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855466" y="5691855"/>
              <a:ext cx="481298" cy="48129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2"/>
          <p:cNvSpPr/>
          <p:nvPr/>
        </p:nvSpPr>
        <p:spPr>
          <a:xfrm>
            <a:off x="4672041" y="1806879"/>
            <a:ext cx="4556868" cy="4556868"/>
          </a:xfrm>
          <a:prstGeom prst="ellipse">
            <a:avLst/>
          </a:prstGeom>
          <a:noFill/>
          <a:ln cap="flat" cmpd="sng" w="19050">
            <a:solidFill>
              <a:schemeClr val="lt1">
                <a:alpha val="34901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5" name="Google Shape;335;p12"/>
          <p:cNvSpPr/>
          <p:nvPr/>
        </p:nvSpPr>
        <p:spPr>
          <a:xfrm>
            <a:off x="5188784" y="2323622"/>
            <a:ext cx="3523383" cy="3523383"/>
          </a:xfrm>
          <a:prstGeom prst="ellipse">
            <a:avLst/>
          </a:prstGeom>
          <a:noFill/>
          <a:ln cap="flat" cmpd="sng" w="19050">
            <a:solidFill>
              <a:schemeClr val="lt1">
                <a:alpha val="34901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6" name="Google Shape;336;p12"/>
          <p:cNvSpPr/>
          <p:nvPr/>
        </p:nvSpPr>
        <p:spPr>
          <a:xfrm>
            <a:off x="-259471" y="1976543"/>
            <a:ext cx="2518788" cy="2518788"/>
          </a:xfrm>
          <a:prstGeom prst="ellipse">
            <a:avLst/>
          </a:prstGeom>
          <a:noFill/>
          <a:ln cap="flat" cmpd="sng" w="19050">
            <a:solidFill>
              <a:schemeClr val="lt1">
                <a:alpha val="38823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7" name="Google Shape;337;p12"/>
          <p:cNvSpPr/>
          <p:nvPr/>
        </p:nvSpPr>
        <p:spPr>
          <a:xfrm>
            <a:off x="150547" y="2386561"/>
            <a:ext cx="1698752" cy="1698752"/>
          </a:xfrm>
          <a:prstGeom prst="ellipse">
            <a:avLst/>
          </a:prstGeom>
          <a:noFill/>
          <a:ln cap="flat" cmpd="sng" w="19050">
            <a:solidFill>
              <a:schemeClr val="lt1">
                <a:alpha val="38823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8" name="Google Shape;338;p12"/>
          <p:cNvSpPr/>
          <p:nvPr/>
        </p:nvSpPr>
        <p:spPr>
          <a:xfrm>
            <a:off x="0" y="2971768"/>
            <a:ext cx="12540641" cy="1430843"/>
          </a:xfrm>
          <a:custGeom>
            <a:rect b="b" l="l" r="r" t="t"/>
            <a:pathLst>
              <a:path extrusionOk="0" h="1389311" w="12176633">
                <a:moveTo>
                  <a:pt x="0" y="1126613"/>
                </a:moveTo>
                <a:cubicBezTo>
                  <a:pt x="468045" y="497320"/>
                  <a:pt x="1789416" y="-516397"/>
                  <a:pt x="3330539" y="463073"/>
                </a:cubicBezTo>
                <a:cubicBezTo>
                  <a:pt x="5256944" y="1687410"/>
                  <a:pt x="6661079" y="1490489"/>
                  <a:pt x="7756989" y="578658"/>
                </a:cubicBezTo>
                <a:cubicBezTo>
                  <a:pt x="8852899" y="-333174"/>
                  <a:pt x="10638034" y="-67758"/>
                  <a:pt x="11455685" y="685680"/>
                </a:cubicBezTo>
                <a:cubicBezTo>
                  <a:pt x="12109807" y="1288431"/>
                  <a:pt x="12204843" y="1404871"/>
                  <a:pt x="12170596" y="1387748"/>
                </a:cubicBezTo>
              </a:path>
            </a:pathLst>
          </a:custGeom>
          <a:noFill/>
          <a:ln cap="flat" cmpd="sng" w="19050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9" name="Google Shape;339;p12"/>
          <p:cNvSpPr txBox="1"/>
          <p:nvPr/>
        </p:nvSpPr>
        <p:spPr>
          <a:xfrm>
            <a:off x="2586444" y="684335"/>
            <a:ext cx="70191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POSITIONING PROCESS</a:t>
            </a:r>
            <a:endParaRPr b="1" sz="2400">
              <a:solidFill>
                <a:srgbClr val="2626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40" name="Google Shape;340;p12"/>
          <p:cNvSpPr txBox="1"/>
          <p:nvPr/>
        </p:nvSpPr>
        <p:spPr>
          <a:xfrm>
            <a:off x="239530" y="4003217"/>
            <a:ext cx="1515401" cy="6104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Understand all stakeholders needs and desires</a:t>
            </a:r>
            <a:endParaRPr/>
          </a:p>
        </p:txBody>
      </p:sp>
      <p:sp>
        <p:nvSpPr>
          <p:cNvPr id="341" name="Google Shape;341;p12"/>
          <p:cNvSpPr/>
          <p:nvPr/>
        </p:nvSpPr>
        <p:spPr>
          <a:xfrm>
            <a:off x="-174321" y="3030007"/>
            <a:ext cx="12540641" cy="1430843"/>
          </a:xfrm>
          <a:custGeom>
            <a:rect b="b" l="l" r="r" t="t"/>
            <a:pathLst>
              <a:path extrusionOk="0" h="1389311" w="12176633">
                <a:moveTo>
                  <a:pt x="0" y="1126613"/>
                </a:moveTo>
                <a:cubicBezTo>
                  <a:pt x="468045" y="497320"/>
                  <a:pt x="1789416" y="-516397"/>
                  <a:pt x="3330539" y="463073"/>
                </a:cubicBezTo>
                <a:cubicBezTo>
                  <a:pt x="5256944" y="1687410"/>
                  <a:pt x="6661079" y="1490489"/>
                  <a:pt x="7756989" y="578658"/>
                </a:cubicBezTo>
                <a:cubicBezTo>
                  <a:pt x="8852899" y="-333174"/>
                  <a:pt x="10638034" y="-67758"/>
                  <a:pt x="11455685" y="685680"/>
                </a:cubicBezTo>
                <a:cubicBezTo>
                  <a:pt x="12109807" y="1288431"/>
                  <a:pt x="12204843" y="1404871"/>
                  <a:pt x="12170596" y="1387748"/>
                </a:cubicBezTo>
              </a:path>
            </a:pathLst>
          </a:custGeom>
          <a:noFill/>
          <a:ln cap="flat" cmpd="sng" w="19050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139700" sx="121000" rotWithShape="0" algn="ctr" dir="5400000" dist="50800" sy="121000">
              <a:schemeClr val="accent4">
                <a:alpha val="24705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342" name="Google Shape;342;p12"/>
          <p:cNvGrpSpPr/>
          <p:nvPr/>
        </p:nvGrpSpPr>
        <p:grpSpPr>
          <a:xfrm>
            <a:off x="460356" y="2672551"/>
            <a:ext cx="1079500" cy="1079500"/>
            <a:chOff x="460356" y="2672551"/>
            <a:chExt cx="1079500" cy="1079500"/>
          </a:xfrm>
        </p:grpSpPr>
        <p:sp>
          <p:nvSpPr>
            <p:cNvPr id="343" name="Google Shape;343;p12"/>
            <p:cNvSpPr/>
            <p:nvPr/>
          </p:nvSpPr>
          <p:spPr>
            <a:xfrm>
              <a:off x="460356" y="2672551"/>
              <a:ext cx="1079500" cy="1079500"/>
            </a:xfrm>
            <a:prstGeom prst="ellipse">
              <a:avLst/>
            </a:prstGeom>
            <a:solidFill>
              <a:schemeClr val="accent6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44" name="Google Shape;344;p12"/>
            <p:cNvSpPr/>
            <p:nvPr/>
          </p:nvSpPr>
          <p:spPr>
            <a:xfrm>
              <a:off x="572321" y="2787391"/>
              <a:ext cx="849819" cy="84981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749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01</a:t>
              </a:r>
              <a:endParaRPr/>
            </a:p>
          </p:txBody>
        </p:sp>
      </p:grpSp>
      <p:grpSp>
        <p:nvGrpSpPr>
          <p:cNvPr id="345" name="Google Shape;345;p12"/>
          <p:cNvGrpSpPr/>
          <p:nvPr/>
        </p:nvGrpSpPr>
        <p:grpSpPr>
          <a:xfrm>
            <a:off x="2443585" y="2904610"/>
            <a:ext cx="1079500" cy="1079500"/>
            <a:chOff x="2443585" y="2904610"/>
            <a:chExt cx="1079500" cy="1079500"/>
          </a:xfrm>
        </p:grpSpPr>
        <p:sp>
          <p:nvSpPr>
            <p:cNvPr id="346" name="Google Shape;346;p12"/>
            <p:cNvSpPr/>
            <p:nvPr/>
          </p:nvSpPr>
          <p:spPr>
            <a:xfrm>
              <a:off x="2443585" y="2904610"/>
              <a:ext cx="1079500" cy="1079500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47" name="Google Shape;347;p12"/>
            <p:cNvSpPr/>
            <p:nvPr/>
          </p:nvSpPr>
          <p:spPr>
            <a:xfrm>
              <a:off x="2556796" y="3019450"/>
              <a:ext cx="849819" cy="849819"/>
            </a:xfrm>
            <a:prstGeom prst="ellipse">
              <a:avLst/>
            </a:prstGeom>
            <a:gradFill>
              <a:gsLst>
                <a:gs pos="0">
                  <a:schemeClr val="accent3"/>
                </a:gs>
                <a:gs pos="2000">
                  <a:schemeClr val="accent3"/>
                </a:gs>
                <a:gs pos="85000">
                  <a:srgbClr val="4DAC9C"/>
                </a:gs>
                <a:gs pos="100000">
                  <a:srgbClr val="4DAC9C"/>
                </a:gs>
              </a:gsLst>
              <a:lin ang="27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749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02</a:t>
              </a:r>
              <a:endParaRPr/>
            </a:p>
          </p:txBody>
        </p:sp>
      </p:grpSp>
      <p:grpSp>
        <p:nvGrpSpPr>
          <p:cNvPr id="348" name="Google Shape;348;p12"/>
          <p:cNvGrpSpPr/>
          <p:nvPr/>
        </p:nvGrpSpPr>
        <p:grpSpPr>
          <a:xfrm>
            <a:off x="4325421" y="3702906"/>
            <a:ext cx="1079500" cy="1079500"/>
            <a:chOff x="4325421" y="3702906"/>
            <a:chExt cx="1079500" cy="1079500"/>
          </a:xfrm>
        </p:grpSpPr>
        <p:sp>
          <p:nvSpPr>
            <p:cNvPr id="349" name="Google Shape;349;p12"/>
            <p:cNvSpPr/>
            <p:nvPr/>
          </p:nvSpPr>
          <p:spPr>
            <a:xfrm>
              <a:off x="4325421" y="3702906"/>
              <a:ext cx="1079500" cy="1079500"/>
            </a:xfrm>
            <a:prstGeom prst="ellipse">
              <a:avLst/>
            </a:prstGeom>
            <a:solidFill>
              <a:schemeClr val="accent4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50" name="Google Shape;350;p12"/>
            <p:cNvSpPr/>
            <p:nvPr/>
          </p:nvSpPr>
          <p:spPr>
            <a:xfrm>
              <a:off x="4440261" y="3817746"/>
              <a:ext cx="849819" cy="8498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749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03</a:t>
              </a:r>
              <a:endParaRPr/>
            </a:p>
          </p:txBody>
        </p:sp>
      </p:grpSp>
      <p:grpSp>
        <p:nvGrpSpPr>
          <p:cNvPr id="351" name="Google Shape;351;p12"/>
          <p:cNvGrpSpPr/>
          <p:nvPr/>
        </p:nvGrpSpPr>
        <p:grpSpPr>
          <a:xfrm>
            <a:off x="6410726" y="3522151"/>
            <a:ext cx="1079500" cy="1079500"/>
            <a:chOff x="6410726" y="3522151"/>
            <a:chExt cx="1079500" cy="1079500"/>
          </a:xfrm>
        </p:grpSpPr>
        <p:sp>
          <p:nvSpPr>
            <p:cNvPr id="352" name="Google Shape;352;p12"/>
            <p:cNvSpPr/>
            <p:nvPr/>
          </p:nvSpPr>
          <p:spPr>
            <a:xfrm>
              <a:off x="6410726" y="3522151"/>
              <a:ext cx="1079500" cy="1079500"/>
            </a:xfrm>
            <a:prstGeom prst="ellipse">
              <a:avLst/>
            </a:prstGeom>
            <a:solidFill>
              <a:schemeClr val="accent5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53" name="Google Shape;353;p12"/>
            <p:cNvSpPr/>
            <p:nvPr/>
          </p:nvSpPr>
          <p:spPr>
            <a:xfrm>
              <a:off x="6525566" y="3636991"/>
              <a:ext cx="849819" cy="849819"/>
            </a:xfrm>
            <a:prstGeom prst="ellipse">
              <a:avLst/>
            </a:prstGeom>
            <a:gradFill>
              <a:gsLst>
                <a:gs pos="0">
                  <a:schemeClr val="accent3"/>
                </a:gs>
                <a:gs pos="2000">
                  <a:schemeClr val="accent3"/>
                </a:gs>
                <a:gs pos="85000">
                  <a:srgbClr val="4DAC9C"/>
                </a:gs>
                <a:gs pos="100000">
                  <a:srgbClr val="4DAC9C"/>
                </a:gs>
              </a:gsLst>
              <a:lin ang="27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749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04</a:t>
              </a:r>
              <a:endParaRPr/>
            </a:p>
          </p:txBody>
        </p:sp>
      </p:grpSp>
      <p:grpSp>
        <p:nvGrpSpPr>
          <p:cNvPr id="354" name="Google Shape;354;p12"/>
          <p:cNvGrpSpPr/>
          <p:nvPr/>
        </p:nvGrpSpPr>
        <p:grpSpPr>
          <a:xfrm>
            <a:off x="8305789" y="2557492"/>
            <a:ext cx="1079500" cy="1079500"/>
            <a:chOff x="8305789" y="2557492"/>
            <a:chExt cx="1079500" cy="1079500"/>
          </a:xfrm>
        </p:grpSpPr>
        <p:sp>
          <p:nvSpPr>
            <p:cNvPr id="355" name="Google Shape;355;p12"/>
            <p:cNvSpPr/>
            <p:nvPr/>
          </p:nvSpPr>
          <p:spPr>
            <a:xfrm>
              <a:off x="8305789" y="2557492"/>
              <a:ext cx="1079500" cy="1079500"/>
            </a:xfrm>
            <a:prstGeom prst="ellipse">
              <a:avLst/>
            </a:prstGeom>
            <a:solidFill>
              <a:schemeClr val="accent6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56" name="Google Shape;356;p12"/>
            <p:cNvSpPr/>
            <p:nvPr/>
          </p:nvSpPr>
          <p:spPr>
            <a:xfrm>
              <a:off x="8420629" y="2672332"/>
              <a:ext cx="849819" cy="849819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2000">
                  <a:schemeClr val="accent6"/>
                </a:gs>
                <a:gs pos="85000">
                  <a:srgbClr val="989898"/>
                </a:gs>
                <a:gs pos="100000">
                  <a:srgbClr val="989898"/>
                </a:gs>
              </a:gsLst>
              <a:lin ang="27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749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05</a:t>
              </a:r>
              <a:endParaRPr/>
            </a:p>
          </p:txBody>
        </p:sp>
      </p:grpSp>
      <p:grpSp>
        <p:nvGrpSpPr>
          <p:cNvPr id="357" name="Google Shape;357;p12"/>
          <p:cNvGrpSpPr/>
          <p:nvPr/>
        </p:nvGrpSpPr>
        <p:grpSpPr>
          <a:xfrm>
            <a:off x="10369700" y="2817745"/>
            <a:ext cx="1079500" cy="1079500"/>
            <a:chOff x="10369700" y="2817745"/>
            <a:chExt cx="1079500" cy="1079500"/>
          </a:xfrm>
        </p:grpSpPr>
        <p:sp>
          <p:nvSpPr>
            <p:cNvPr id="358" name="Google Shape;358;p12"/>
            <p:cNvSpPr/>
            <p:nvPr/>
          </p:nvSpPr>
          <p:spPr>
            <a:xfrm>
              <a:off x="10369700" y="2817745"/>
              <a:ext cx="1079500" cy="1079500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359" name="Google Shape;359;p12"/>
            <p:cNvSpPr/>
            <p:nvPr/>
          </p:nvSpPr>
          <p:spPr>
            <a:xfrm>
              <a:off x="10484540" y="2932585"/>
              <a:ext cx="849819" cy="84981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7499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06</a:t>
              </a:r>
              <a:endParaRPr/>
            </a:p>
          </p:txBody>
        </p:sp>
      </p:grpSp>
      <p:sp>
        <p:nvSpPr>
          <p:cNvPr id="360" name="Google Shape;360;p12"/>
          <p:cNvSpPr txBox="1"/>
          <p:nvPr/>
        </p:nvSpPr>
        <p:spPr>
          <a:xfrm>
            <a:off x="2141734" y="2409560"/>
            <a:ext cx="1679943" cy="4052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Opportunity modelling</a:t>
            </a:r>
            <a:endParaRPr/>
          </a:p>
        </p:txBody>
      </p:sp>
      <p:sp>
        <p:nvSpPr>
          <p:cNvPr id="361" name="Google Shape;361;p12"/>
          <p:cNvSpPr txBox="1"/>
          <p:nvPr/>
        </p:nvSpPr>
        <p:spPr>
          <a:xfrm>
            <a:off x="4107469" y="5088694"/>
            <a:ext cx="1515401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platform</a:t>
            </a:r>
            <a:endParaRPr/>
          </a:p>
        </p:txBody>
      </p:sp>
      <p:sp>
        <p:nvSpPr>
          <p:cNvPr id="362" name="Google Shape;362;p12"/>
          <p:cNvSpPr txBox="1"/>
          <p:nvPr/>
        </p:nvSpPr>
        <p:spPr>
          <a:xfrm>
            <a:off x="6182962" y="3087235"/>
            <a:ext cx="1515401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identity</a:t>
            </a:r>
            <a:endParaRPr/>
          </a:p>
        </p:txBody>
      </p:sp>
      <p:sp>
        <p:nvSpPr>
          <p:cNvPr id="363" name="Google Shape;363;p12"/>
          <p:cNvSpPr txBox="1"/>
          <p:nvPr/>
        </p:nvSpPr>
        <p:spPr>
          <a:xfrm>
            <a:off x="8105637" y="3911465"/>
            <a:ext cx="1515401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Brand architecture</a:t>
            </a:r>
            <a:endParaRPr/>
          </a:p>
        </p:txBody>
      </p:sp>
      <p:sp>
        <p:nvSpPr>
          <p:cNvPr id="364" name="Google Shape;364;p12"/>
          <p:cNvSpPr txBox="1"/>
          <p:nvPr/>
        </p:nvSpPr>
        <p:spPr>
          <a:xfrm>
            <a:off x="10006283" y="2151363"/>
            <a:ext cx="1806332" cy="4052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rPr>
              <a:t>Continuous evaluation &amp; development</a:t>
            </a:r>
            <a:endParaRPr/>
          </a:p>
        </p:txBody>
      </p:sp>
      <p:sp>
        <p:nvSpPr>
          <p:cNvPr id="365" name="Google Shape;365;p12"/>
          <p:cNvSpPr/>
          <p:nvPr/>
        </p:nvSpPr>
        <p:spPr>
          <a:xfrm>
            <a:off x="5691081" y="2825919"/>
            <a:ext cx="2518788" cy="2518788"/>
          </a:xfrm>
          <a:prstGeom prst="ellipse">
            <a:avLst/>
          </a:prstGeom>
          <a:noFill/>
          <a:ln cap="flat" cmpd="sng" w="19050">
            <a:solidFill>
              <a:schemeClr val="lt1">
                <a:alpha val="8627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66" name="Google Shape;366;p12"/>
          <p:cNvSpPr/>
          <p:nvPr/>
        </p:nvSpPr>
        <p:spPr>
          <a:xfrm>
            <a:off x="6101099" y="3235937"/>
            <a:ext cx="1698752" cy="1698752"/>
          </a:xfrm>
          <a:prstGeom prst="ellipse">
            <a:avLst/>
          </a:prstGeom>
          <a:noFill/>
          <a:ln cap="flat" cmpd="sng" w="19050">
            <a:solidFill>
              <a:schemeClr val="lt1">
                <a:alpha val="8627"/>
              </a:schemeClr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60400" sx="111000" rotWithShape="0" algn="ctr" dir="5400000" dist="50800" sy="111000">
              <a:srgbClr val="3553D3">
                <a:alpha val="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67" name="Google Shape;367;p12"/>
          <p:cNvSpPr/>
          <p:nvPr/>
        </p:nvSpPr>
        <p:spPr>
          <a:xfrm>
            <a:off x="10462437" y="4837305"/>
            <a:ext cx="737190" cy="737190"/>
          </a:xfrm>
          <a:prstGeom prst="donut">
            <a:avLst>
              <a:gd fmla="val 2561" name="adj"/>
            </a:avLst>
          </a:prstGeom>
          <a:gradFill>
            <a:gsLst>
              <a:gs pos="0">
                <a:srgbClr val="EEEEEE">
                  <a:alpha val="64705"/>
                </a:srgbClr>
              </a:gs>
              <a:gs pos="2000">
                <a:srgbClr val="EEEEEE">
                  <a:alpha val="64705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8" name="Google Shape;368;p12"/>
          <p:cNvSpPr/>
          <p:nvPr/>
        </p:nvSpPr>
        <p:spPr>
          <a:xfrm>
            <a:off x="10843536" y="5003186"/>
            <a:ext cx="1715025" cy="1715025"/>
          </a:xfrm>
          <a:prstGeom prst="donut">
            <a:avLst>
              <a:gd fmla="val 12914" name="adj"/>
            </a:avLst>
          </a:prstGeom>
          <a:gradFill>
            <a:gsLst>
              <a:gs pos="0">
                <a:srgbClr val="EEEEEE">
                  <a:alpha val="40000"/>
                </a:srgbClr>
              </a:gs>
              <a:gs pos="2000">
                <a:srgbClr val="EEEEEE">
                  <a:alpha val="40000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9" name="Google Shape;369;p12"/>
          <p:cNvSpPr/>
          <p:nvPr/>
        </p:nvSpPr>
        <p:spPr>
          <a:xfrm>
            <a:off x="523404" y="-979725"/>
            <a:ext cx="2033392" cy="2033392"/>
          </a:xfrm>
          <a:prstGeom prst="donut">
            <a:avLst>
              <a:gd fmla="val 12914" name="adj"/>
            </a:avLst>
          </a:prstGeom>
          <a:gradFill>
            <a:gsLst>
              <a:gs pos="0">
                <a:srgbClr val="EEEEEE">
                  <a:alpha val="40784"/>
                </a:srgbClr>
              </a:gs>
              <a:gs pos="2000">
                <a:srgbClr val="EEEEEE">
                  <a:alpha val="40784"/>
                </a:srgbClr>
              </a:gs>
              <a:gs pos="100000">
                <a:srgbClr val="7F7F7F">
                  <a:alpha val="0"/>
                </a:srgbClr>
              </a:gs>
            </a:gsLst>
            <a:lin ang="2700000" scaled="0"/>
          </a:gradFill>
          <a:ln>
            <a:noFill/>
          </a:ln>
          <a:effectLst>
            <a:outerShdw blurRad="1270000" rotWithShape="0" algn="tl" dir="2700000" dist="825500">
              <a:srgbClr val="000000">
                <a:alpha val="40000"/>
              </a:srgbClr>
            </a:outerShdw>
          </a:effectLst>
        </p:spPr>
        <p:txBody>
          <a:bodyPr anchorCtr="0" anchor="ctr" bIns="22850" lIns="45700" spcFirstLastPara="1" rIns="45700" wrap="square" tIns="22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Custom 9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5B4C"/>
      </a:accent1>
      <a:accent2>
        <a:srgbClr val="0C3D54"/>
      </a:accent2>
      <a:accent3>
        <a:srgbClr val="85C8BD"/>
      </a:accent3>
      <a:accent4>
        <a:srgbClr val="7F7F7F"/>
      </a:accent4>
      <a:accent5>
        <a:srgbClr val="959595"/>
      </a:accent5>
      <a:accent6>
        <a:srgbClr val="CBCBCB"/>
      </a:accent6>
      <a:hlink>
        <a:srgbClr val="5E5E5E"/>
      </a:hlink>
      <a:folHlink>
        <a:srgbClr val="42424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