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Poppins"/>
      <p:regular r:id="rId12"/>
      <p:bold r:id="rId13"/>
      <p:italic r:id="rId14"/>
      <p:boldItalic r:id="rId15"/>
    </p:embeddedFont>
    <p:embeddedFont>
      <p:font typeface="Poppins Light"/>
      <p:regular r:id="rId16"/>
      <p:bold r:id="rId17"/>
      <p:italic r:id="rId18"/>
      <p:boldItalic r:id="rId19"/>
    </p:embeddedFont>
    <p:embeddedFont>
      <p:font typeface="Helvetica Neue"/>
      <p:regular r:id="rId20"/>
      <p:bold r:id="rId21"/>
      <p:italic r:id="rId22"/>
      <p:boldItalic r:id="rId23"/>
    </p:embeddedFont>
    <p:embeddedFont>
      <p:font typeface="Poppins SemiBold"/>
      <p:regular r:id="rId24"/>
      <p:bold r:id="rId25"/>
      <p:italic r:id="rId26"/>
      <p:boldItalic r:id="rId27"/>
    </p:embeddedFont>
    <p:embeddedFont>
      <p:font typeface="Spectral Ligh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37">
          <p15:clr>
            <a:srgbClr val="A4A3A4"/>
          </p15:clr>
        </p15:guide>
        <p15:guide id="2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15F846A-F479-417D-A6C4-FF209BDB73A2}">
  <a:tblStyle styleId="{015F846A-F479-417D-A6C4-FF209BDB73A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3885175-DD08-4506-9319-FC71CABF893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37" orient="horz"/>
        <p:guide pos="289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4" Type="http://schemas.openxmlformats.org/officeDocument/2006/relationships/font" Target="fonts/PoppinsSemiBold-regular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SemiBold-italic.fntdata"/><Relationship Id="rId25" Type="http://schemas.openxmlformats.org/officeDocument/2006/relationships/font" Target="fonts/PoppinsSemiBold-bold.fntdata"/><Relationship Id="rId28" Type="http://schemas.openxmlformats.org/officeDocument/2006/relationships/font" Target="fonts/SpectralLight-regular.fntdata"/><Relationship Id="rId27" Type="http://schemas.openxmlformats.org/officeDocument/2006/relationships/font" Target="fonts/PoppinsSemiBol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SpectralLigh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pectralLight-boldItalic.fntdata"/><Relationship Id="rId30" Type="http://schemas.openxmlformats.org/officeDocument/2006/relationships/font" Target="fonts/SpectralLight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17" Type="http://schemas.openxmlformats.org/officeDocument/2006/relationships/font" Target="fonts/PoppinsLight-bold.fntdata"/><Relationship Id="rId16" Type="http://schemas.openxmlformats.org/officeDocument/2006/relationships/font" Target="fonts/PoppinsLight-regular.fntdata"/><Relationship Id="rId19" Type="http://schemas.openxmlformats.org/officeDocument/2006/relationships/font" Target="fonts/PoppinsLight-boldItalic.fntdata"/><Relationship Id="rId18" Type="http://schemas.openxmlformats.org/officeDocument/2006/relationships/font" Target="fonts/Poppins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2d8207d95_0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2f2d8207d95_0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f2d8207d95_0_1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2f2d8207d95_0_1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2d8207d95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f2d8207d95_0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ww.linkedin.com/in/harvey-lee-0328741b/" TargetMode="Externa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www.linkedin.com/in/harvey-lee-0328741b/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0" name="Google Shape;80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93" name="Google Shape;93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Google Shape;94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8" name="Google Shape;98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1" name="Google Shape;101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4" name="Google Shape;104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7" name="Google Shape;107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Google Shape;108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1" name="Google Shape;111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3" name="Google Shape;113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9" name="Google Shape;119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Google Shape;120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S.M.A.R.T Template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413650" y="152400"/>
            <a:ext cx="30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Created by </a:t>
            </a:r>
            <a:r>
              <a:rPr lang="en-US" sz="750" u="sng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Harvey Lee</a:t>
            </a:r>
            <a:endParaRPr>
              <a:solidFill>
                <a:schemeClr val="accent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5" name="Google Shape;125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30" name="Google Shape;130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31" name="Google Shape;131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" name="Google Shape;132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35" name="Google Shape;135;p18"/>
          <p:cNvPicPr preferRelativeResize="0"/>
          <p:nvPr/>
        </p:nvPicPr>
        <p:blipFill rotWithShape="1">
          <a:blip r:embed="rId2">
            <a:alphaModFix/>
          </a:blip>
          <a:srcRect b="331" l="6638" r="90476" t="5079"/>
          <a:stretch/>
        </p:blipFill>
        <p:spPr>
          <a:xfrm>
            <a:off x="-1" y="-6547"/>
            <a:ext cx="195044" cy="5156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ype_pma_color.png" id="136" name="Google Shape;1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0551" y="274771"/>
            <a:ext cx="1610512" cy="21259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7282861" y="4868729"/>
            <a:ext cx="13683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rgbClr val="FF5D4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Created by </a:t>
            </a:r>
            <a:r>
              <a:rPr b="1" i="0" lang="en-US" sz="75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Harvey Lee</a:t>
            </a:r>
            <a:endParaRPr b="1" i="0" sz="750" u="none" cap="none" strike="noStrike">
              <a:solidFill>
                <a:srgbClr val="FF5D4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21" name="Google Shape;21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" name="Google Shape;28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" name="Google Shape;35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9" name="Google Shape;39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43" name="Google Shape;43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53" name="Google Shape;53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Google Shape;54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8" name="Google Shape;58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7" name="Google Shape;67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/>
          <p:nvPr/>
        </p:nvSpPr>
        <p:spPr>
          <a:xfrm>
            <a:off x="3056180" y="902397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3532571" y="902397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44" name="Google Shape;144;p19"/>
          <p:cNvGraphicFramePr/>
          <p:nvPr/>
        </p:nvGraphicFramePr>
        <p:xfrm>
          <a:off x="357592" y="14704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{015F846A-F479-417D-A6C4-FF209BDB73A2}</a:tableStyleId>
              </a:tblPr>
              <a:tblGrid>
                <a:gridCol w="2071775"/>
                <a:gridCol w="2071775"/>
                <a:gridCol w="2071775"/>
                <a:gridCol w="2071775"/>
              </a:tblGrid>
              <a:tr h="833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Systems &amp; Processes</a:t>
                      </a:r>
                      <a:endParaRPr b="1" sz="800" u="none" cap="none" strike="noStrike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2850" marB="22850" marR="45725" marL="4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Learn what currently exists across stakeholder groups for reporting, analysis and Rhythm of the Business (business calendar)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Scope consolidation, optimization and define goals and objectives across key stakeholder groups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Propose 1</a:t>
                      </a:r>
                      <a:r>
                        <a:rPr baseline="30000"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st</a:t>
                      </a: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 version of new business calendar, KPI benchmarks, analytics dashboard as single source of truth</a:t>
                      </a:r>
                      <a:endParaRPr sz="800" u="none" cap="none" strike="noStrike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4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Domain &amp; Product</a:t>
                      </a:r>
                      <a:endParaRPr b="1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2850" marB="22850" marR="45725" marL="4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Immerse self in Product and Domain learning across all key business’s/products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Scope business &amp; product priorities, focus, and key gaps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Draft proposal on product focus aligned to business objectives, mitigation plan to address gaps and insight plans to discover new opportunity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833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D4C"/>
                        </a:buClr>
                        <a:buSzPts val="800"/>
                        <a:buFont typeface="Helvetica Neue"/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Personal &amp; Team Development</a:t>
                      </a:r>
                      <a:endParaRPr b="1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2850" marB="22850" marR="45725" marL="4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Define role and responsibility, agree KPI and 90-day S.M.A.R.T. plan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Team hiring needs, scope job descriptions, start hiring process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Complete 1</a:t>
                      </a:r>
                      <a:r>
                        <a:rPr baseline="30000"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st</a:t>
                      </a: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 stage interview process. Define 1-year Objectives for self and to-be-hired  team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D4C"/>
                        </a:buClr>
                        <a:buSzPts val="800"/>
                        <a:buFont typeface="Helvetica Neue"/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Business Growth &amp; Priorities</a:t>
                      </a:r>
                      <a:endParaRPr b="1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2850" marB="22850" marR="45725" marL="4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Listen to and document stakeholder priorities, Corporate goals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Asses the ‘how’ we get to goals/objectives with what is known at 30-60 days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Proposal of short/medium/long term growth and where Product Marketing adds value to drive product success 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45" name="Google Shape;145;p19"/>
          <p:cNvSpPr/>
          <p:nvPr/>
        </p:nvSpPr>
        <p:spPr>
          <a:xfrm>
            <a:off x="5188775" y="905406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5665166" y="905406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7339418" y="908412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7815808" y="908412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357592" y="250957"/>
            <a:ext cx="1898847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D4C"/>
              </a:buClr>
              <a:buSzPts val="2099"/>
              <a:buFont typeface="Helvetica Neue Light"/>
              <a:buNone/>
            </a:pPr>
            <a:r>
              <a:rPr lang="en-US" sz="2099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90 Day Plan</a:t>
            </a:r>
            <a:endParaRPr>
              <a:solidFill>
                <a:schemeClr val="accent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50" name="Google Shape;150;p19"/>
          <p:cNvCxnSpPr/>
          <p:nvPr/>
        </p:nvCxnSpPr>
        <p:spPr>
          <a:xfrm>
            <a:off x="465168" y="1026527"/>
            <a:ext cx="8241862" cy="3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1" name="Google Shape;151;p19"/>
          <p:cNvSpPr/>
          <p:nvPr/>
        </p:nvSpPr>
        <p:spPr>
          <a:xfrm rot="10800000">
            <a:off x="3076267" y="1026530"/>
            <a:ext cx="602945" cy="411637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9"/>
          <p:cNvSpPr/>
          <p:nvPr/>
        </p:nvSpPr>
        <p:spPr>
          <a:xfrm rot="10800000">
            <a:off x="5214945" y="1031613"/>
            <a:ext cx="602945" cy="411637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9"/>
          <p:cNvSpPr/>
          <p:nvPr/>
        </p:nvSpPr>
        <p:spPr>
          <a:xfrm rot="10800000">
            <a:off x="7465335" y="1031612"/>
            <a:ext cx="602945" cy="411637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2506920" y="785567"/>
            <a:ext cx="1837052" cy="1582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Understand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4597892" y="788575"/>
            <a:ext cx="1837052" cy="1582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Assess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6698853" y="790887"/>
            <a:ext cx="1837052" cy="1582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Optimize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 rot="3120418">
            <a:off x="2931263" y="1162844"/>
            <a:ext cx="469454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25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Days</a:t>
            </a:r>
            <a:endParaRPr i="0" sz="1013" u="none" cap="none" strike="noStrike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 rot="3207457">
            <a:off x="5085602" y="1181651"/>
            <a:ext cx="469454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25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Days</a:t>
            </a:r>
            <a:endParaRPr i="0" sz="1013" u="none" cap="none" strike="noStrike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 rot="3216108">
            <a:off x="7326800" y="1147671"/>
            <a:ext cx="469454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25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Days</a:t>
            </a:r>
            <a:endParaRPr i="0" sz="1013" u="none" cap="none" strike="noStrike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3222171" y="1072264"/>
            <a:ext cx="30606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30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5364479" y="1072264"/>
            <a:ext cx="30606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60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7611291" y="1072264"/>
            <a:ext cx="30606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90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63" name="Google Shape;163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/>
        </p:nvSpPr>
        <p:spPr>
          <a:xfrm>
            <a:off x="494011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D4C"/>
              </a:buClr>
              <a:buSzPts val="2099"/>
              <a:buFont typeface="Helvetica Neue Light"/>
              <a:buNone/>
            </a:pP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90 Day Plan – S.M.A.R.T. Plan (</a:t>
            </a:r>
            <a:r>
              <a:rPr lang="en-US" sz="2099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System &amp; Processes</a:t>
            </a: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)</a:t>
            </a:r>
            <a:endParaRPr>
              <a:solidFill>
                <a:schemeClr val="accent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69" name="Google Shape;169;p20"/>
          <p:cNvCxnSpPr/>
          <p:nvPr/>
        </p:nvCxnSpPr>
        <p:spPr>
          <a:xfrm>
            <a:off x="509650" y="1049416"/>
            <a:ext cx="8113277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170" name="Google Shape;170;p20"/>
          <p:cNvGraphicFramePr/>
          <p:nvPr/>
        </p:nvGraphicFramePr>
        <p:xfrm>
          <a:off x="494011" y="16427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{63885175-DD08-4506-9319-FC71CABF8932}</a:tableStyleId>
              </a:tblPr>
              <a:tblGrid>
                <a:gridCol w="1162750"/>
                <a:gridCol w="1162750"/>
                <a:gridCol w="1162750"/>
                <a:gridCol w="1162750"/>
                <a:gridCol w="1162750"/>
                <a:gridCol w="1162750"/>
                <a:gridCol w="1162750"/>
              </a:tblGrid>
              <a:tr h="678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Specific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Build understanding of the internal business calendar (Rhythm of the Business aka. RoB)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Build understanding of the internal analytical/reporting systems at present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Assess business needs for reporting 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Define goals and objectives/KPIs across key stakeholder groups for reporting purposes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Propose aligned ‘single source of truth’ for reporting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Proposal for complete Rhythm of the Business calendar to match new growth/marketing team agenda 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78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Measurable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Deliver one document with known RoB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Deliver one document with known reporting tools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Deliver one SWOT/Pro-Con-Conclusion doc for all tools in line with business needs assessment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Deliver one document with set of aligned objectives/KPIs across key stakeholder groups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Deliver one  dashboard/scorecard proposal around which  data sources can be inputs to pre-agreed KPI’s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Deliver one defined business calendar of key meetings cross group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78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Achievable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Core information obtainable and already available from other stakeholders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Core information obtainable and already available from other stakeholders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Assessment is done based on what exists today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In interest of key stakeholder alignment 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Scoping is achievable, tangibility to a dashboard would be TBC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 already good proximity of the team, value of such meetings will be understood (after pre-briefing given)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78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Relevant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Key to understand internal business cadence for planning, reporting, reviewing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Sources of measurement, are required to measure what we do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Assessment required to be able to make future proposal to meet business needs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Required to ensure what we are measuring and what success looks like cross group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An easy-to-use tool for measurement is always relevant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Important for key stakeholder groups to meeting formally to discuss the business performance and opportunity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24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Time-Bound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30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30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30-60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60-90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By 90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By 90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71" name="Google Shape;171;p20"/>
          <p:cNvSpPr txBox="1"/>
          <p:nvPr/>
        </p:nvSpPr>
        <p:spPr>
          <a:xfrm>
            <a:off x="1639701" y="1061560"/>
            <a:ext cx="2313566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latin typeface="Poppins Light"/>
                <a:ea typeface="Poppins Light"/>
                <a:cs typeface="Poppins Light"/>
                <a:sym typeface="Poppins Light"/>
              </a:rPr>
              <a:t>Learn what currently exists across groups in reporting, analysis and Rhythm of the Business (business calendar)</a:t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3953267" y="1054043"/>
            <a:ext cx="2356095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latin typeface="Poppins Light"/>
                <a:ea typeface="Poppins Light"/>
                <a:cs typeface="Poppins Light"/>
                <a:sym typeface="Poppins Light"/>
              </a:rPr>
              <a:t>Scope consolidation, optimization and define goals and objectives across key</a:t>
            </a:r>
            <a:br>
              <a:rPr lang="en-US" sz="750"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en-US" sz="750">
                <a:latin typeface="Poppins Light"/>
                <a:ea typeface="Poppins Light"/>
                <a:cs typeface="Poppins Light"/>
                <a:sym typeface="Poppins Light"/>
              </a:rPr>
              <a:t>stakeholder groups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6309361" y="1061560"/>
            <a:ext cx="2313566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latin typeface="Poppins Light"/>
                <a:ea typeface="Poppins Light"/>
                <a:cs typeface="Poppins Light"/>
                <a:sym typeface="Poppins Light"/>
              </a:rPr>
              <a:t>Propose 1</a:t>
            </a:r>
            <a:r>
              <a:rPr baseline="30000" lang="en-US" sz="750">
                <a:latin typeface="Poppins Light"/>
                <a:ea typeface="Poppins Light"/>
                <a:cs typeface="Poppins Light"/>
                <a:sym typeface="Poppins Light"/>
              </a:rPr>
              <a:t>st</a:t>
            </a:r>
            <a:r>
              <a:rPr lang="en-US" sz="750">
                <a:latin typeface="Poppins Light"/>
                <a:ea typeface="Poppins Light"/>
                <a:cs typeface="Poppins Light"/>
                <a:sym typeface="Poppins Light"/>
              </a:rPr>
              <a:t> version of new business calendar, KPI benchmarks, analytics dashboard as single source of truth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74" name="Google Shape;174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/>
        </p:nvSpPr>
        <p:spPr>
          <a:xfrm>
            <a:off x="494011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D4C"/>
              </a:buClr>
              <a:buSzPts val="2099"/>
              <a:buFont typeface="Helvetica Neue Light"/>
              <a:buNone/>
            </a:pP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90 Day Plan – S.M.A.R.T. Plan (</a:t>
            </a:r>
            <a:r>
              <a:rPr lang="en-US" sz="2099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Domain &amp; Product</a:t>
            </a: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)</a:t>
            </a:r>
            <a:endParaRPr>
              <a:solidFill>
                <a:schemeClr val="accent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80" name="Google Shape;180;p21"/>
          <p:cNvCxnSpPr/>
          <p:nvPr/>
        </p:nvCxnSpPr>
        <p:spPr>
          <a:xfrm>
            <a:off x="509650" y="1049416"/>
            <a:ext cx="81132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181" name="Google Shape;181;p21"/>
          <p:cNvGraphicFramePr/>
          <p:nvPr/>
        </p:nvGraphicFramePr>
        <p:xfrm>
          <a:off x="494011" y="14866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{63885175-DD08-4506-9319-FC71CABF8932}</a:tableStyleId>
              </a:tblPr>
              <a:tblGrid>
                <a:gridCol w="1162750"/>
                <a:gridCol w="1162750"/>
                <a:gridCol w="1162750"/>
                <a:gridCol w="1162750"/>
                <a:gridCol w="1162750"/>
                <a:gridCol w="1162750"/>
                <a:gridCol w="1162750"/>
              </a:tblGrid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Specific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Training on &lt;Product Name&gt;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Learn customer journey’s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Take a walk in the client's shoes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SWOT on key products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Positioning documents for &lt;Product Name&gt;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Research proposal to build out on what’s known and the known gaps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Measurable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Demonstratable ability to demo product in 30-60 days 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Demonstrable ability to articulate basic CJ for each product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Meet/shadow six clients of Connect 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Three SWOTS, one for each product line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One/two-page  document with positioning framework and RTB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One plan based on customer-focus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Achievable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By spending time with  product team for hands on training, based in London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CJ maps that currently exist (assumed) shared/walked through with me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Get sales/account managers to set up meetings at client's premises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 60 days immersive learning and collaboration behind me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Output is a simple PPT slide(s)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Prioritize budget towards goal, in case of constraint, use form of direct-to-client methods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Relevant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&lt;Product Name&gt;  is the key product in the portfolio, deep knowledge required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Closeness to the ‘how’ customers take their journey with &lt;Product Name&gt; paramount to own understanding/thinking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Being ‘in-field’ gives the context that quantitative insights can’t give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View of SWOT across stakeholder’s, key to alignment of challenges and opportunities cross group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Key to understand where product sits in market and customers mind. Does the product reality match or exceed the product promise?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You can never know enough about your clients. Deep insights are a lifeblood of PM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75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Time-Bound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30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30-60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60-90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By 60-90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90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90 days of draft plan approval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82" name="Google Shape;182;p21"/>
          <p:cNvSpPr txBox="1"/>
          <p:nvPr/>
        </p:nvSpPr>
        <p:spPr>
          <a:xfrm>
            <a:off x="163970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Poppins Light"/>
                <a:ea typeface="Poppins Light"/>
                <a:cs typeface="Poppins Light"/>
                <a:sym typeface="Poppins Light"/>
              </a:rPr>
              <a:t>Immerse self in Product &amp;</a:t>
            </a:r>
            <a:br>
              <a:rPr lang="en-US" sz="800"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en-US" sz="800">
                <a:latin typeface="Poppins Light"/>
                <a:ea typeface="Poppins Light"/>
                <a:cs typeface="Poppins Light"/>
                <a:sym typeface="Poppins Light"/>
              </a:rPr>
              <a:t>Domain learning 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3953267" y="1054043"/>
            <a:ext cx="2356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Poppins Light"/>
                <a:ea typeface="Poppins Light"/>
                <a:cs typeface="Poppins Light"/>
                <a:sym typeface="Poppins Light"/>
              </a:rPr>
              <a:t>Scope business priorities &amp; key gaps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630936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Poppins Light"/>
                <a:ea typeface="Poppins Light"/>
                <a:cs typeface="Poppins Light"/>
                <a:sym typeface="Poppins Light"/>
              </a:rPr>
              <a:t>Draft proposal to product focus</a:t>
            </a:r>
            <a:endParaRPr sz="8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85" name="Google Shape;185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/>
        </p:nvSpPr>
        <p:spPr>
          <a:xfrm>
            <a:off x="494000" y="273850"/>
            <a:ext cx="8113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D4C"/>
              </a:buClr>
              <a:buSzPts val="2099"/>
              <a:buFont typeface="Helvetica Neue Light"/>
              <a:buNone/>
            </a:pP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90 Day Plan – S.M.A.R.T. Plan (</a:t>
            </a:r>
            <a:r>
              <a:rPr lang="en-US" sz="2099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Personal &amp; Team Development</a:t>
            </a: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)</a:t>
            </a:r>
            <a:endParaRPr>
              <a:solidFill>
                <a:schemeClr val="accent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91" name="Google Shape;191;p22"/>
          <p:cNvCxnSpPr/>
          <p:nvPr/>
        </p:nvCxnSpPr>
        <p:spPr>
          <a:xfrm>
            <a:off x="509650" y="1049416"/>
            <a:ext cx="81132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192" name="Google Shape;192;p22"/>
          <p:cNvGraphicFramePr/>
          <p:nvPr/>
        </p:nvGraphicFramePr>
        <p:xfrm>
          <a:off x="494011" y="16065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{63885175-DD08-4506-9319-FC71CABF8932}</a:tableStyleId>
              </a:tblPr>
              <a:tblGrid>
                <a:gridCol w="1162750"/>
                <a:gridCol w="1162750"/>
                <a:gridCol w="1162750"/>
                <a:gridCol w="1162750"/>
                <a:gridCol w="1162750"/>
                <a:gridCol w="1162750"/>
                <a:gridCol w="1162750"/>
              </a:tblGrid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Specific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Agree 90-day plan for self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Scope KPI’s for future aligned measurement on what success looks like (PMM team)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Write Job Descriptions for each PPM role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Draft 1-year MBO (Management by Objectives)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Define team learning plan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PM Team charter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Measurable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One bought-into document from line manager based around S.M.A.R.T. Objectives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One page of definitions of measurement across various touch points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Deliver three JD’s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One set of annual MBO’s 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Create one opportunity per quarter for team to learn as whole or individuals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One single page document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Achievable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Simple and aligned  document owned and delivered by self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Yes, with up to 60 days immersive learning and collaboration behind me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Once some basic assessment done by self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Yes, once some intermediate assessment done by self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Pool previous learnings and insights to new learning plan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Alignment to objectives  of the PMM Team will form part of the basis of team charter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Relevant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Aligned Management by Objective (MBO) agreement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Marketing that’s measurable is key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JD’s essential to hiring process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This is a  basic business requirement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Creating a learn-it-all culture/share-it-all culture will help contribute to growing a high performing team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PMM team and stakeholders know what team is responsible for, what team is aligned to and the way the team works (values, etc.)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62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Time-Bound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30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30-60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30-60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60-90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60-90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60-90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93" name="Google Shape;193;p22"/>
          <p:cNvSpPr txBox="1"/>
          <p:nvPr/>
        </p:nvSpPr>
        <p:spPr>
          <a:xfrm>
            <a:off x="163970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0">
                <a:latin typeface="Poppins Light"/>
                <a:ea typeface="Poppins Light"/>
                <a:cs typeface="Poppins Light"/>
                <a:sym typeface="Poppins Light"/>
              </a:rPr>
              <a:t>Define role and responsibility, agree KPI and 90-day S.M.A.R.T. plan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3953267" y="1054043"/>
            <a:ext cx="2356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0">
                <a:latin typeface="Poppins Light"/>
                <a:ea typeface="Poppins Light"/>
                <a:cs typeface="Poppins Light"/>
                <a:sym typeface="Poppins Light"/>
              </a:rPr>
              <a:t>Team hiring needs, scope job descriptions, start hiring process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630936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0">
                <a:latin typeface="Poppins Light"/>
                <a:ea typeface="Poppins Light"/>
                <a:cs typeface="Poppins Light"/>
                <a:sym typeface="Poppins Light"/>
              </a:rPr>
              <a:t>Complete 1</a:t>
            </a:r>
            <a:r>
              <a:rPr baseline="30000" lang="en-US" sz="730">
                <a:latin typeface="Poppins Light"/>
                <a:ea typeface="Poppins Light"/>
                <a:cs typeface="Poppins Light"/>
                <a:sym typeface="Poppins Light"/>
              </a:rPr>
              <a:t>st</a:t>
            </a:r>
            <a:r>
              <a:rPr lang="en-US" sz="730">
                <a:latin typeface="Poppins Light"/>
                <a:ea typeface="Poppins Light"/>
                <a:cs typeface="Poppins Light"/>
                <a:sym typeface="Poppins Light"/>
              </a:rPr>
              <a:t> stage interview process.</a:t>
            </a:r>
            <a:br>
              <a:rPr lang="en-US" sz="730"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en-US" sz="730">
                <a:latin typeface="Poppins Light"/>
                <a:ea typeface="Poppins Light"/>
                <a:cs typeface="Poppins Light"/>
                <a:sym typeface="Poppins Light"/>
              </a:rPr>
              <a:t>Define 1-year Objectives for self and to-be-hired  team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96" name="Google Shape;196;p2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/>
        </p:nvSpPr>
        <p:spPr>
          <a:xfrm>
            <a:off x="494011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D4C"/>
              </a:buClr>
              <a:buSzPts val="2099"/>
              <a:buFont typeface="Helvetica Neue Light"/>
              <a:buNone/>
            </a:pP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90 Day Plan – S.M.A.R.T. Plan (</a:t>
            </a:r>
            <a:r>
              <a:rPr lang="en-US" sz="2099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Business Growth &amp; Priorities</a:t>
            </a: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)</a:t>
            </a:r>
            <a:endParaRPr>
              <a:solidFill>
                <a:schemeClr val="accent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202" name="Google Shape;202;p23"/>
          <p:cNvCxnSpPr/>
          <p:nvPr/>
        </p:nvCxnSpPr>
        <p:spPr>
          <a:xfrm>
            <a:off x="509650" y="1049416"/>
            <a:ext cx="81132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203" name="Google Shape;203;p23"/>
          <p:cNvGraphicFramePr/>
          <p:nvPr/>
        </p:nvGraphicFramePr>
        <p:xfrm>
          <a:off x="494011" y="14866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{63885175-DD08-4506-9319-FC71CABF8932}</a:tableStyleId>
              </a:tblPr>
              <a:tblGrid>
                <a:gridCol w="1162750"/>
                <a:gridCol w="1162750"/>
                <a:gridCol w="1162750"/>
                <a:gridCol w="1162750"/>
                <a:gridCol w="1162750"/>
                <a:gridCol w="1162750"/>
                <a:gridCol w="1162750"/>
              </a:tblGrid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Specific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Shadow stakeholders to learn more about their roles, value and challenges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Communicate the value of Product Marketing as a new function and what it means to other stakeholder groups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Market sizing and total addressable market sizing exercise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Map historical business performance to addressable market size and highlight share trends (&lt;Product Name&gt; + competition)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Portfolio relationship matrix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Product Funnel Optimization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Measurable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Shadow one  stakeholder per group/team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One presentation to each key stakeholder group to highlight value of PMM to them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By excel file with all relevant data contained (3</a:t>
                      </a:r>
                      <a:r>
                        <a:rPr baseline="30000"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rd</a:t>
                      </a: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 party source)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By excel file with all relevant data contained (3</a:t>
                      </a:r>
                      <a:r>
                        <a:rPr baseline="30000"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rd</a:t>
                      </a: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 party source) plus internal revenue/user data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One PPT presentation with product offering by segment/size. Feature cross-fertilization where possible (allowing for correct level of insights available)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Document tracking the product funnel performance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Achievable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One day per stakeholder per group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Approach to cross-group stakeholders in call to realize new value creation and ways to work together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Assumed that 3</a:t>
                      </a:r>
                      <a:r>
                        <a:rPr baseline="30000"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rd</a:t>
                      </a: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 party able to or already does supply such data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Assumed that 3</a:t>
                      </a:r>
                      <a:r>
                        <a:rPr baseline="30000"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rd</a:t>
                      </a: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 party able to or already does supply such data (as previous Objective)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In basic form at least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 assistance of Product Team and data team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Relevant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Leaning more about other groups key to PPM function in a nexus role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As PMM is a new function in the team, it’s very relevant to introduce it properly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Totally relevant to understand the ‘size of the prize’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Measuring and tracking our ‘slice’ of the ‘prize’ is key to this specific  ongoing KPI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Understanding the  relationships in portfolio critical to selling </a:t>
                      </a:r>
                      <a:r>
                        <a:rPr lang="en-US" sz="650" u="sng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right product</a:t>
                      </a: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 to </a:t>
                      </a:r>
                      <a:r>
                        <a:rPr lang="en-US" sz="650" u="sng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right audience</a:t>
                      </a: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 at </a:t>
                      </a:r>
                      <a:r>
                        <a:rPr lang="en-US" sz="650" u="sng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right time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Understanding adoption, conversion, churn and usage rates one of the keys to product success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2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Time-Bound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30 days of start date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30 days of start date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30-60 days of start date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60-90 days of start date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60-90 days of start date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90 days of start date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04" name="Google Shape;204;p23"/>
          <p:cNvSpPr txBox="1"/>
          <p:nvPr/>
        </p:nvSpPr>
        <p:spPr>
          <a:xfrm>
            <a:off x="163970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latin typeface="Poppins Light"/>
                <a:ea typeface="Poppins Light"/>
                <a:cs typeface="Poppins Light"/>
                <a:sym typeface="Poppins Light"/>
              </a:rPr>
              <a:t>Listen to and document stakeholder priorities, Corporate goals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3953267" y="1054043"/>
            <a:ext cx="2356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latin typeface="Poppins Light"/>
                <a:ea typeface="Poppins Light"/>
                <a:cs typeface="Poppins Light"/>
                <a:sym typeface="Poppins Light"/>
              </a:rPr>
              <a:t>Asses the ‘how’ we get to goals/objectives with what is known at 30-60 days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630936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latin typeface="Poppins Light"/>
                <a:ea typeface="Poppins Light"/>
                <a:cs typeface="Poppins Light"/>
                <a:sym typeface="Poppins Light"/>
              </a:rPr>
              <a:t>Proposal of short/medium/long term growth and where Product Marketing adds value to drive product success forward 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07" name="Google Shape;207;p2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