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oppins"/>
      <p:regular r:id="rId27"/>
      <p:bold r:id="rId28"/>
      <p:italic r:id="rId29"/>
      <p:boldItalic r:id="rId30"/>
    </p:embeddedFont>
    <p:embeddedFont>
      <p:font typeface="Poppins Light"/>
      <p:regular r:id="rId31"/>
      <p:bold r:id="rId32"/>
      <p:italic r:id="rId33"/>
      <p:boldItalic r:id="rId34"/>
    </p:embeddedFont>
    <p:embeddedFont>
      <p:font typeface="Poppins SemiBold"/>
      <p:regular r:id="rId35"/>
      <p:bold r:id="rId36"/>
      <p:italic r:id="rId37"/>
      <p:boldItalic r:id="rId38"/>
    </p:embeddedFont>
    <p:embeddedFont>
      <p:font typeface="Spectral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EBE280-EC21-4414-BF46-18F2518704D1}">
  <a:tblStyle styleId="{6FEBE280-EC21-4414-BF46-18F2518704D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ectralLight-bold.fntdata"/><Relationship Id="rId20" Type="http://schemas.openxmlformats.org/officeDocument/2006/relationships/slide" Target="slides/slide14.xml"/><Relationship Id="rId42" Type="http://schemas.openxmlformats.org/officeDocument/2006/relationships/font" Target="fonts/SpectralLight-boldItalic.fntdata"/><Relationship Id="rId41" Type="http://schemas.openxmlformats.org/officeDocument/2006/relationships/font" Target="fonts/SpectralLigh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Light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33" Type="http://schemas.openxmlformats.org/officeDocument/2006/relationships/font" Target="fonts/PoppinsLight-italic.fntdata"/><Relationship Id="rId10" Type="http://schemas.openxmlformats.org/officeDocument/2006/relationships/slide" Target="slides/slide4.xml"/><Relationship Id="rId32" Type="http://schemas.openxmlformats.org/officeDocument/2006/relationships/font" Target="fonts/PoppinsLight-bold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regular.fntdata"/><Relationship Id="rId12" Type="http://schemas.openxmlformats.org/officeDocument/2006/relationships/slide" Target="slides/slide6.xml"/><Relationship Id="rId34" Type="http://schemas.openxmlformats.org/officeDocument/2006/relationships/font" Target="fonts/Poppins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PoppinsSemiBold-italic.fntdata"/><Relationship Id="rId14" Type="http://schemas.openxmlformats.org/officeDocument/2006/relationships/slide" Target="slides/slide8.xml"/><Relationship Id="rId36" Type="http://schemas.openxmlformats.org/officeDocument/2006/relationships/font" Target="fonts/PoppinsSemiBold-bold.fntdata"/><Relationship Id="rId17" Type="http://schemas.openxmlformats.org/officeDocument/2006/relationships/slide" Target="slides/slide11.xml"/><Relationship Id="rId39" Type="http://schemas.openxmlformats.org/officeDocument/2006/relationships/font" Target="fonts/SpectralLight-regular.fntdata"/><Relationship Id="rId16" Type="http://schemas.openxmlformats.org/officeDocument/2006/relationships/slide" Target="slides/slide10.xml"/><Relationship Id="rId38" Type="http://schemas.openxmlformats.org/officeDocument/2006/relationships/font" Target="fonts/PoppinsSemiBold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f91314bc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13f91314bc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f91314bc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13f91314bc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f91314bc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13f91314bc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fbe12d491a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fbe12d491a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f91314bc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13f91314bc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f91314bc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13f91314bc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f91314bc0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13f91314bc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f91314bc0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13f91314bc0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3f91314bc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13f91314bc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3f91314bc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13f91314bc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f91314b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3f91314b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3f91314bc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13f91314bc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f91314bc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3f91314bc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f91314bc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13f91314bc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f91314bc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3f91314bc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f91314bc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13f91314bc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f91314bc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13f91314bc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f91314bc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3f91314bc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py Slide Basic 1">
  <p:cSld name="TITLE_AND_BODY_1_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0" y="0"/>
            <a:ext cx="23049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25" y="-1046098"/>
            <a:ext cx="4180626" cy="72356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2801550" y="1570100"/>
            <a:ext cx="6137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 sz="1300">
                <a:latin typeface="Poppins"/>
                <a:ea typeface="Poppins"/>
                <a:cs typeface="Poppins"/>
                <a:sym typeface="Poppins"/>
              </a:defRPr>
            </a:lvl1pPr>
            <a:lvl2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○"/>
              <a:defRPr sz="1300">
                <a:latin typeface="Poppins"/>
                <a:ea typeface="Poppins"/>
                <a:cs typeface="Poppins"/>
                <a:sym typeface="Poppins"/>
              </a:defRPr>
            </a:lvl2pPr>
            <a:lvl3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■"/>
              <a:defRPr b="1" sz="1300">
                <a:latin typeface="Poppins"/>
                <a:ea typeface="Poppins"/>
                <a:cs typeface="Poppins"/>
                <a:sym typeface="Poppins"/>
              </a:defRPr>
            </a:lvl3pPr>
            <a:lvl4pPr indent="-3111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 sz="1300">
                <a:latin typeface="Poppins"/>
                <a:ea typeface="Poppins"/>
                <a:cs typeface="Poppins"/>
                <a:sym typeface="Poppins"/>
              </a:defRPr>
            </a:lvl4pPr>
            <a:lvl5pPr indent="-3111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○"/>
              <a:defRPr sz="1300">
                <a:latin typeface="Poppins"/>
                <a:ea typeface="Poppins"/>
                <a:cs typeface="Poppins"/>
                <a:sym typeface="Poppins"/>
              </a:defRPr>
            </a:lvl5pPr>
            <a:lvl6pPr indent="-3111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■"/>
              <a:defRPr sz="1300">
                <a:latin typeface="Poppins"/>
                <a:ea typeface="Poppins"/>
                <a:cs typeface="Poppins"/>
                <a:sym typeface="Poppins"/>
              </a:defRPr>
            </a:lvl6pPr>
            <a:lvl7pPr indent="-3111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 sz="1300">
                <a:latin typeface="Poppins"/>
                <a:ea typeface="Poppins"/>
                <a:cs typeface="Poppins"/>
                <a:sym typeface="Poppins"/>
              </a:defRPr>
            </a:lvl7pPr>
            <a:lvl8pPr indent="-3111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○"/>
              <a:defRPr sz="1300">
                <a:latin typeface="Poppins"/>
                <a:ea typeface="Poppins"/>
                <a:cs typeface="Poppins"/>
                <a:sym typeface="Poppins"/>
              </a:defRPr>
            </a:lvl8pPr>
            <a:lvl9pPr indent="-3111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■"/>
              <a:defRPr sz="13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2801550" y="572700"/>
            <a:ext cx="576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Poppins"/>
              <a:buNone/>
              <a:defRPr b="1" sz="29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2602" y="169789"/>
            <a:ext cx="1626775" cy="2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927" y="4509893"/>
            <a:ext cx="1437226" cy="3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py Slide Option 1">
  <p:cSld name="TITLE_AND_BODY_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0" y="0"/>
            <a:ext cx="91440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0" y="4997425"/>
            <a:ext cx="9144000" cy="14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432100" y="572700"/>
            <a:ext cx="7096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Poppins"/>
              <a:buNone/>
              <a:defRPr b="1" sz="29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432100" y="1570100"/>
            <a:ext cx="5545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 sz="1300">
                <a:latin typeface="Poppins"/>
                <a:ea typeface="Poppins"/>
                <a:cs typeface="Poppins"/>
                <a:sym typeface="Poppins"/>
              </a:defRPr>
            </a:lvl1pPr>
            <a:lvl2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○"/>
              <a:defRPr sz="1300">
                <a:latin typeface="Poppins"/>
                <a:ea typeface="Poppins"/>
                <a:cs typeface="Poppins"/>
                <a:sym typeface="Poppins"/>
              </a:defRPr>
            </a:lvl2pPr>
            <a:lvl3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■"/>
              <a:defRPr b="1" sz="1300">
                <a:latin typeface="Poppins"/>
                <a:ea typeface="Poppins"/>
                <a:cs typeface="Poppins"/>
                <a:sym typeface="Poppins"/>
              </a:defRPr>
            </a:lvl3pPr>
            <a:lvl4pPr indent="-3111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 sz="1300">
                <a:latin typeface="Poppins"/>
                <a:ea typeface="Poppins"/>
                <a:cs typeface="Poppins"/>
                <a:sym typeface="Poppins"/>
              </a:defRPr>
            </a:lvl4pPr>
            <a:lvl5pPr indent="-31115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○"/>
              <a:defRPr sz="1300">
                <a:latin typeface="Poppins"/>
                <a:ea typeface="Poppins"/>
                <a:cs typeface="Poppins"/>
                <a:sym typeface="Poppins"/>
              </a:defRPr>
            </a:lvl5pPr>
            <a:lvl6pPr indent="-31115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■"/>
              <a:defRPr sz="1300">
                <a:latin typeface="Poppins"/>
                <a:ea typeface="Poppins"/>
                <a:cs typeface="Poppins"/>
                <a:sym typeface="Poppins"/>
              </a:defRPr>
            </a:lvl6pPr>
            <a:lvl7pPr indent="-31115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 sz="1300">
                <a:latin typeface="Poppins"/>
                <a:ea typeface="Poppins"/>
                <a:cs typeface="Poppins"/>
                <a:sym typeface="Poppins"/>
              </a:defRPr>
            </a:lvl7pPr>
            <a:lvl8pPr indent="-31115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○"/>
              <a:defRPr sz="1300">
                <a:latin typeface="Poppins"/>
                <a:ea typeface="Poppins"/>
                <a:cs typeface="Poppins"/>
                <a:sym typeface="Poppins"/>
              </a:defRPr>
            </a:lvl8pPr>
            <a:lvl9pPr indent="-31115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■"/>
              <a:defRPr sz="13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0467" y="125418"/>
            <a:ext cx="1437226" cy="3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Title Slide 1">
  <p:cSld name="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25" y="-1046098"/>
            <a:ext cx="4180626" cy="72356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>
            <p:ph type="ctrTitle"/>
          </p:nvPr>
        </p:nvSpPr>
        <p:spPr>
          <a:xfrm>
            <a:off x="623408" y="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"/>
              <a:buNone/>
              <a:defRPr b="1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"/>
              <a:buNone/>
              <a:defRPr b="1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"/>
              <a:buNone/>
              <a:defRPr b="1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"/>
              <a:buNone/>
              <a:defRPr b="1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"/>
              <a:buNone/>
              <a:defRPr b="1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"/>
              <a:buNone/>
              <a:defRPr b="1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"/>
              <a:buNone/>
              <a:defRPr b="1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"/>
              <a:buNone/>
              <a:defRPr b="1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"/>
              <a:buNone/>
              <a:defRPr b="1" sz="4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" type="subTitle"/>
          </p:nvPr>
        </p:nvSpPr>
        <p:spPr>
          <a:xfrm>
            <a:off x="623400" y="20895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Light"/>
              <a:buNone/>
              <a:defRPr sz="2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4598" y="4422475"/>
            <a:ext cx="1910751" cy="42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Voice of the Customer Report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spreadsheets/d/1s68q0oxBzd9cHjoNkZytE8Ph_ajfBIfL/edit?usp=sharing&amp;ouid=114025381624410953887&amp;rtpof=true&amp;sd=tru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/>
        </p:nvSpPr>
        <p:spPr>
          <a:xfrm>
            <a:off x="288250" y="1363000"/>
            <a:ext cx="85815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27"/>
              <a:buFont typeface="Arial"/>
              <a:buNone/>
            </a:pPr>
            <a:r>
              <a:rPr b="0" i="0" lang="en" sz="3827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Voice of the </a:t>
            </a:r>
            <a:r>
              <a:rPr lang="en" sz="3827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</a:t>
            </a:r>
            <a:r>
              <a:rPr b="0" i="0" lang="en" sz="3827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ustomer </a:t>
            </a:r>
            <a:r>
              <a:rPr lang="en" sz="3827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</a:t>
            </a:r>
            <a:r>
              <a:rPr b="0" i="0" lang="en" sz="3827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eport</a:t>
            </a:r>
            <a:endParaRPr b="0" i="0" sz="3827" u="none" cap="none" strike="noStrike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02375" y="2598170"/>
            <a:ext cx="70050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Analysis of customer feedback &amp; strategies impacting revenue</a:t>
            </a:r>
            <a:endParaRPr b="0" i="0" sz="2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Ease of use</a:t>
            </a:r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2935154" y="950000"/>
            <a:ext cx="265500" cy="229200"/>
          </a:xfrm>
          <a:prstGeom prst="triangle">
            <a:avLst>
              <a:gd fmla="val 50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0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2025</a:t>
            </a:r>
            <a:endParaRPr/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500" y="934321"/>
            <a:ext cx="260662" cy="26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/>
          <p:nvPr/>
        </p:nvSpPr>
        <p:spPr>
          <a:xfrm>
            <a:off x="414375" y="1841400"/>
            <a:ext cx="4564200" cy="2293200"/>
          </a:xfrm>
          <a:prstGeom prst="roundRect">
            <a:avLst>
              <a:gd fmla="val 45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7" name="Google Shape;247;p30"/>
          <p:cNvPicPr preferRelativeResize="0"/>
          <p:nvPr/>
        </p:nvPicPr>
        <p:blipFill rotWithShape="1">
          <a:blip r:embed="rId4">
            <a:alphaModFix/>
          </a:blip>
          <a:srcRect b="6812" l="0" r="0" t="11300"/>
          <a:stretch/>
        </p:blipFill>
        <p:spPr>
          <a:xfrm>
            <a:off x="490250" y="2087749"/>
            <a:ext cx="4369225" cy="1719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30"/>
          <p:cNvGrpSpPr/>
          <p:nvPr/>
        </p:nvGrpSpPr>
        <p:grpSpPr>
          <a:xfrm>
            <a:off x="5065925" y="1841400"/>
            <a:ext cx="3788400" cy="568800"/>
            <a:chOff x="5065925" y="1841400"/>
            <a:chExt cx="3788400" cy="568800"/>
          </a:xfrm>
        </p:grpSpPr>
        <p:sp>
          <p:nvSpPr>
            <p:cNvPr id="249" name="Google Shape;249;p30"/>
            <p:cNvSpPr/>
            <p:nvPr/>
          </p:nvSpPr>
          <p:spPr>
            <a:xfrm>
              <a:off x="5065925" y="1841400"/>
              <a:ext cx="3784500" cy="5688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5208725" y="1873849"/>
              <a:ext cx="3645600" cy="4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On the front-end it was super easy to integrate with our existing website. On the back-end it is so easy to use that our 70+ year old financial secretary has no problem using it to track our financial giving. 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51" name="Google Shape;251;p30"/>
          <p:cNvGrpSpPr/>
          <p:nvPr/>
        </p:nvGrpSpPr>
        <p:grpSpPr>
          <a:xfrm>
            <a:off x="5065925" y="2531613"/>
            <a:ext cx="3788400" cy="380400"/>
            <a:chOff x="5065925" y="2495600"/>
            <a:chExt cx="3788400" cy="380400"/>
          </a:xfrm>
        </p:grpSpPr>
        <p:sp>
          <p:nvSpPr>
            <p:cNvPr id="252" name="Google Shape;252;p30"/>
            <p:cNvSpPr/>
            <p:nvPr/>
          </p:nvSpPr>
          <p:spPr>
            <a:xfrm>
              <a:off x="5065925" y="2495600"/>
              <a:ext cx="3784500" cy="3804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208725" y="2528050"/>
              <a:ext cx="3645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Easy to navigate through the website. The interface is clean.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54" name="Google Shape;254;p30"/>
          <p:cNvGrpSpPr/>
          <p:nvPr/>
        </p:nvGrpSpPr>
        <p:grpSpPr>
          <a:xfrm>
            <a:off x="5065925" y="3033426"/>
            <a:ext cx="3784500" cy="489950"/>
            <a:chOff x="5065925" y="2971825"/>
            <a:chExt cx="3784500" cy="489950"/>
          </a:xfrm>
        </p:grpSpPr>
        <p:sp>
          <p:nvSpPr>
            <p:cNvPr id="255" name="Google Shape;255;p30"/>
            <p:cNvSpPr/>
            <p:nvPr/>
          </p:nvSpPr>
          <p:spPr>
            <a:xfrm>
              <a:off x="5065925" y="2971825"/>
              <a:ext cx="3784500" cy="4899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5208725" y="3004275"/>
              <a:ext cx="3464700" cy="4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Super user-friendly, </a:t>
              </a: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open</a:t>
              </a: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 source, robust functionality and even some ML capabilities.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57" name="Google Shape;257;p30"/>
          <p:cNvGrpSpPr/>
          <p:nvPr/>
        </p:nvGrpSpPr>
        <p:grpSpPr>
          <a:xfrm>
            <a:off x="5065925" y="3644790"/>
            <a:ext cx="3784500" cy="489900"/>
            <a:chOff x="5065925" y="3644790"/>
            <a:chExt cx="3784500" cy="489900"/>
          </a:xfrm>
        </p:grpSpPr>
        <p:sp>
          <p:nvSpPr>
            <p:cNvPr id="258" name="Google Shape;258;p30"/>
            <p:cNvSpPr/>
            <p:nvPr/>
          </p:nvSpPr>
          <p:spPr>
            <a:xfrm>
              <a:off x="5065925" y="3644790"/>
              <a:ext cx="3784500" cy="4899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5208725" y="3677240"/>
              <a:ext cx="34647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Easy to use because of schema-less feature. Data retrieving is very fast. Powerful Aggregate functions.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/>
          <p:nvPr/>
        </p:nvSpPr>
        <p:spPr>
          <a:xfrm>
            <a:off x="3091200" y="16613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5844425" y="16613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355075" y="16613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495554" y="1822200"/>
            <a:ext cx="2760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Insights</a:t>
            </a:r>
            <a:endParaRPr b="1" i="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496525" y="2201700"/>
            <a:ext cx="2324700" cy="17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Customers have been </a:t>
            </a:r>
            <a:br>
              <a:rPr i="0" lang="en" sz="12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giving increasingly positive feedback about Ease of Use (especially from mid-market customers).</a:t>
            </a: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Positive impact from February product roadmap work around UX improvements.</a:t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3219425" y="1822200"/>
            <a:ext cx="22803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Impact</a:t>
            </a:r>
            <a:endParaRPr b="1" i="0" u="none" cap="none" strike="noStrike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3219422" y="2201700"/>
            <a:ext cx="2178600" cy="14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Retention &amp; </a:t>
            </a: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ew </a:t>
            </a: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evenue - mid-market customers</a:t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6004300" y="1822200"/>
            <a:ext cx="21786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u="none" cap="none" strike="noStrike"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6004300" y="2201700"/>
            <a:ext cx="21387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[Marketing]: Elevate ease of use in value prop and positioning on website.</a:t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Ease of use (cont.)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Support</a:t>
            </a:r>
            <a:endParaRPr/>
          </a:p>
        </p:txBody>
      </p:sp>
      <p:sp>
        <p:nvSpPr>
          <p:cNvPr id="279" name="Google Shape;279;p32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May 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/>
          <p:nvPr/>
        </p:nvSpPr>
        <p:spPr>
          <a:xfrm flipH="1" rot="10800000">
            <a:off x="2401750" y="949100"/>
            <a:ext cx="265500" cy="231000"/>
          </a:xfrm>
          <a:prstGeom prst="triangle">
            <a:avLst>
              <a:gd fmla="val 50000" name="adj"/>
            </a:avLst>
          </a:prstGeom>
          <a:solidFill>
            <a:srgbClr val="F5CBC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100" y="934321"/>
            <a:ext cx="260662" cy="26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/>
          <p:nvPr/>
        </p:nvSpPr>
        <p:spPr>
          <a:xfrm>
            <a:off x="414375" y="1841400"/>
            <a:ext cx="4564200" cy="2293200"/>
          </a:xfrm>
          <a:prstGeom prst="roundRect">
            <a:avLst>
              <a:gd fmla="val 45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83" name="Google Shape;283;p32"/>
          <p:cNvGrpSpPr/>
          <p:nvPr/>
        </p:nvGrpSpPr>
        <p:grpSpPr>
          <a:xfrm>
            <a:off x="5065925" y="1841353"/>
            <a:ext cx="3788400" cy="352485"/>
            <a:chOff x="5065925" y="1841400"/>
            <a:chExt cx="3788400" cy="568800"/>
          </a:xfrm>
        </p:grpSpPr>
        <p:sp>
          <p:nvSpPr>
            <p:cNvPr id="284" name="Google Shape;284;p32"/>
            <p:cNvSpPr/>
            <p:nvPr/>
          </p:nvSpPr>
          <p:spPr>
            <a:xfrm>
              <a:off x="5065925" y="1841400"/>
              <a:ext cx="3784500" cy="5688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208725" y="1873850"/>
              <a:ext cx="3645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No customer support. Can’t ever talk to a person.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6" name="Google Shape;286;p32"/>
          <p:cNvGrpSpPr/>
          <p:nvPr/>
        </p:nvGrpSpPr>
        <p:grpSpPr>
          <a:xfrm>
            <a:off x="5065925" y="2246646"/>
            <a:ext cx="3788400" cy="587700"/>
            <a:chOff x="5065925" y="2303031"/>
            <a:chExt cx="3788400" cy="587700"/>
          </a:xfrm>
        </p:grpSpPr>
        <p:sp>
          <p:nvSpPr>
            <p:cNvPr id="287" name="Google Shape;287;p32"/>
            <p:cNvSpPr/>
            <p:nvPr/>
          </p:nvSpPr>
          <p:spPr>
            <a:xfrm>
              <a:off x="5065925" y="2303031"/>
              <a:ext cx="3784500" cy="5877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5208725" y="2335463"/>
              <a:ext cx="3645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I do not like the fact that you can not talk to a rep for problems or questions in real time. EDI is difficult and the help is minimal. </a:t>
              </a:r>
              <a:br>
                <a:rPr lang="en" sz="750"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Posting receipts takes too long. Reporting is very limited.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89" name="Google Shape;289;p32"/>
          <p:cNvGrpSpPr/>
          <p:nvPr/>
        </p:nvGrpSpPr>
        <p:grpSpPr>
          <a:xfrm>
            <a:off x="5065925" y="2887153"/>
            <a:ext cx="3784500" cy="646500"/>
            <a:chOff x="5065925" y="2881025"/>
            <a:chExt cx="3784500" cy="646500"/>
          </a:xfrm>
        </p:grpSpPr>
        <p:sp>
          <p:nvSpPr>
            <p:cNvPr id="290" name="Google Shape;290;p32"/>
            <p:cNvSpPr/>
            <p:nvPr/>
          </p:nvSpPr>
          <p:spPr>
            <a:xfrm>
              <a:off x="5065925" y="2881025"/>
              <a:ext cx="3784500" cy="6465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5208725" y="2913476"/>
              <a:ext cx="3464700" cy="4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Lots of features I don’t know how to use. Lot of quirks that drchrono doesn’t fix like non threading of messages to and from patients, and I can’t call and get tech support while the problem is occuring. I need to fill out a ticket with a lot redundant drop down options.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2" name="Google Shape;292;p32"/>
          <p:cNvGrpSpPr/>
          <p:nvPr/>
        </p:nvGrpSpPr>
        <p:grpSpPr>
          <a:xfrm>
            <a:off x="5065925" y="3586461"/>
            <a:ext cx="3784500" cy="549300"/>
            <a:chOff x="5065925" y="3644801"/>
            <a:chExt cx="3784500" cy="549300"/>
          </a:xfrm>
        </p:grpSpPr>
        <p:sp>
          <p:nvSpPr>
            <p:cNvPr id="293" name="Google Shape;293;p32"/>
            <p:cNvSpPr/>
            <p:nvPr/>
          </p:nvSpPr>
          <p:spPr>
            <a:xfrm>
              <a:off x="5065925" y="3644801"/>
              <a:ext cx="3784500" cy="5493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5208725" y="3677240"/>
              <a:ext cx="34647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The colors and art </a:t>
              </a: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features</a:t>
              </a: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 are limited. Tech support is not consistent. Sometimes we get an almost immediate </a:t>
              </a: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response</a:t>
              </a: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 and other times it may take an hour or two to resolve questions.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300" y="2110224"/>
            <a:ext cx="4235300" cy="17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Support (cont.)</a:t>
            </a:r>
            <a:endParaRPr/>
          </a:p>
        </p:txBody>
      </p:sp>
      <p:sp>
        <p:nvSpPr>
          <p:cNvPr id="301" name="Google Shape;301;p33"/>
          <p:cNvSpPr/>
          <p:nvPr/>
        </p:nvSpPr>
        <p:spPr>
          <a:xfrm>
            <a:off x="3243600" y="18137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5996825" y="18137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507475" y="18137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647954" y="1974600"/>
            <a:ext cx="2760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Insights</a:t>
            </a:r>
            <a:endParaRPr b="1" i="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648925" y="2354100"/>
            <a:ext cx="2324700" cy="17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Customers have become increasingly negative about Support, which is a primary driver of positive sentiment.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Customers are seeking faster support and answers to their problems.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33"/>
          <p:cNvSpPr txBox="1"/>
          <p:nvPr/>
        </p:nvSpPr>
        <p:spPr>
          <a:xfrm>
            <a:off x="3371825" y="1974600"/>
            <a:ext cx="22803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Impact</a:t>
            </a:r>
            <a:endParaRPr b="1" i="0" u="none" cap="none" strike="noStrike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33"/>
          <p:cNvSpPr txBox="1"/>
          <p:nvPr/>
        </p:nvSpPr>
        <p:spPr>
          <a:xfrm>
            <a:off x="3371822" y="2354100"/>
            <a:ext cx="2178600" cy="14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Retention</a:t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6156700" y="1974600"/>
            <a:ext cx="21786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u="none" cap="none" strike="noStrike"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6156700" y="2354100"/>
            <a:ext cx="21387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[Support]: Explore options to provide support in real time to prevent churn.</a:t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/>
          <p:nvPr/>
        </p:nvSpPr>
        <p:spPr>
          <a:xfrm>
            <a:off x="414375" y="1841400"/>
            <a:ext cx="4564200" cy="2293200"/>
          </a:xfrm>
          <a:prstGeom prst="roundRect">
            <a:avLst>
              <a:gd fmla="val 45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5" name="Google Shape;31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62" y="2340200"/>
            <a:ext cx="4052739" cy="15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4"/>
          <p:cNvSpPr txBox="1"/>
          <p:nvPr/>
        </p:nvSpPr>
        <p:spPr>
          <a:xfrm>
            <a:off x="586328" y="2038775"/>
            <a:ext cx="3983700" cy="24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Feedback over time: Platform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2991650" y="2434750"/>
            <a:ext cx="8661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Platform</a:t>
            </a:r>
            <a:endParaRPr/>
          </a:p>
        </p:txBody>
      </p:sp>
      <p:sp>
        <p:nvSpPr>
          <p:cNvPr id="319" name="Google Shape;319;p34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May 2025</a:t>
            </a:r>
            <a:endParaRPr/>
          </a:p>
        </p:txBody>
      </p:sp>
      <p:sp>
        <p:nvSpPr>
          <p:cNvPr id="320" name="Google Shape;320;p34"/>
          <p:cNvSpPr/>
          <p:nvPr/>
        </p:nvSpPr>
        <p:spPr>
          <a:xfrm flipH="1" rot="10800000">
            <a:off x="2401750" y="949100"/>
            <a:ext cx="265500" cy="231000"/>
          </a:xfrm>
          <a:prstGeom prst="triangle">
            <a:avLst>
              <a:gd fmla="val 50000" name="adj"/>
            </a:avLst>
          </a:prstGeom>
          <a:solidFill>
            <a:srgbClr val="F5CBC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2023100" y="941204"/>
            <a:ext cx="260650" cy="24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34"/>
          <p:cNvGrpSpPr/>
          <p:nvPr/>
        </p:nvGrpSpPr>
        <p:grpSpPr>
          <a:xfrm>
            <a:off x="5065925" y="1841380"/>
            <a:ext cx="3788400" cy="588310"/>
            <a:chOff x="5065925" y="1841400"/>
            <a:chExt cx="3788400" cy="568800"/>
          </a:xfrm>
        </p:grpSpPr>
        <p:sp>
          <p:nvSpPr>
            <p:cNvPr id="323" name="Google Shape;323;p34"/>
            <p:cNvSpPr/>
            <p:nvPr/>
          </p:nvSpPr>
          <p:spPr>
            <a:xfrm>
              <a:off x="5065925" y="1841400"/>
              <a:ext cx="3784500" cy="5688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5208725" y="1873850"/>
              <a:ext cx="3645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System goes down more than ever before. Response time for bigger issues taking much longer than they ever have before. It has become unreliable.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25" name="Google Shape;325;p34"/>
          <p:cNvGrpSpPr/>
          <p:nvPr/>
        </p:nvGrpSpPr>
        <p:grpSpPr>
          <a:xfrm>
            <a:off x="5065925" y="2640163"/>
            <a:ext cx="3788400" cy="816374"/>
            <a:chOff x="5065925" y="2303031"/>
            <a:chExt cx="3788400" cy="587700"/>
          </a:xfrm>
        </p:grpSpPr>
        <p:sp>
          <p:nvSpPr>
            <p:cNvPr id="326" name="Google Shape;326;p34"/>
            <p:cNvSpPr/>
            <p:nvPr/>
          </p:nvSpPr>
          <p:spPr>
            <a:xfrm>
              <a:off x="5065925" y="2303031"/>
              <a:ext cx="3784500" cy="5877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5208725" y="2335463"/>
              <a:ext cx="3645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At this point it is </a:t>
              </a: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unreliable</a:t>
              </a: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 on the web version. Over the last 6 months we have had significant down time related to billing and billing issues and are currently having trouble with ERA regeneration for the 4th time. The EHR app is slow. I cannot with any confidence recommend this to a professional. 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28" name="Google Shape;328;p34"/>
          <p:cNvGrpSpPr/>
          <p:nvPr/>
        </p:nvGrpSpPr>
        <p:grpSpPr>
          <a:xfrm>
            <a:off x="5065925" y="3667010"/>
            <a:ext cx="3784500" cy="463500"/>
            <a:chOff x="5065925" y="2881022"/>
            <a:chExt cx="3784500" cy="463500"/>
          </a:xfrm>
        </p:grpSpPr>
        <p:sp>
          <p:nvSpPr>
            <p:cNvPr id="329" name="Google Shape;329;p34"/>
            <p:cNvSpPr/>
            <p:nvPr/>
          </p:nvSpPr>
          <p:spPr>
            <a:xfrm>
              <a:off x="5065925" y="2881022"/>
              <a:ext cx="3784500" cy="4635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5208725" y="2913472"/>
              <a:ext cx="3464700" cy="3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I tried to reset my password asked for a temp email 3 times with no resolution.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Platform (cont.)</a:t>
            </a:r>
            <a:endParaRPr/>
          </a:p>
        </p:txBody>
      </p:sp>
      <p:sp>
        <p:nvSpPr>
          <p:cNvPr id="336" name="Google Shape;336;p35"/>
          <p:cNvSpPr/>
          <p:nvPr/>
        </p:nvSpPr>
        <p:spPr>
          <a:xfrm>
            <a:off x="3243600" y="18137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35"/>
          <p:cNvSpPr/>
          <p:nvPr/>
        </p:nvSpPr>
        <p:spPr>
          <a:xfrm>
            <a:off x="5996825" y="18137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35"/>
          <p:cNvSpPr/>
          <p:nvPr/>
        </p:nvSpPr>
        <p:spPr>
          <a:xfrm>
            <a:off x="507475" y="18137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35"/>
          <p:cNvSpPr txBox="1"/>
          <p:nvPr/>
        </p:nvSpPr>
        <p:spPr>
          <a:xfrm>
            <a:off x="647954" y="1974600"/>
            <a:ext cx="2760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Insights</a:t>
            </a:r>
            <a:endParaRPr b="1" i="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35"/>
          <p:cNvSpPr txBox="1"/>
          <p:nvPr/>
        </p:nvSpPr>
        <p:spPr>
          <a:xfrm>
            <a:off x="648925" y="2354100"/>
            <a:ext cx="2324700" cy="17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Customers have continued to complain about platform reliability.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Most negative feedback comes from NPS surveys.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3371825" y="1974600"/>
            <a:ext cx="22803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Impact</a:t>
            </a:r>
            <a:endParaRPr b="1" i="0" u="none" cap="none" strike="noStrike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35"/>
          <p:cNvSpPr txBox="1"/>
          <p:nvPr/>
        </p:nvSpPr>
        <p:spPr>
          <a:xfrm>
            <a:off x="3371822" y="2354100"/>
            <a:ext cx="2178600" cy="14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Retention</a:t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6156700" y="1974600"/>
            <a:ext cx="21786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u="none" cap="none" strike="noStrike"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35"/>
          <p:cNvSpPr txBox="1"/>
          <p:nvPr/>
        </p:nvSpPr>
        <p:spPr>
          <a:xfrm>
            <a:off x="6156700" y="2354100"/>
            <a:ext cx="21387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[Product]: Analyze reliability improvements </a:t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/>
          <p:nvPr/>
        </p:nvSpPr>
        <p:spPr>
          <a:xfrm>
            <a:off x="414375" y="1841400"/>
            <a:ext cx="4564200" cy="2293200"/>
          </a:xfrm>
          <a:prstGeom prst="roundRect">
            <a:avLst>
              <a:gd fmla="val 458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36"/>
          <p:cNvSpPr/>
          <p:nvPr/>
        </p:nvSpPr>
        <p:spPr>
          <a:xfrm>
            <a:off x="539925" y="1959000"/>
            <a:ext cx="4176000" cy="20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562203" y="2015738"/>
            <a:ext cx="3983700" cy="24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Feedback over time: Reporting</a:t>
            </a:r>
            <a:endParaRPr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2" name="Google Shape;35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62" y="2284400"/>
            <a:ext cx="4052739" cy="15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6"/>
          <p:cNvSpPr/>
          <p:nvPr/>
        </p:nvSpPr>
        <p:spPr>
          <a:xfrm>
            <a:off x="2991650" y="2302750"/>
            <a:ext cx="8661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Reporting</a:t>
            </a:r>
            <a:endParaRPr/>
          </a:p>
        </p:txBody>
      </p:sp>
      <p:sp>
        <p:nvSpPr>
          <p:cNvPr id="355" name="Google Shape;355;p36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May 2025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6" name="Google Shape;356;p36"/>
          <p:cNvSpPr/>
          <p:nvPr/>
        </p:nvSpPr>
        <p:spPr>
          <a:xfrm flipH="1" rot="10800000">
            <a:off x="2630350" y="949100"/>
            <a:ext cx="265500" cy="231000"/>
          </a:xfrm>
          <a:prstGeom prst="triangle">
            <a:avLst>
              <a:gd fmla="val 50000" name="adj"/>
            </a:avLst>
          </a:prstGeom>
          <a:solidFill>
            <a:srgbClr val="F5CBC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2251700" y="941204"/>
            <a:ext cx="260650" cy="24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36"/>
          <p:cNvGrpSpPr/>
          <p:nvPr/>
        </p:nvGrpSpPr>
        <p:grpSpPr>
          <a:xfrm>
            <a:off x="5065925" y="1841449"/>
            <a:ext cx="3788400" cy="463515"/>
            <a:chOff x="5065925" y="1841400"/>
            <a:chExt cx="3788400" cy="568800"/>
          </a:xfrm>
        </p:grpSpPr>
        <p:sp>
          <p:nvSpPr>
            <p:cNvPr id="359" name="Google Shape;359;p36"/>
            <p:cNvSpPr/>
            <p:nvPr/>
          </p:nvSpPr>
          <p:spPr>
            <a:xfrm>
              <a:off x="5065925" y="1841400"/>
              <a:ext cx="3784500" cy="5688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5208725" y="1873849"/>
              <a:ext cx="3645600" cy="4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I want more reporting and data export capabilities. </a:t>
              </a:r>
              <a:br>
                <a:rPr lang="en" sz="750"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More Custom reporting.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61" name="Google Shape;361;p36"/>
          <p:cNvGrpSpPr/>
          <p:nvPr/>
        </p:nvGrpSpPr>
        <p:grpSpPr>
          <a:xfrm>
            <a:off x="5065925" y="2373860"/>
            <a:ext cx="3788400" cy="567000"/>
            <a:chOff x="5065925" y="2495618"/>
            <a:chExt cx="3788400" cy="567000"/>
          </a:xfrm>
        </p:grpSpPr>
        <p:sp>
          <p:nvSpPr>
            <p:cNvPr id="362" name="Google Shape;362;p36"/>
            <p:cNvSpPr/>
            <p:nvPr/>
          </p:nvSpPr>
          <p:spPr>
            <a:xfrm>
              <a:off x="5065925" y="2495618"/>
              <a:ext cx="3784500" cy="5670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5208725" y="2528071"/>
              <a:ext cx="36456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Having trouble pulling off details on giving for our financial secretary. </a:t>
              </a:r>
              <a:br>
                <a:rPr lang="en" sz="750"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I can’t seem to find a report that works for me. Not sure I’m looking in the right place.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64" name="Google Shape;364;p36"/>
          <p:cNvGrpSpPr/>
          <p:nvPr/>
        </p:nvGrpSpPr>
        <p:grpSpPr>
          <a:xfrm>
            <a:off x="5065925" y="3009756"/>
            <a:ext cx="3784500" cy="489950"/>
            <a:chOff x="5065925" y="2971825"/>
            <a:chExt cx="3784500" cy="489950"/>
          </a:xfrm>
        </p:grpSpPr>
        <p:sp>
          <p:nvSpPr>
            <p:cNvPr id="365" name="Google Shape;365;p36"/>
            <p:cNvSpPr/>
            <p:nvPr/>
          </p:nvSpPr>
          <p:spPr>
            <a:xfrm>
              <a:off x="5065925" y="2971825"/>
              <a:ext cx="3784500" cy="4899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5208725" y="3004275"/>
              <a:ext cx="3464700" cy="4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As Treasurer, I’d like more flexibility to format summary giving reports ina  way that works best for me.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67" name="Google Shape;367;p36"/>
          <p:cNvGrpSpPr/>
          <p:nvPr/>
        </p:nvGrpSpPr>
        <p:grpSpPr>
          <a:xfrm>
            <a:off x="5065925" y="3568601"/>
            <a:ext cx="3784500" cy="567000"/>
            <a:chOff x="5065925" y="3644801"/>
            <a:chExt cx="3784500" cy="567000"/>
          </a:xfrm>
        </p:grpSpPr>
        <p:sp>
          <p:nvSpPr>
            <p:cNvPr id="368" name="Google Shape;368;p36"/>
            <p:cNvSpPr/>
            <p:nvPr/>
          </p:nvSpPr>
          <p:spPr>
            <a:xfrm>
              <a:off x="5065925" y="3644801"/>
              <a:ext cx="3784500" cy="567000"/>
            </a:xfrm>
            <a:prstGeom prst="roundRect">
              <a:avLst>
                <a:gd fmla="val 15902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5208725" y="3677253"/>
              <a:ext cx="3464700" cy="4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Reporting, difference in dates - deposit from giving, search criteria, fees should be structures by deposits in the month - not taken </a:t>
              </a:r>
              <a:br>
                <a:rPr lang="en" sz="750"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750">
                  <a:latin typeface="Poppins"/>
                  <a:ea typeface="Poppins"/>
                  <a:cs typeface="Poppins"/>
                  <a:sym typeface="Poppins"/>
                </a:rPr>
                <a:t>each time.</a:t>
              </a:r>
              <a:endParaRPr b="0" i="0" sz="75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(cont.)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7"/>
          <p:cNvSpPr/>
          <p:nvPr/>
        </p:nvSpPr>
        <p:spPr>
          <a:xfrm>
            <a:off x="3243600" y="18137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37"/>
          <p:cNvSpPr/>
          <p:nvPr/>
        </p:nvSpPr>
        <p:spPr>
          <a:xfrm>
            <a:off x="5996825" y="18137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37"/>
          <p:cNvSpPr/>
          <p:nvPr/>
        </p:nvSpPr>
        <p:spPr>
          <a:xfrm>
            <a:off x="507475" y="1813725"/>
            <a:ext cx="2526900" cy="2401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37"/>
          <p:cNvSpPr txBox="1"/>
          <p:nvPr/>
        </p:nvSpPr>
        <p:spPr>
          <a:xfrm>
            <a:off x="647954" y="1974600"/>
            <a:ext cx="27606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Insights</a:t>
            </a:r>
            <a:endParaRPr b="1" i="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37"/>
          <p:cNvSpPr txBox="1"/>
          <p:nvPr/>
        </p:nvSpPr>
        <p:spPr>
          <a:xfrm>
            <a:off x="648925" y="2354100"/>
            <a:ext cx="2324700" cy="17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Customers have continued to complain about the lack of custom  reporting, especially customers spending over $5K MRR.Most negative feedback about reporting comes from NPS surveys.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37"/>
          <p:cNvSpPr txBox="1"/>
          <p:nvPr/>
        </p:nvSpPr>
        <p:spPr>
          <a:xfrm>
            <a:off x="3371825" y="1974600"/>
            <a:ext cx="22803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Impact</a:t>
            </a:r>
            <a:endParaRPr b="1" i="0" u="none" cap="none" strike="noStrike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1" name="Google Shape;381;p37"/>
          <p:cNvSpPr txBox="1"/>
          <p:nvPr/>
        </p:nvSpPr>
        <p:spPr>
          <a:xfrm>
            <a:off x="3371822" y="2354100"/>
            <a:ext cx="2178600" cy="14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Retention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37"/>
          <p:cNvSpPr txBox="1"/>
          <p:nvPr/>
        </p:nvSpPr>
        <p:spPr>
          <a:xfrm>
            <a:off x="6156700" y="1974600"/>
            <a:ext cx="21786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u="none" cap="none" strike="noStrike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u="none" cap="none" strike="noStrike"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37"/>
          <p:cNvSpPr txBox="1"/>
          <p:nvPr/>
        </p:nvSpPr>
        <p:spPr>
          <a:xfrm>
            <a:off x="6156700" y="2354100"/>
            <a:ext cx="2138700" cy="15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[Product]: Build custom reporting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Action plan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" name="Google Shape;393;p39"/>
          <p:cNvGraphicFramePr/>
          <p:nvPr/>
        </p:nvGraphicFramePr>
        <p:xfrm>
          <a:off x="440638" y="19309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{6FEBE280-EC21-4414-BF46-18F2518704D1}</a:tableStyleId>
              </a:tblPr>
              <a:tblGrid>
                <a:gridCol w="840700"/>
                <a:gridCol w="2952025"/>
                <a:gridCol w="971025"/>
                <a:gridCol w="900225"/>
                <a:gridCol w="850950"/>
                <a:gridCol w="1216800"/>
              </a:tblGrid>
              <a:tr h="26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Topic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Action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Owner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Start Date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Days Active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Impact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37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Ease of Use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[Marketing]: Elevate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ease of use 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value prop and positioning on website - more important than ever for doctors to have easy &amp; user-friendly tools.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11430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Service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[Marketing]: Elevate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responsiveness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in value prop and positioning.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ales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Support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[Support]: Explore options to provide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support in real time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to prevent churn.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Features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[Product]: Improvements to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notes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multiple users complained of notes disappearing in March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Lauren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3/1/2020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35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ales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Platform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[Product]: Analyze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reliability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improvements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Barry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2/28/2020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36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94" name="Google Shape;394;p39"/>
          <p:cNvSpPr/>
          <p:nvPr/>
        </p:nvSpPr>
        <p:spPr>
          <a:xfrm>
            <a:off x="7740166" y="2566582"/>
            <a:ext cx="113100" cy="97500"/>
          </a:xfrm>
          <a:prstGeom prst="triangle">
            <a:avLst>
              <a:gd fmla="val 50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9"/>
          <p:cNvSpPr/>
          <p:nvPr/>
        </p:nvSpPr>
        <p:spPr>
          <a:xfrm rot="10800000">
            <a:off x="7740166" y="2998606"/>
            <a:ext cx="113100" cy="97500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9"/>
          <p:cNvSpPr/>
          <p:nvPr/>
        </p:nvSpPr>
        <p:spPr>
          <a:xfrm>
            <a:off x="7718675" y="3446153"/>
            <a:ext cx="121200" cy="5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7718675" y="3792625"/>
            <a:ext cx="121200" cy="5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7718675" y="4137906"/>
            <a:ext cx="121200" cy="5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Action plan</a:t>
            </a:r>
            <a:endParaRPr/>
          </a:p>
        </p:txBody>
      </p:sp>
      <p:sp>
        <p:nvSpPr>
          <p:cNvPr id="400" name="Google Shape;400;p39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May 2025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this template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 txBox="1"/>
          <p:nvPr>
            <p:ph idx="2" type="body"/>
          </p:nvPr>
        </p:nvSpPr>
        <p:spPr>
          <a:xfrm>
            <a:off x="413650" y="1776875"/>
            <a:ext cx="8436900" cy="27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so much changing daily, it's critical to review all the feedback coming into your business so you can react, reassure and redirect focus as needed.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Use this template to report on customer and market feedback impacting new revenue and retention, as well as the strategies you are putting in place to adapt.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 </a:t>
            </a:r>
            <a:r>
              <a:rPr lang="en" u="sng">
                <a:solidFill>
                  <a:schemeClr val="hlink"/>
                </a:solidFill>
                <a:hlinkClick r:id="rId3"/>
              </a:rPr>
              <a:t>this spreadsheet</a:t>
            </a:r>
            <a:r>
              <a:rPr lang="en"/>
              <a:t> to populate the charts.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" name="Google Shape;405;p40"/>
          <p:cNvGraphicFramePr/>
          <p:nvPr/>
        </p:nvGraphicFramePr>
        <p:xfrm>
          <a:off x="440638" y="1807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{6FEBE280-EC21-4414-BF46-18F2518704D1}</a:tableStyleId>
              </a:tblPr>
              <a:tblGrid>
                <a:gridCol w="1778775"/>
                <a:gridCol w="749400"/>
                <a:gridCol w="689300"/>
                <a:gridCol w="665175"/>
                <a:gridCol w="667025"/>
                <a:gridCol w="1083600"/>
                <a:gridCol w="700400"/>
                <a:gridCol w="497275"/>
                <a:gridCol w="800050"/>
                <a:gridCol w="778900"/>
              </a:tblGrid>
              <a:tr h="14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Action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Owne</a:t>
                      </a: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Start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End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Impact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KPI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Baseline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Goal</a:t>
                      </a:r>
                      <a:endParaRPr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Milestone 1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Milestone 2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67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[Marketing]: Elevate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ease of use 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value prop and positioning on website - more important than ever for doctors to have easy &amp; user-friendly tools.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Lauren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3/1/2020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5/1/2020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positive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customer sentiment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about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Ease of Use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[Marketing]: Elevate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responsiveness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in value prop and positioning.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Barry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2/28/2020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5/28/2020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Sales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positive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prospect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sentiment about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Service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[Support]: Explore options to provide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support in real time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to prevent churn.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Madeline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3/15/2020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6/15/2020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positive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sentiment about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Support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77%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79%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[Product]: Improvements to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notes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multiple users complained of notes disappearing in March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Lauren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3/30/2020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7/30/2020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Sales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positive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prospect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sentiment about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Features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[Product]: Analyze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reliability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improvements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Barry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4/1/2020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7/1/2020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positive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sentiment about </a:t>
                      </a:r>
                      <a:r>
                        <a:rPr b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Platform</a:t>
                      </a:r>
                      <a:endParaRPr b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6" name="Google Shape;406;p4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Action plan progress</a:t>
            </a:r>
            <a:endParaRPr/>
          </a:p>
        </p:txBody>
      </p:sp>
      <p:sp>
        <p:nvSpPr>
          <p:cNvPr id="407" name="Google Shape;407;p40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</a:t>
            </a:r>
            <a:r>
              <a:rPr lang="en"/>
              <a:t> 2025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Voice of the customer report</a:t>
            </a:r>
            <a:endParaRPr/>
          </a:p>
        </p:txBody>
      </p:sp>
      <p:sp>
        <p:nvSpPr>
          <p:cNvPr id="165" name="Google Shape;165;p23"/>
          <p:cNvSpPr txBox="1"/>
          <p:nvPr>
            <p:ph idx="1" type="subTitle"/>
          </p:nvPr>
        </p:nvSpPr>
        <p:spPr>
          <a:xfrm>
            <a:off x="413650" y="1461200"/>
            <a:ext cx="84369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customer feedback &amp; strategies impacting revenue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 txBox="1"/>
          <p:nvPr>
            <p:ph idx="2" type="body"/>
          </p:nvPr>
        </p:nvSpPr>
        <p:spPr>
          <a:xfrm>
            <a:off x="413650" y="2104575"/>
            <a:ext cx="3734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Meeting purpose: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Review customer and market feedback to identify opportunities and threats to new revenue and retention.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Use learnings to monitor, support, and adjust strategy; communicate back to frontline teams, customers, and prospects.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>
            <p:ph idx="2" type="body"/>
          </p:nvPr>
        </p:nvSpPr>
        <p:spPr>
          <a:xfrm>
            <a:off x="4491550" y="2104575"/>
            <a:ext cx="39873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Meeting attendees: </a:t>
            </a:r>
            <a:r>
              <a:rPr lang="en"/>
              <a:t>Cross-functional leadership (decision makers) – Customer Success, Sales, Marketing, Support, Product.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Cadence: </a:t>
            </a:r>
            <a:r>
              <a:rPr lang="en"/>
              <a:t>Every week, 1-hour meetings with report-outs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Agenda: </a:t>
            </a:r>
            <a:br>
              <a:rPr b="1" lang="en"/>
            </a:br>
            <a:r>
              <a:rPr b="1" lang="en"/>
              <a:t>(1)</a:t>
            </a:r>
            <a:r>
              <a:rPr lang="en"/>
              <a:t> Executive summary </a:t>
            </a:r>
            <a:br>
              <a:rPr lang="en"/>
            </a:br>
            <a:r>
              <a:rPr b="1" lang="en"/>
              <a:t>(2)</a:t>
            </a:r>
            <a:r>
              <a:rPr lang="en"/>
              <a:t> customer feedback insights </a:t>
            </a:r>
            <a:br>
              <a:rPr lang="en"/>
            </a:br>
            <a:r>
              <a:rPr b="1" lang="en"/>
              <a:t>(3)</a:t>
            </a:r>
            <a:r>
              <a:rPr lang="en"/>
              <a:t> action plan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24"/>
          <p:cNvGraphicFramePr/>
          <p:nvPr/>
        </p:nvGraphicFramePr>
        <p:xfrm>
          <a:off x="450850" y="14850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{6FEBE280-EC21-4414-BF46-18F2518704D1}</a:tableStyleId>
              </a:tblPr>
              <a:tblGrid>
                <a:gridCol w="1008550"/>
                <a:gridCol w="1154450"/>
                <a:gridCol w="2421650"/>
                <a:gridCol w="1005350"/>
              </a:tblGrid>
              <a:tr h="30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Leaders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Channels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Insights 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Impact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46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Why are/aren’t prospects buying?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Who are we losing deals to and why?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evenue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Online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eviews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Win/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oss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do customers like/dislike about us?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is working/not working with the offer and positioning?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evenue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Success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NPS &amp; CSAT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urveys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Why are customers  leaving?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Where are there opportunities to deliver more value to them?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 Support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Support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ickets 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common questions and requests do customers have?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common issues need support?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Management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In-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pp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urveys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Where do customers struggle in product?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i="1"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are they asking for?</a:t>
                      </a:r>
                      <a:endParaRPr i="1"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evenue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82275" marB="822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3" name="Google Shape;173;p24"/>
          <p:cNvSpPr/>
          <p:nvPr/>
        </p:nvSpPr>
        <p:spPr>
          <a:xfrm>
            <a:off x="6146050" y="1656325"/>
            <a:ext cx="220500" cy="2988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6471750" y="1963075"/>
            <a:ext cx="2227200" cy="2374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Actions</a:t>
            </a:r>
            <a:br>
              <a:rPr b="1" i="0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9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Char char="●"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New offers and positioning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Char char="●"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Roadmap prioritization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Char char="●"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New support and service models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Char char="●"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Frontline enablement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Poppins"/>
              <a:buChar char="●"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Messaging and campaign strategy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800"/>
              <a:buFont typeface="Poppins"/>
              <a:buChar char="●"/>
            </a:pPr>
            <a:r>
              <a:rPr b="0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Communications and content</a:t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Voice of the customer process overview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Executive summary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26"/>
          <p:cNvGraphicFramePr/>
          <p:nvPr/>
        </p:nvGraphicFramePr>
        <p:xfrm>
          <a:off x="447000" y="19095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{6FEBE280-EC21-4414-BF46-18F2518704D1}</a:tableStyleId>
              </a:tblPr>
              <a:tblGrid>
                <a:gridCol w="746400"/>
                <a:gridCol w="833950"/>
                <a:gridCol w="574875"/>
                <a:gridCol w="697875"/>
                <a:gridCol w="422250"/>
                <a:gridCol w="2476100"/>
                <a:gridCol w="2227050"/>
              </a:tblGrid>
              <a:tr h="2699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KPI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Goal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Forecast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Feedback Insights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Actions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120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Revenue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ustomers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24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96%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Prospects have been increasingly negative about missing features specifically around notes functionality.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[Product]: Improvements to notes - multiple users complained of notes disappearing in March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2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evenue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$45,000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$39,000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87%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 vMerge="1"/>
                <a:tc vMerge="1"/>
              </a:tr>
              <a:tr h="4120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Churn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Churned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ustomers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 are complaining more frequently about support and platform reliability.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[Product]: Improvements to notes - multiple users complained of notes disappearing in March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2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Churned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evenue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$9,000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$12,000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133%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vMerge="1"/>
                <a:tc vMerge="1"/>
              </a:tr>
              <a:tr h="4120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Net Customers</a:t>
                      </a:r>
                      <a:endParaRPr b="1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Net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ustomers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989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99%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 and Prospects have been giving increasingly positive feedback about Ease of Use.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[Marketing]: Elevate ease of use in value prop and positioning on website - more important than ever for doctors to have easy &amp; user-friendly tools.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2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Net 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evenue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$450,000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$441,000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98%</a:t>
                      </a:r>
                      <a:endParaRPr sz="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vMerge="1"/>
                <a:tc vMerge="1"/>
              </a:tr>
            </a:tbl>
          </a:graphicData>
        </a:graphic>
      </p:graphicFrame>
      <p:sp>
        <p:nvSpPr>
          <p:cNvPr id="186" name="Google Shape;186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Revenue scorecard</a:t>
            </a:r>
            <a:endParaRPr/>
          </a:p>
        </p:txBody>
      </p:sp>
      <p:sp>
        <p:nvSpPr>
          <p:cNvPr id="187" name="Google Shape;187;p26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</a:t>
            </a:r>
            <a:r>
              <a:rPr lang="en"/>
              <a:t> 2025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/>
          <p:nvPr/>
        </p:nvSpPr>
        <p:spPr>
          <a:xfrm>
            <a:off x="6805000" y="1841400"/>
            <a:ext cx="2049300" cy="2914800"/>
          </a:xfrm>
          <a:prstGeom prst="roundRect">
            <a:avLst>
              <a:gd fmla="val 555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2422450" y="1841400"/>
            <a:ext cx="4326900" cy="2914800"/>
          </a:xfrm>
          <a:prstGeom prst="roundRect">
            <a:avLst>
              <a:gd fmla="val 42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414381" y="1841400"/>
            <a:ext cx="1894500" cy="10341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414381" y="2939625"/>
            <a:ext cx="1894500" cy="1834200"/>
          </a:xfrm>
          <a:prstGeom prst="roundRect">
            <a:avLst>
              <a:gd fmla="val 73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2365263" y="1885500"/>
            <a:ext cx="4336200" cy="28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2613738" y="2366275"/>
            <a:ext cx="722700" cy="1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Price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oint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Packaging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Price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etric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60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solidFill>
                  <a:srgbClr val="75BDA7"/>
                </a:solidFill>
                <a:latin typeface="Poppins"/>
                <a:ea typeface="Poppins"/>
                <a:cs typeface="Poppins"/>
                <a:sym typeface="Poppins"/>
              </a:rPr>
              <a:t>Ease of </a:t>
            </a:r>
            <a:r>
              <a:rPr b="1" lang="en" sz="800">
                <a:solidFill>
                  <a:srgbClr val="75BDA7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b="1" i="0" lang="en" sz="800" u="none" cap="none" strike="noStrike">
                <a:solidFill>
                  <a:srgbClr val="75BDA7"/>
                </a:solidFill>
                <a:latin typeface="Poppins"/>
                <a:ea typeface="Poppins"/>
                <a:cs typeface="Poppins"/>
                <a:sym typeface="Poppins"/>
              </a:rPr>
              <a:t>se</a:t>
            </a:r>
            <a:endParaRPr b="1" i="0" sz="800" u="none" cap="none" strike="noStrike">
              <a:solidFill>
                <a:srgbClr val="75BDA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Features</a:t>
            </a:r>
            <a:endParaRPr b="1" i="0" sz="800" u="none" cap="none" strike="noStrike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Platform</a:t>
            </a:r>
            <a:endParaRPr b="1" i="0" sz="800" u="none" cap="none" strike="noStrike">
              <a:solidFill>
                <a:srgbClr val="E0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Analytics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60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solidFill>
                  <a:srgbClr val="75BDA7"/>
                </a:solidFill>
                <a:latin typeface="Poppins"/>
                <a:ea typeface="Poppins"/>
                <a:cs typeface="Poppins"/>
                <a:sym typeface="Poppins"/>
              </a:rPr>
              <a:t>Service</a:t>
            </a:r>
            <a:endParaRPr b="1" i="0" sz="800" u="none" cap="none" strike="noStrike">
              <a:solidFill>
                <a:srgbClr val="75BDA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Onboarding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solidFill>
                  <a:srgbClr val="75BDA7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b="1" i="0" sz="800" u="none" cap="none" strike="noStrike">
              <a:solidFill>
                <a:srgbClr val="75BDA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535803" y="2939625"/>
            <a:ext cx="1609200" cy="18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358968" y="1988275"/>
            <a:ext cx="9987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404968" y="1956095"/>
            <a:ext cx="9135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Feedback volume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621832" y="2597106"/>
            <a:ext cx="804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i="0" lang="en" sz="500" u="none" cap="none" strike="noStrike">
                <a:latin typeface="Poppins"/>
                <a:ea typeface="Poppins"/>
                <a:cs typeface="Poppins"/>
                <a:sym typeface="Poppins"/>
              </a:rPr>
              <a:t>vs 300 last month</a:t>
            </a:r>
            <a:endParaRPr i="0" sz="5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i="0" sz="6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541468" y="2267527"/>
            <a:ext cx="594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en" sz="23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180</a:t>
            </a:r>
            <a:endParaRPr i="0" sz="23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3" name="Google Shape;203;p27"/>
          <p:cNvSpPr/>
          <p:nvPr/>
        </p:nvSpPr>
        <p:spPr>
          <a:xfrm rot="10800000">
            <a:off x="524934" y="2604178"/>
            <a:ext cx="113100" cy="97500"/>
          </a:xfrm>
          <a:prstGeom prst="triangle">
            <a:avLst>
              <a:gd fmla="val 50000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1309593" y="1988275"/>
            <a:ext cx="9987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1336168" y="1956095"/>
            <a:ext cx="9135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Positive sentiment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1504890" y="2597106"/>
            <a:ext cx="8040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i="0" lang="en" sz="500" u="none" cap="none" strike="noStrike">
                <a:latin typeface="Poppins"/>
                <a:ea typeface="Poppins"/>
                <a:cs typeface="Poppins"/>
                <a:sym typeface="Poppins"/>
              </a:rPr>
              <a:t>vs 50% last month</a:t>
            </a:r>
            <a:endParaRPr i="0" sz="5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i="0" sz="6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1492091" y="2267525"/>
            <a:ext cx="722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en" sz="2300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65%</a:t>
            </a:r>
            <a:endParaRPr i="0" sz="2300" u="none" cap="none" strike="noStrike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350244" y="2989400"/>
            <a:ext cx="19908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Feedback by channel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6863600" y="1965743"/>
            <a:ext cx="1990800" cy="2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Service</a:t>
            </a:r>
            <a:r>
              <a:rPr b="0" i="0" lang="en" sz="750" u="none" cap="none" strike="noStrike">
                <a:solidFill>
                  <a:srgbClr val="605E5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" sz="750" u="none" cap="none" strike="noStrike">
                <a:solidFill>
                  <a:srgbClr val="75BDA7"/>
                </a:solidFill>
                <a:latin typeface="Poppins"/>
                <a:ea typeface="Poppins"/>
                <a:cs typeface="Poppins"/>
                <a:sym typeface="Poppins"/>
              </a:rPr>
              <a:t>responsiveness</a:t>
            </a:r>
            <a:r>
              <a:rPr b="0" i="0" lang="en" sz="750" u="none" cap="none" strike="noStrike">
                <a:solidFill>
                  <a:srgbClr val="605E5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continues to drive positive feedback.</a:t>
            </a:r>
            <a:endParaRPr b="0" i="0" sz="75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60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Customers are complaining more about </a:t>
            </a:r>
            <a:r>
              <a:rPr b="1" i="0" lang="en" sz="750" u="none" cap="none" strike="noStrike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r>
              <a:rPr b="0" i="0" lang="en" sz="750" u="none" cap="none" strike="noStrike">
                <a:solidFill>
                  <a:srgbClr val="605E5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b="0" i="0" lang="en" sz="750" u="none" cap="none" strike="noStrike">
                <a:solidFill>
                  <a:srgbClr val="605E5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" sz="750" u="none" cap="none" strike="noStrike">
                <a:solidFill>
                  <a:srgbClr val="E06666"/>
                </a:solidFill>
                <a:latin typeface="Poppins"/>
                <a:ea typeface="Poppins"/>
                <a:cs typeface="Poppins"/>
                <a:sym typeface="Poppins"/>
              </a:rPr>
              <a:t>platform reliability</a:t>
            </a:r>
            <a:r>
              <a:rPr b="0" i="0" lang="en" sz="750" u="none" cap="none" strike="noStrike">
                <a:solidFill>
                  <a:srgbClr val="605E5E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0" i="0" sz="750" u="none" cap="none" strike="noStrike">
              <a:solidFill>
                <a:srgbClr val="60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60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Customers and prospects have been giving more positive feedback about</a:t>
            </a:r>
            <a:r>
              <a:rPr b="0" i="0" lang="en" sz="750" u="none" cap="none" strike="noStrike">
                <a:solidFill>
                  <a:srgbClr val="605E5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" sz="750" u="none" cap="none" strike="noStrike">
                <a:solidFill>
                  <a:srgbClr val="75BDA7"/>
                </a:solidFill>
                <a:latin typeface="Poppins"/>
                <a:ea typeface="Poppins"/>
                <a:cs typeface="Poppins"/>
                <a:sym typeface="Poppins"/>
              </a:rPr>
              <a:t>Ease of Use</a:t>
            </a:r>
            <a:r>
              <a:rPr b="1" i="0" lang="en" sz="750" u="none" cap="none" strike="noStrike">
                <a:solidFill>
                  <a:srgbClr val="605E5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due to product roadmap work around UX improvements.</a:t>
            </a:r>
            <a:endParaRPr b="0" i="0" sz="75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60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Prospects have been increasingly negative about </a:t>
            </a:r>
            <a:r>
              <a:rPr b="1" i="0" lang="en" sz="750" u="none" cap="none" strike="noStrike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missing features</a:t>
            </a:r>
            <a:r>
              <a:rPr b="0" i="0" lang="en" sz="750" u="none" cap="none" strike="noStrike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specifically around notes functionality.</a:t>
            </a:r>
            <a:endParaRPr b="0" i="0" sz="75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750" u="none" cap="none" strike="noStrike">
              <a:solidFill>
                <a:srgbClr val="605E5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Recommendations: </a:t>
            </a:r>
            <a:r>
              <a:rPr b="0" i="0" lang="en" sz="750" u="none" cap="none" strike="noStrike">
                <a:latin typeface="Poppins"/>
                <a:ea typeface="Poppins"/>
                <a:cs typeface="Poppins"/>
                <a:sym typeface="Poppins"/>
              </a:rPr>
              <a:t>update value prop to focus on ease of use, explore alternate support channels to prevent churn while product team focuses on stability improvements</a:t>
            </a:r>
            <a:endParaRPr b="0" i="0" sz="75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244" y="3294515"/>
            <a:ext cx="1660800" cy="139693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/>
        </p:nvSpPr>
        <p:spPr>
          <a:xfrm>
            <a:off x="2483350" y="1935263"/>
            <a:ext cx="2780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300" spcFirstLastPara="1" rIns="34300" wrap="square" tIns="171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Topics mentioned in feedback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1396584" y="2594799"/>
            <a:ext cx="113100" cy="975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4">
            <a:alphaModFix/>
          </a:blip>
          <a:srcRect b="0" l="17960" r="1569" t="10897"/>
          <a:stretch/>
        </p:blipFill>
        <p:spPr>
          <a:xfrm>
            <a:off x="3374138" y="2337750"/>
            <a:ext cx="3264388" cy="228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feedback summary</a:t>
            </a:r>
            <a:endParaRPr/>
          </a:p>
        </p:txBody>
      </p:sp>
      <p:sp>
        <p:nvSpPr>
          <p:cNvPr id="215" name="Google Shape;215;p2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28"/>
          <p:cNvGraphicFramePr/>
          <p:nvPr/>
        </p:nvGraphicFramePr>
        <p:xfrm>
          <a:off x="364438" y="1792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{6FEBE280-EC21-4414-BF46-18F2518704D1}</a:tableStyleId>
              </a:tblPr>
              <a:tblGrid>
                <a:gridCol w="844725"/>
                <a:gridCol w="886700"/>
                <a:gridCol w="878875"/>
                <a:gridCol w="1272700"/>
                <a:gridCol w="4664575"/>
              </a:tblGrid>
              <a:tr h="45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Topic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Sentiment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Trend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Impact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</a:t>
                      </a:r>
                      <a:r>
                        <a:rPr b="1" lang="en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</a:t>
                      </a: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ctions </a:t>
                      </a:r>
                      <a:r>
                        <a:rPr b="1" lang="en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</a:t>
                      </a:r>
                      <a:r>
                        <a:rPr b="1" lang="en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eeded</a:t>
                      </a:r>
                      <a:endParaRPr b="1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579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Ease of Use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 &amp; New Revenue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114300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[Marketing]: Elevate ease of use in value prop and positioning on website - more important than ever for doctors to have easy &amp; user-friendly tools.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Service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[Marketing]: Elevate responsiveness in value prop and positioning.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Support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[Support]: Explore options to provide support in real time to prevent churn.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Features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New Revenue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[Product]: Improvements to notes - multiple users complained of notes disappearing in March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Platform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Retention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[Product]: Analyze reliability improvements </a:t>
                      </a:r>
                      <a:endParaRPr sz="9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68575" marB="68575" marR="68575" marL="6857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1" name="Google Shape;221;p28"/>
          <p:cNvSpPr/>
          <p:nvPr/>
        </p:nvSpPr>
        <p:spPr>
          <a:xfrm>
            <a:off x="2476116" y="2496994"/>
            <a:ext cx="113100" cy="97500"/>
          </a:xfrm>
          <a:prstGeom prst="triangle">
            <a:avLst>
              <a:gd fmla="val 50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2461700" y="3044050"/>
            <a:ext cx="121200" cy="5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2461700" y="4034650"/>
            <a:ext cx="121200" cy="5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2461700" y="4415650"/>
            <a:ext cx="121200" cy="5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 rot="10800000">
            <a:off x="2465741" y="3613131"/>
            <a:ext cx="113100" cy="97500"/>
          </a:xfrm>
          <a:prstGeom prst="triangle">
            <a:avLst>
              <a:gd fmla="val 500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227" name="Google Shape;227;p28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2025</a:t>
            </a:r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725" y="2421050"/>
            <a:ext cx="203250" cy="2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725" y="2955775"/>
            <a:ext cx="203250" cy="2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725" y="3432025"/>
            <a:ext cx="203250" cy="2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530725" y="3912441"/>
            <a:ext cx="203250" cy="2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530725" y="4359450"/>
            <a:ext cx="203250" cy="2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feedback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insights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