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oppins"/>
      <p:regular r:id="rId20"/>
      <p:bold r:id="rId21"/>
      <p:italic r:id="rId22"/>
      <p:boldItalic r:id="rId23"/>
    </p:embeddedFont>
    <p:embeddedFont>
      <p:font typeface="Poppins Light"/>
      <p:regular r:id="rId24"/>
      <p:bold r:id="rId25"/>
      <p:italic r:id="rId26"/>
      <p:boldItalic r:id="rId27"/>
    </p:embeddedFont>
    <p:embeddedFont>
      <p:font typeface="Poppins SemiBold"/>
      <p:regular r:id="rId28"/>
      <p:bold r:id="rId29"/>
      <p:italic r:id="rId30"/>
      <p:boldItalic r:id="rId31"/>
    </p:embeddedFont>
    <p:embeddedFont>
      <p:font typeface="Spectral Light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5D6B0B-26D5-4355-B726-7E58B9B9F5B6}">
  <a:tblStyle styleId="{BD5D6B0B-26D5-4355-B726-7E58B9B9F5B6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regular.fntdata"/><Relationship Id="rId22" Type="http://schemas.openxmlformats.org/officeDocument/2006/relationships/font" Target="fonts/Poppins-italic.fntdata"/><Relationship Id="rId21" Type="http://schemas.openxmlformats.org/officeDocument/2006/relationships/font" Target="fonts/Poppins-bold.fntdata"/><Relationship Id="rId24" Type="http://schemas.openxmlformats.org/officeDocument/2006/relationships/font" Target="fonts/PoppinsLight-regular.fntdata"/><Relationship Id="rId23" Type="http://schemas.openxmlformats.org/officeDocument/2006/relationships/font" Target="fonts/Poppi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Light-italic.fntdata"/><Relationship Id="rId25" Type="http://schemas.openxmlformats.org/officeDocument/2006/relationships/font" Target="fonts/PoppinsLight-bold.fntdata"/><Relationship Id="rId28" Type="http://schemas.openxmlformats.org/officeDocument/2006/relationships/font" Target="fonts/PoppinsSemiBold-regular.fntdata"/><Relationship Id="rId27" Type="http://schemas.openxmlformats.org/officeDocument/2006/relationships/font" Target="fonts/PoppinsLight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SemiBo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SemiBold-boldItalic.fntdata"/><Relationship Id="rId30" Type="http://schemas.openxmlformats.org/officeDocument/2006/relationships/font" Target="fonts/PoppinsSemiBold-italic.fntdata"/><Relationship Id="rId11" Type="http://schemas.openxmlformats.org/officeDocument/2006/relationships/slide" Target="slides/slide5.xml"/><Relationship Id="rId33" Type="http://schemas.openxmlformats.org/officeDocument/2006/relationships/font" Target="fonts/SpectralLight-bold.fntdata"/><Relationship Id="rId10" Type="http://schemas.openxmlformats.org/officeDocument/2006/relationships/slide" Target="slides/slide4.xml"/><Relationship Id="rId32" Type="http://schemas.openxmlformats.org/officeDocument/2006/relationships/font" Target="fonts/SpectralLight-regular.fntdata"/><Relationship Id="rId13" Type="http://schemas.openxmlformats.org/officeDocument/2006/relationships/slide" Target="slides/slide7.xml"/><Relationship Id="rId35" Type="http://schemas.openxmlformats.org/officeDocument/2006/relationships/font" Target="fonts/SpectralLight-boldItalic.fntdata"/><Relationship Id="rId12" Type="http://schemas.openxmlformats.org/officeDocument/2006/relationships/slide" Target="slides/slide6.xml"/><Relationship Id="rId34" Type="http://schemas.openxmlformats.org/officeDocument/2006/relationships/font" Target="fonts/SpectralLight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490967c1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6490967c1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490967c1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6490967c1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6490967c1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6490967c1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ce888c75e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ce888c75e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490967c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490967c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c2cb2da5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c2cb2da5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490967c1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490967c1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e888c75e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e888c75e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ce888c75e4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ce888c75e4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6490967c1b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6490967c1b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6490967c1b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6490967c1b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6490967c1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6490967c1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" name="Google Shape;75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4" name="Google Shape;84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7" name="Google Shape;87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8" name="Google Shape;88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2" name="Google Shape;92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5" name="Google Shape;95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8" name="Google Shape;98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1" name="Google Shape;101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6" name="Google Shape;106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18" name="Google Shape;118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2" name="Google Shape;122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 1">
  <p:cSld name="SECTION_HEADER_2">
    <p:bg>
      <p:bgPr>
        <a:solidFill>
          <a:srgbClr val="F9F8F5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7" name="Google Shape;127;p18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8" name="Google Shape;128;p18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0" name="Google Shape;130;p1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" name="Google Shape;131;p18"/>
          <p:cNvSpPr txBox="1"/>
          <p:nvPr>
            <p:ph idx="3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Spectral Light"/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706F"/>
              </a:buClr>
              <a:buSzPts val="1200"/>
              <a:buFont typeface="Poppins"/>
              <a:buNone/>
              <a:defRPr sz="1200">
                <a:solidFill>
                  <a:srgbClr val="6C706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9" name="Google Shape;69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productmarketingalliance.com/pricing-strategies-framework-template/" TargetMode="External"/><Relationship Id="rId4" Type="http://schemas.openxmlformats.org/officeDocument/2006/relationships/hyperlink" Target="http://pricingsaas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learning.productmarketingalliance.com/on-demand/pricing-certified-masters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13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pricingsaas.com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product marketer’s </a:t>
            </a:r>
            <a:br>
              <a:rPr lang="en"/>
            </a:br>
            <a:r>
              <a:rPr lang="en"/>
              <a:t>guide to pricing</a:t>
            </a:r>
            <a:endParaRPr/>
          </a:p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framework for pricing success.</a:t>
            </a:r>
            <a:endParaRPr/>
          </a:p>
        </p:txBody>
      </p:sp>
      <p:sp>
        <p:nvSpPr>
          <p:cNvPr id="138" name="Google Shape;138;p19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9" name="Google Shape;139;p19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Execution plan: </a:t>
            </a:r>
            <a:r>
              <a:rPr lang="en"/>
              <a:t>Internal</a:t>
            </a:r>
            <a:endParaRPr/>
          </a:p>
        </p:txBody>
      </p:sp>
      <p:sp>
        <p:nvSpPr>
          <p:cNvPr id="225" name="Google Shape;225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6" name="Google Shape;226;p28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Form a pricing committee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Set decision criteria (e.g. thresholds, guardrails)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Define success metrics (e.g. ARPU, win rate)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Align on timeline and ownership</a:t>
            </a:r>
            <a:endParaRPr/>
          </a:p>
        </p:txBody>
      </p:sp>
      <p:sp>
        <p:nvSpPr>
          <p:cNvPr id="227" name="Google Shape;227;p28"/>
          <p:cNvSpPr/>
          <p:nvPr/>
        </p:nvSpPr>
        <p:spPr>
          <a:xfrm>
            <a:off x="548950" y="4095075"/>
            <a:ext cx="3448800" cy="5331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694225" y="4164775"/>
            <a:ext cx="3089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Tip: </a:t>
            </a: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Treat it like a mini product launch!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Execution plan: </a:t>
            </a:r>
            <a:r>
              <a:rPr lang="en"/>
              <a:t>External</a:t>
            </a:r>
            <a:endParaRPr/>
          </a:p>
        </p:txBody>
      </p:sp>
      <p:sp>
        <p:nvSpPr>
          <p:cNvPr id="234" name="Google Shape;234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5" name="Google Shape;235;p29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Have a communication plan (to customers, press, etc.)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Create a “grandfathering” policy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Prepare a competitive response plan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Train sales and support teams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548950" y="4095075"/>
            <a:ext cx="6096000" cy="5331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694225" y="4164775"/>
            <a:ext cx="5950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Surprise price changes = angry customers. Communicate early and often.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Tools and frameworks</a:t>
            </a:r>
            <a:endParaRPr/>
          </a:p>
        </p:txBody>
      </p: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30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Use competitor pricing databases (e.g. Paddle, OpenView)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Reference best-in-class pricing pages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Grab templates (check out our </a:t>
            </a:r>
            <a:r>
              <a:rPr lang="en" u="sng">
                <a:solidFill>
                  <a:schemeClr val="hlink"/>
                </a:solidFill>
                <a:hlinkClick r:id="rId3"/>
              </a:rPr>
              <a:t>pricing strategy framework</a:t>
            </a:r>
            <a:r>
              <a:rPr lang="en"/>
              <a:t>)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Set up continuous feedback loops</a:t>
            </a:r>
            <a:endParaRPr/>
          </a:p>
          <a:p>
            <a:pPr indent="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30"/>
          <p:cNvSpPr/>
          <p:nvPr/>
        </p:nvSpPr>
        <p:spPr>
          <a:xfrm>
            <a:off x="548950" y="4095075"/>
            <a:ext cx="6096000" cy="5331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30"/>
          <p:cNvSpPr txBox="1"/>
          <p:nvPr/>
        </p:nvSpPr>
        <p:spPr>
          <a:xfrm>
            <a:off x="694225" y="4164775"/>
            <a:ext cx="59508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Visit </a:t>
            </a:r>
            <a:r>
              <a:rPr b="1" lang="en" sz="1200" u="sng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PricingSaaS.com</a:t>
            </a: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 for curated resources.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Pricing isn’t a one-and-done project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31"/>
          <p:cNvSpPr txBox="1"/>
          <p:nvPr>
            <p:ph idx="1" type="subTitle"/>
          </p:nvPr>
        </p:nvSpPr>
        <p:spPr>
          <a:xfrm>
            <a:off x="6404050" y="1469950"/>
            <a:ext cx="24465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latin typeface="Poppins"/>
                <a:ea typeface="Poppins"/>
                <a:cs typeface="Poppins"/>
                <a:sym typeface="Poppins"/>
              </a:rPr>
              <a:t>Ready to sharpen your pricing skills? </a:t>
            </a:r>
            <a:endParaRPr b="1" sz="14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Dive into </a:t>
            </a:r>
            <a:r>
              <a:rPr lang="en" sz="1400" u="sng">
                <a:solidFill>
                  <a:srgbClr val="F9F8F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Pricing Certified: Masters</a:t>
            </a:r>
            <a:r>
              <a:rPr lang="en" sz="1400">
                <a:solidFill>
                  <a:srgbClr val="F9F8F5"/>
                </a:solidFill>
              </a:rPr>
              <a:t> </a:t>
            </a:r>
            <a:r>
              <a:rPr lang="en" sz="1400"/>
              <a:t>and learn how to design, test, and master pricing strategies with confidence.</a:t>
            </a:r>
            <a:endParaRPr sz="1400"/>
          </a:p>
        </p:txBody>
      </p:sp>
      <p:sp>
        <p:nvSpPr>
          <p:cNvPr id="253" name="Google Shape;253;p31"/>
          <p:cNvSpPr txBox="1"/>
          <p:nvPr>
            <p:ph idx="2" type="body"/>
          </p:nvPr>
        </p:nvSpPr>
        <p:spPr>
          <a:xfrm>
            <a:off x="413650" y="1876650"/>
            <a:ext cx="48705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 is a living strategy that evolves as your product and market grow. The best approaches balance customer value with business goals and adapt through ongoing testing and feedback.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Think of pricing as an ongoing experiment. Test new ideas, listen to customer feedback, and keep a close eye on your metrics.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When you treat pricing as a cycle of learning and improvement, you build a strategy that doesn’t just work today – it scales with you tomorrow.</a:t>
            </a:r>
            <a:endParaRPr/>
          </a:p>
        </p:txBody>
      </p:sp>
      <p:sp>
        <p:nvSpPr>
          <p:cNvPr id="254" name="Google Shape;254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The product marketer’s guide to pricing</a:t>
            </a:r>
            <a:endParaRPr/>
          </a:p>
        </p:txBody>
      </p:sp>
      <p:graphicFrame>
        <p:nvGraphicFramePr>
          <p:cNvPr id="145" name="Google Shape;145;p20"/>
          <p:cNvGraphicFramePr/>
          <p:nvPr/>
        </p:nvGraphicFramePr>
        <p:xfrm>
          <a:off x="441410" y="13755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{BD5D6B0B-26D5-4355-B726-7E58B9B9F5B6}</a:tableStyleId>
              </a:tblPr>
              <a:tblGrid>
                <a:gridCol w="1047175"/>
                <a:gridCol w="1844600"/>
                <a:gridCol w="5457275"/>
              </a:tblGrid>
              <a:tr h="382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Stage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Steps to consider</a:t>
                      </a:r>
                      <a:endParaRPr sz="11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50" marL="91450" anchor="ctr"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22222"/>
                    </a:solidFill>
                  </a:tcPr>
                </a:tc>
              </a:tr>
              <a:tr h="300675">
                <a:tc row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Research foundation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Insights from sales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Lost deal analysis, pricing objections, competitor positioning, sales feedback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00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Customer-centric data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Usage patterns, expansion triggers, perceived value, budget cycles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006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Strategic alignment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Key questions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Problems we solve, value for key customers, where we win most, unique differentiation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006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Pricing hypotheses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Testing willingness to pay, mapping features to value, gauging market fit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00675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Stakeholder collaboration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Finance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Revenue targets, margin goals, growth projections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47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Product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 roadmap, technical constraints, value delivery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00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Sales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 cycles, discounting patterns, key competitor strategies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00675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Execution 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Internal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Cross-functional committee, decision criteria, success metrics, timeline milestones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3006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External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strategy, grandfather plan, competitive response, sales enablement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9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Tools and frameworks</a:t>
                      </a:r>
                      <a:endParaRPr b="1" sz="9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       Must-have resources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25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Competitor pricing databases, pricing page examples, strategy templates, feedback loops. </a:t>
                      </a:r>
                      <a:b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visit </a:t>
                      </a:r>
                      <a:r>
                        <a:rPr b="1" lang="en" sz="800" u="sng">
                          <a:solidFill>
                            <a:schemeClr val="hlink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  <a:hlinkClick r:id="rId3"/>
                        </a:rPr>
                        <a:t>PricingSaaS</a:t>
                      </a:r>
                      <a:r>
                        <a:rPr lang="en" sz="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.</a:t>
                      </a:r>
                      <a:endParaRPr sz="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00" marB="45700" marR="91450" marL="91450" anchor="ctr"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  <p:pic>
        <p:nvPicPr>
          <p:cNvPr id="146" name="Google Shape;146;p20" title="monitoring_100dp_000000_FILL0_wght400_GRAD0_opsz48 (2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9375" y="1803327"/>
            <a:ext cx="188325" cy="1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 title="person_100dp_000000_FILL0_wght400_GRAD0_opsz4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4138" y="2071292"/>
            <a:ext cx="238800" cy="23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 title="quiz_100dp_000000_FILL0_wght400_GRAD0_opsz48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9375" y="2414551"/>
            <a:ext cx="188325" cy="1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 title="request_quote_100dp_000000_FILL0_wght400_GRAD0_opsz4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52250" y="2689798"/>
            <a:ext cx="222575" cy="2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 title="attach_money_100dp_000000_FILL0_wght400_GRAD0_opsz48 (2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59288" y="2997275"/>
            <a:ext cx="208500" cy="20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 title="deployed_code_100dp_000000_FILL0_wght400_GRAD0_opsz48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52250" y="3328969"/>
            <a:ext cx="222575" cy="2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 title="finance_100dp_000000_FILL0_wght400_GRAD0_opsz48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555663" y="3693517"/>
            <a:ext cx="215750" cy="2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 title="login_100dp_000000_FILL0_wght400_GRAD0_opsz48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1574188" y="4012482"/>
            <a:ext cx="178700" cy="1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 title="logout_100dp_000000_FILL0_wght400_GRAD0_opsz48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75900" y="4313251"/>
            <a:ext cx="175275" cy="17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 title="verified_100dp_000000_FILL0_wght400_GRAD0_opsz48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69375" y="4656602"/>
            <a:ext cx="188325" cy="18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413650" y="13950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Research foundation: </a:t>
            </a:r>
            <a:r>
              <a:rPr lang="en" sz="2500"/>
              <a:t>Sales insights</a:t>
            </a:r>
            <a:endParaRPr sz="2500"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4642150" y="1538825"/>
            <a:ext cx="37308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Talk to sales</a:t>
            </a:r>
            <a:br>
              <a:rPr lang="en"/>
            </a:br>
            <a:r>
              <a:rPr lang="en"/>
              <a:t>What are the most common pricing objections?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Lost deal analysis</a:t>
            </a:r>
            <a:br>
              <a:rPr lang="en"/>
            </a:br>
            <a:r>
              <a:rPr lang="en"/>
              <a:t>Where does pricing lose us deals – and where does it help us win?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Competitive intelligence</a:t>
            </a:r>
            <a:br>
              <a:rPr lang="en"/>
            </a:br>
            <a:r>
              <a:rPr lang="en"/>
              <a:t>What pricing models are our competitors using?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163" name="Google Shape;163;p21"/>
          <p:cNvCxnSpPr/>
          <p:nvPr/>
        </p:nvCxnSpPr>
        <p:spPr>
          <a:xfrm>
            <a:off x="4815350" y="1437575"/>
            <a:ext cx="7200" cy="17097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413650" y="13950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Research foundation: </a:t>
            </a:r>
            <a:r>
              <a:rPr lang="en" sz="2500"/>
              <a:t>Customer data</a:t>
            </a:r>
            <a:endParaRPr sz="2500"/>
          </a:p>
        </p:txBody>
      </p:sp>
      <p:sp>
        <p:nvSpPr>
          <p:cNvPr id="169" name="Google Shape;169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0" name="Google Shape;170;p22"/>
          <p:cNvSpPr txBox="1"/>
          <p:nvPr>
            <p:ph idx="1" type="body"/>
          </p:nvPr>
        </p:nvSpPr>
        <p:spPr>
          <a:xfrm>
            <a:off x="4642150" y="1538825"/>
            <a:ext cx="39489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Analyze usage</a:t>
            </a:r>
            <a:br>
              <a:rPr lang="en"/>
            </a:br>
            <a:r>
              <a:rPr lang="en"/>
              <a:t>What features do users value most?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Find expansion triggers</a:t>
            </a:r>
            <a:br>
              <a:rPr lang="en"/>
            </a:br>
            <a:r>
              <a:rPr lang="en"/>
              <a:t>What drives upsell/renewal opportunities?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Understand perceived value</a:t>
            </a:r>
            <a:br>
              <a:rPr lang="en"/>
            </a:br>
            <a:r>
              <a:rPr lang="en"/>
              <a:t>What are customers willing to pay for?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chemeClr val="lt1"/>
                </a:solidFill>
              </a:rPr>
              <a:t>Budget intelligence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When do budget cycles allow for price changes?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22"/>
          <p:cNvCxnSpPr/>
          <p:nvPr/>
        </p:nvCxnSpPr>
        <p:spPr>
          <a:xfrm>
            <a:off x="4815350" y="1219325"/>
            <a:ext cx="7200" cy="20883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/>
          <p:nvPr/>
        </p:nvSpPr>
        <p:spPr>
          <a:xfrm>
            <a:off x="363024" y="3141050"/>
            <a:ext cx="2437200" cy="10539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473422" y="3210739"/>
            <a:ext cx="2140245" cy="8972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Pro tip:</a:t>
            </a:r>
            <a:endParaRPr b="1"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Pair </a:t>
            </a: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qualitative</a:t>
            </a: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 interviews with product analytics for a complete picture.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Strategic alignment: </a:t>
            </a:r>
            <a:r>
              <a:rPr lang="en"/>
              <a:t>Pricing hypothesis</a:t>
            </a:r>
            <a:endParaRPr/>
          </a:p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Test willingness to pay (WTP) with surveys or Van Westendorp methods.</a:t>
            </a:r>
            <a:endParaRPr/>
          </a:p>
        </p:txBody>
      </p:sp>
      <p:sp>
        <p:nvSpPr>
          <p:cNvPr id="181" name="Google Shape;181;p2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Map features to value tiers – what belongs in which package?</a:t>
            </a:r>
            <a:endParaRPr/>
          </a:p>
        </p:txBody>
      </p:sp>
      <p:sp>
        <p:nvSpPr>
          <p:cNvPr id="182" name="Google Shape;182;p23"/>
          <p:cNvSpPr txBox="1"/>
          <p:nvPr>
            <p:ph idx="6" type="body"/>
          </p:nvPr>
        </p:nvSpPr>
        <p:spPr>
          <a:xfrm>
            <a:off x="6365300" y="2459550"/>
            <a:ext cx="2202900" cy="181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Gauge product-market</a:t>
            </a:r>
            <a:br>
              <a:rPr lang="en"/>
            </a:br>
            <a:r>
              <a:rPr lang="en"/>
              <a:t>-pricing fit. Does the price match perceived value?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Strategic alignment: </a:t>
            </a:r>
            <a:r>
              <a:rPr lang="en"/>
              <a:t>Key questions</a:t>
            </a:r>
            <a:endParaRPr/>
          </a:p>
        </p:txBody>
      </p:sp>
      <p:sp>
        <p:nvSpPr>
          <p:cNvPr id="188" name="Google Shape;18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What problems do we solve (and how well)?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Who values us most and why?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What makes us unique?</a:t>
            </a:r>
            <a:endParaRPr/>
          </a:p>
          <a:p>
            <a:pPr indent="-3302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/>
              <a:t>Where do we win most often?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413650" y="13950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Stakeholder collabor</a:t>
            </a:r>
            <a:r>
              <a:rPr b="1" lang="en">
                <a:latin typeface="Poppins"/>
                <a:ea typeface="Poppins"/>
                <a:cs typeface="Poppins"/>
                <a:sym typeface="Poppins"/>
              </a:rPr>
              <a:t>ation: </a:t>
            </a:r>
            <a:r>
              <a:rPr lang="en" sz="2500"/>
              <a:t>Finance</a:t>
            </a:r>
            <a:endParaRPr sz="2500"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4642150" y="1538825"/>
            <a:ext cx="39489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Align on revenue targets and profit margins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Understand CAC and LTV implications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Stress-test against growth forecasts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197" name="Google Shape;197;p25"/>
          <p:cNvCxnSpPr/>
          <p:nvPr/>
        </p:nvCxnSpPr>
        <p:spPr>
          <a:xfrm>
            <a:off x="4818000" y="1534300"/>
            <a:ext cx="0" cy="17151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8" name="Google Shape;198;p25"/>
          <p:cNvSpPr/>
          <p:nvPr/>
        </p:nvSpPr>
        <p:spPr>
          <a:xfrm>
            <a:off x="363024" y="3141050"/>
            <a:ext cx="2437200" cy="10539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473422" y="3210739"/>
            <a:ext cx="21402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Pro tip:</a:t>
            </a:r>
            <a:endParaRPr b="1"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Bring finance in early so they can catch any flaws ASAP.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413650" y="13950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Stakeholder collaboration: </a:t>
            </a:r>
            <a:r>
              <a:rPr lang="en" sz="2500"/>
              <a:t>Product</a:t>
            </a:r>
            <a:endParaRPr sz="2500"/>
          </a:p>
        </p:txBody>
      </p:sp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6" name="Google Shape;206;p26"/>
          <p:cNvSpPr txBox="1"/>
          <p:nvPr>
            <p:ph idx="1" type="body"/>
          </p:nvPr>
        </p:nvSpPr>
        <p:spPr>
          <a:xfrm>
            <a:off x="4642150" y="1538825"/>
            <a:ext cx="39489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Can pricing evolve with feature releases?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Are there technical constraints for bundling/tiering?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How is value delivered (API calls, usage, etc.)?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207" name="Google Shape;207;p26"/>
          <p:cNvCxnSpPr/>
          <p:nvPr/>
        </p:nvCxnSpPr>
        <p:spPr>
          <a:xfrm>
            <a:off x="4818000" y="1263975"/>
            <a:ext cx="0" cy="19854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26"/>
          <p:cNvSpPr/>
          <p:nvPr/>
        </p:nvSpPr>
        <p:spPr>
          <a:xfrm>
            <a:off x="363024" y="3141050"/>
            <a:ext cx="2437200" cy="10539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473425" y="3210750"/>
            <a:ext cx="2238000" cy="8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Pro tip:</a:t>
            </a:r>
            <a:endParaRPr b="1"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Pricing and packaging should reflect real user value – not just dev effort.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413650" y="1395000"/>
            <a:ext cx="30621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Stakeholder collaboration: </a:t>
            </a:r>
            <a:r>
              <a:rPr lang="en" sz="2500"/>
              <a:t>Enable sales to win</a:t>
            </a:r>
            <a:endParaRPr sz="2500"/>
          </a:p>
        </p:txBody>
      </p:sp>
      <p:sp>
        <p:nvSpPr>
          <p:cNvPr id="215" name="Google Shape;215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27"/>
          <p:cNvSpPr txBox="1"/>
          <p:nvPr>
            <p:ph idx="1" type="body"/>
          </p:nvPr>
        </p:nvSpPr>
        <p:spPr>
          <a:xfrm>
            <a:off x="4642150" y="1538825"/>
            <a:ext cx="39489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Understand deal cycles and pricing objections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Analyze discounting patterns – when and why?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Prep for competitor price comparisons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cxnSp>
        <p:nvCxnSpPr>
          <p:cNvPr id="217" name="Google Shape;217;p27"/>
          <p:cNvCxnSpPr/>
          <p:nvPr/>
        </p:nvCxnSpPr>
        <p:spPr>
          <a:xfrm>
            <a:off x="4818000" y="1263975"/>
            <a:ext cx="0" cy="19854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27"/>
          <p:cNvSpPr/>
          <p:nvPr/>
        </p:nvSpPr>
        <p:spPr>
          <a:xfrm>
            <a:off x="363025" y="3141050"/>
            <a:ext cx="2437200" cy="891300"/>
          </a:xfrm>
          <a:prstGeom prst="roundRect">
            <a:avLst>
              <a:gd fmla="val 16667" name="adj"/>
            </a:avLst>
          </a:prstGeom>
          <a:solidFill>
            <a:srgbClr val="6C706F"/>
          </a:solidFill>
          <a:ln cap="flat" cmpd="sng" w="9525">
            <a:solidFill>
              <a:srgbClr val="6C706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73425" y="3210750"/>
            <a:ext cx="22380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Create pricing battlecards and objection-handling scripts.</a:t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